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p:scale>
          <a:sx n="90" d="100"/>
          <a:sy n="90" d="100"/>
        </p:scale>
        <p:origin x="-91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9E87CC5-B941-4921-8F72-4EA164F1ABB2}" type="datetimeFigureOut">
              <a:rPr lang="en-GB" smtClean="0"/>
              <a:t>25/09/2015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89B5D-8452-4B5E-A1F1-EF2BCD6EF6B3}" type="slidenum">
              <a:rPr lang="en-GB" smtClean="0"/>
              <a:t>‹#›</a:t>
            </a:fld>
            <a:endParaRPr lang="en-GB"/>
          </a:p>
        </p:txBody>
      </p:sp>
    </p:spTree>
    <p:extLst>
      <p:ext uri="{BB962C8B-B14F-4D97-AF65-F5344CB8AC3E}">
        <p14:creationId xmlns:p14="http://schemas.microsoft.com/office/powerpoint/2010/main" val="4202229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9E87CC5-B941-4921-8F72-4EA164F1ABB2}" type="datetimeFigureOut">
              <a:rPr lang="en-GB" smtClean="0"/>
              <a:t>25/09/2015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89B5D-8452-4B5E-A1F1-EF2BCD6EF6B3}" type="slidenum">
              <a:rPr lang="en-GB" smtClean="0"/>
              <a:t>‹#›</a:t>
            </a:fld>
            <a:endParaRPr lang="en-GB"/>
          </a:p>
        </p:txBody>
      </p:sp>
    </p:spTree>
    <p:extLst>
      <p:ext uri="{BB962C8B-B14F-4D97-AF65-F5344CB8AC3E}">
        <p14:creationId xmlns:p14="http://schemas.microsoft.com/office/powerpoint/2010/main" val="267375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9E87CC5-B941-4921-8F72-4EA164F1ABB2}" type="datetimeFigureOut">
              <a:rPr lang="en-GB" smtClean="0"/>
              <a:t>25/09/2015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89B5D-8452-4B5E-A1F1-EF2BCD6EF6B3}" type="slidenum">
              <a:rPr lang="en-GB" smtClean="0"/>
              <a:t>‹#›</a:t>
            </a:fld>
            <a:endParaRPr lang="en-GB"/>
          </a:p>
        </p:txBody>
      </p:sp>
    </p:spTree>
    <p:extLst>
      <p:ext uri="{BB962C8B-B14F-4D97-AF65-F5344CB8AC3E}">
        <p14:creationId xmlns:p14="http://schemas.microsoft.com/office/powerpoint/2010/main" val="196041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9E87CC5-B941-4921-8F72-4EA164F1ABB2}" type="datetimeFigureOut">
              <a:rPr lang="en-GB" smtClean="0"/>
              <a:t>25/09/2015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89B5D-8452-4B5E-A1F1-EF2BCD6EF6B3}" type="slidenum">
              <a:rPr lang="en-GB" smtClean="0"/>
              <a:t>‹#›</a:t>
            </a:fld>
            <a:endParaRPr lang="en-GB"/>
          </a:p>
        </p:txBody>
      </p:sp>
    </p:spTree>
    <p:extLst>
      <p:ext uri="{BB962C8B-B14F-4D97-AF65-F5344CB8AC3E}">
        <p14:creationId xmlns:p14="http://schemas.microsoft.com/office/powerpoint/2010/main" val="599698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E87CC5-B941-4921-8F72-4EA164F1ABB2}" type="datetimeFigureOut">
              <a:rPr lang="en-GB" smtClean="0"/>
              <a:t>25/09/2015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89B5D-8452-4B5E-A1F1-EF2BCD6EF6B3}" type="slidenum">
              <a:rPr lang="en-GB" smtClean="0"/>
              <a:t>‹#›</a:t>
            </a:fld>
            <a:endParaRPr lang="en-GB"/>
          </a:p>
        </p:txBody>
      </p:sp>
    </p:spTree>
    <p:extLst>
      <p:ext uri="{BB962C8B-B14F-4D97-AF65-F5344CB8AC3E}">
        <p14:creationId xmlns:p14="http://schemas.microsoft.com/office/powerpoint/2010/main" val="2362579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9E87CC5-B941-4921-8F72-4EA164F1ABB2}" type="datetimeFigureOut">
              <a:rPr lang="en-GB" smtClean="0"/>
              <a:t>25/09/2015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89B5D-8452-4B5E-A1F1-EF2BCD6EF6B3}" type="slidenum">
              <a:rPr lang="en-GB" smtClean="0"/>
              <a:t>‹#›</a:t>
            </a:fld>
            <a:endParaRPr lang="en-GB"/>
          </a:p>
        </p:txBody>
      </p:sp>
    </p:spTree>
    <p:extLst>
      <p:ext uri="{BB962C8B-B14F-4D97-AF65-F5344CB8AC3E}">
        <p14:creationId xmlns:p14="http://schemas.microsoft.com/office/powerpoint/2010/main" val="2901879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9E87CC5-B941-4921-8F72-4EA164F1ABB2}" type="datetimeFigureOut">
              <a:rPr lang="en-GB" smtClean="0"/>
              <a:t>25/09/2015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89B5D-8452-4B5E-A1F1-EF2BCD6EF6B3}" type="slidenum">
              <a:rPr lang="en-GB" smtClean="0"/>
              <a:t>‹#›</a:t>
            </a:fld>
            <a:endParaRPr lang="en-GB"/>
          </a:p>
        </p:txBody>
      </p:sp>
    </p:spTree>
    <p:extLst>
      <p:ext uri="{BB962C8B-B14F-4D97-AF65-F5344CB8AC3E}">
        <p14:creationId xmlns:p14="http://schemas.microsoft.com/office/powerpoint/2010/main" val="2355918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9E87CC5-B941-4921-8F72-4EA164F1ABB2}" type="datetimeFigureOut">
              <a:rPr lang="en-GB" smtClean="0"/>
              <a:t>25/09/2015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89B5D-8452-4B5E-A1F1-EF2BCD6EF6B3}" type="slidenum">
              <a:rPr lang="en-GB" smtClean="0"/>
              <a:t>‹#›</a:t>
            </a:fld>
            <a:endParaRPr lang="en-GB"/>
          </a:p>
        </p:txBody>
      </p:sp>
    </p:spTree>
    <p:extLst>
      <p:ext uri="{BB962C8B-B14F-4D97-AF65-F5344CB8AC3E}">
        <p14:creationId xmlns:p14="http://schemas.microsoft.com/office/powerpoint/2010/main" val="95546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87CC5-B941-4921-8F72-4EA164F1ABB2}" type="datetimeFigureOut">
              <a:rPr lang="en-GB" smtClean="0"/>
              <a:t>25/09/2015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89B5D-8452-4B5E-A1F1-EF2BCD6EF6B3}" type="slidenum">
              <a:rPr lang="en-GB" smtClean="0"/>
              <a:t>‹#›</a:t>
            </a:fld>
            <a:endParaRPr lang="en-GB"/>
          </a:p>
        </p:txBody>
      </p:sp>
    </p:spTree>
    <p:extLst>
      <p:ext uri="{BB962C8B-B14F-4D97-AF65-F5344CB8AC3E}">
        <p14:creationId xmlns:p14="http://schemas.microsoft.com/office/powerpoint/2010/main" val="1691653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E87CC5-B941-4921-8F72-4EA164F1ABB2}" type="datetimeFigureOut">
              <a:rPr lang="en-GB" smtClean="0"/>
              <a:t>25/09/2015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89B5D-8452-4B5E-A1F1-EF2BCD6EF6B3}" type="slidenum">
              <a:rPr lang="en-GB" smtClean="0"/>
              <a:t>‹#›</a:t>
            </a:fld>
            <a:endParaRPr lang="en-GB"/>
          </a:p>
        </p:txBody>
      </p:sp>
    </p:spTree>
    <p:extLst>
      <p:ext uri="{BB962C8B-B14F-4D97-AF65-F5344CB8AC3E}">
        <p14:creationId xmlns:p14="http://schemas.microsoft.com/office/powerpoint/2010/main" val="2641465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E87CC5-B941-4921-8F72-4EA164F1ABB2}" type="datetimeFigureOut">
              <a:rPr lang="en-GB" smtClean="0"/>
              <a:t>25/09/2015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89B5D-8452-4B5E-A1F1-EF2BCD6EF6B3}" type="slidenum">
              <a:rPr lang="en-GB" smtClean="0"/>
              <a:t>‹#›</a:t>
            </a:fld>
            <a:endParaRPr lang="en-GB"/>
          </a:p>
        </p:txBody>
      </p:sp>
    </p:spTree>
    <p:extLst>
      <p:ext uri="{BB962C8B-B14F-4D97-AF65-F5344CB8AC3E}">
        <p14:creationId xmlns:p14="http://schemas.microsoft.com/office/powerpoint/2010/main" val="2086109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E87CC5-B941-4921-8F72-4EA164F1ABB2}" type="datetimeFigureOut">
              <a:rPr lang="en-GB" smtClean="0"/>
              <a:t>25/09/2015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89B5D-8452-4B5E-A1F1-EF2BCD6EF6B3}" type="slidenum">
              <a:rPr lang="en-GB" smtClean="0"/>
              <a:t>‹#›</a:t>
            </a:fld>
            <a:endParaRPr lang="en-GB"/>
          </a:p>
        </p:txBody>
      </p:sp>
    </p:spTree>
    <p:extLst>
      <p:ext uri="{BB962C8B-B14F-4D97-AF65-F5344CB8AC3E}">
        <p14:creationId xmlns:p14="http://schemas.microsoft.com/office/powerpoint/2010/main" val="2611566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0"/>
            <a:ext cx="8229600" cy="778098"/>
          </a:xfrm>
        </p:spPr>
        <p:txBody>
          <a:bodyPr/>
          <a:lstStyle/>
          <a:p>
            <a:r>
              <a:rPr lang="en-GB" dirty="0" smtClean="0"/>
              <a:t>Positivism</a:t>
            </a:r>
            <a:endParaRPr lang="en-GB" dirty="0"/>
          </a:p>
        </p:txBody>
      </p:sp>
      <p:sp>
        <p:nvSpPr>
          <p:cNvPr id="5" name="Content Placeholder 4"/>
          <p:cNvSpPr>
            <a:spLocks noGrp="1"/>
          </p:cNvSpPr>
          <p:nvPr>
            <p:ph idx="1"/>
          </p:nvPr>
        </p:nvSpPr>
        <p:spPr>
          <a:xfrm>
            <a:off x="457200" y="692696"/>
            <a:ext cx="8229600" cy="5976664"/>
          </a:xfrm>
        </p:spPr>
        <p:txBody>
          <a:bodyPr>
            <a:normAutofit fontScale="92500" lnSpcReduction="20000"/>
          </a:bodyPr>
          <a:lstStyle/>
          <a:p>
            <a:pPr marL="0" indent="0">
              <a:buNone/>
            </a:pPr>
            <a:r>
              <a:rPr lang="en-GB" sz="2400" dirty="0" smtClean="0"/>
              <a:t>View of society- it’s a thing, it has rules and laws that we can observe to create correlations (how some aspects of society influence other things e.g. poverty is correlated to poor GCSE results- one causes/influences the other). </a:t>
            </a:r>
          </a:p>
          <a:p>
            <a:pPr marL="0" indent="0">
              <a:buNone/>
            </a:pPr>
            <a:r>
              <a:rPr lang="en-GB" sz="2400" dirty="0" smtClean="0"/>
              <a:t>How they study society- scientifically- through observation to understand patterns. These patterns form rules and laws about how society works. </a:t>
            </a:r>
          </a:p>
          <a:p>
            <a:pPr marL="0" indent="0">
              <a:buNone/>
            </a:pPr>
            <a:r>
              <a:rPr lang="en-GB" sz="2400" dirty="0" smtClean="0"/>
              <a:t>Data should be- quantitative (statistics/numbers), methods include- questionnaires, structured interviews, non-participant observation (use of tally’s </a:t>
            </a:r>
            <a:r>
              <a:rPr lang="en-GB" sz="2400" dirty="0" err="1" smtClean="0"/>
              <a:t>etc</a:t>
            </a:r>
            <a:r>
              <a:rPr lang="en-GB" sz="2400" dirty="0" smtClean="0"/>
              <a:t>), content analysis, experiments.</a:t>
            </a:r>
          </a:p>
          <a:p>
            <a:pPr marL="0" indent="0">
              <a:buNone/>
            </a:pPr>
            <a:r>
              <a:rPr lang="en-GB" sz="2400" dirty="0" smtClean="0">
                <a:solidFill>
                  <a:srgbClr val="FF0000"/>
                </a:solidFill>
              </a:rPr>
              <a:t>Reliable</a:t>
            </a:r>
            <a:r>
              <a:rPr lang="en-GB" sz="2400" dirty="0" smtClean="0"/>
              <a:t>- replicable- research can be repeated to gain similar results. </a:t>
            </a:r>
          </a:p>
          <a:p>
            <a:pPr marL="0" indent="0">
              <a:buNone/>
            </a:pPr>
            <a:r>
              <a:rPr lang="en-GB" sz="2400" dirty="0" smtClean="0">
                <a:solidFill>
                  <a:srgbClr val="FF0000"/>
                </a:solidFill>
              </a:rPr>
              <a:t>Representative</a:t>
            </a:r>
            <a:r>
              <a:rPr lang="en-GB" sz="2400" dirty="0" smtClean="0"/>
              <a:t>- the sample has the same characteristics as the target population. </a:t>
            </a:r>
          </a:p>
          <a:p>
            <a:pPr marL="0" indent="0">
              <a:buNone/>
            </a:pPr>
            <a:r>
              <a:rPr lang="en-GB" sz="2400" dirty="0" smtClean="0">
                <a:solidFill>
                  <a:srgbClr val="FF0000"/>
                </a:solidFill>
              </a:rPr>
              <a:t>Generalisability</a:t>
            </a:r>
            <a:r>
              <a:rPr lang="en-GB" sz="2400" dirty="0" smtClean="0"/>
              <a:t>- relies on representativeness. The results from the sample can be applied to the whole of the population.</a:t>
            </a:r>
          </a:p>
          <a:p>
            <a:pPr marL="0" indent="0">
              <a:buNone/>
            </a:pPr>
            <a:r>
              <a:rPr lang="en-GB" sz="2400" dirty="0" smtClean="0">
                <a:solidFill>
                  <a:srgbClr val="FF0000"/>
                </a:solidFill>
              </a:rPr>
              <a:t>Objective/value free</a:t>
            </a:r>
            <a:r>
              <a:rPr lang="en-GB" sz="2400" dirty="0" smtClean="0"/>
              <a:t>- the researcher has to remove their own personal opinion. </a:t>
            </a:r>
          </a:p>
          <a:p>
            <a:pPr marL="0" indent="0">
              <a:buNone/>
            </a:pPr>
            <a:r>
              <a:rPr lang="en-GB" sz="2400" dirty="0" smtClean="0">
                <a:solidFill>
                  <a:srgbClr val="FF0000"/>
                </a:solidFill>
              </a:rPr>
              <a:t>Operationalisation</a:t>
            </a:r>
            <a:r>
              <a:rPr lang="en-GB" sz="2400" dirty="0" smtClean="0"/>
              <a:t> (clearly define a concept)- clearly define to be able to measure </a:t>
            </a:r>
            <a:r>
              <a:rPr lang="en-GB" sz="2400" smtClean="0"/>
              <a:t>the concept.  </a:t>
            </a:r>
            <a:endParaRPr lang="en-GB" sz="2400" dirty="0" smtClean="0">
              <a:solidFill>
                <a:srgbClr val="FF0000"/>
              </a:solidFill>
            </a:endParaRPr>
          </a:p>
          <a:p>
            <a:pPr marL="0" indent="0">
              <a:buNone/>
            </a:pPr>
            <a:endParaRPr lang="en-GB" sz="2400" dirty="0">
              <a:solidFill>
                <a:srgbClr val="FF0000"/>
              </a:solidFill>
            </a:endParaRPr>
          </a:p>
        </p:txBody>
      </p:sp>
    </p:spTree>
    <p:extLst>
      <p:ext uri="{BB962C8B-B14F-4D97-AF65-F5344CB8AC3E}">
        <p14:creationId xmlns:p14="http://schemas.microsoft.com/office/powerpoint/2010/main" val="1245272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dirty="0" err="1" smtClean="0"/>
              <a:t>Interpretivism</a:t>
            </a:r>
            <a:endParaRPr lang="en-GB" dirty="0"/>
          </a:p>
        </p:txBody>
      </p:sp>
      <p:sp>
        <p:nvSpPr>
          <p:cNvPr id="3" name="Content Placeholder 2"/>
          <p:cNvSpPr>
            <a:spLocks noGrp="1"/>
          </p:cNvSpPr>
          <p:nvPr>
            <p:ph idx="1"/>
          </p:nvPr>
        </p:nvSpPr>
        <p:spPr>
          <a:xfrm>
            <a:off x="457200" y="836712"/>
            <a:ext cx="8229600" cy="5832648"/>
          </a:xfrm>
        </p:spPr>
        <p:txBody>
          <a:bodyPr>
            <a:normAutofit fontScale="70000" lnSpcReduction="20000"/>
          </a:bodyPr>
          <a:lstStyle/>
          <a:p>
            <a:pPr marL="0" indent="0">
              <a:buNone/>
            </a:pPr>
            <a:r>
              <a:rPr lang="en-GB" dirty="0" smtClean="0"/>
              <a:t>View of society- don’t believe you can look at society using the approach of the natural sciences. People are all different, we cannot create rules or laws about them as a whole. Society is not ‘out there’, it’s in our heads. Looks at the nature of individuals. </a:t>
            </a:r>
          </a:p>
          <a:p>
            <a:pPr marL="0" indent="0">
              <a:buNone/>
            </a:pPr>
            <a:r>
              <a:rPr lang="en-GB" dirty="0" smtClean="0"/>
              <a:t>Data needs to be: Qualitative (descriptive). Methods include – semi/unstructured interviews, participant observation, photo diaries, focus groups, open ended questionnaires (when the descriptive data is used), historical documents- written sources, diaries.</a:t>
            </a:r>
          </a:p>
          <a:p>
            <a:pPr marL="0" indent="0">
              <a:buNone/>
            </a:pPr>
            <a:r>
              <a:rPr lang="en-GB" dirty="0" smtClean="0"/>
              <a:t>Data should aim to be:</a:t>
            </a:r>
          </a:p>
          <a:p>
            <a:pPr marL="0" indent="0">
              <a:buNone/>
            </a:pPr>
            <a:r>
              <a:rPr lang="en-GB" dirty="0" smtClean="0">
                <a:solidFill>
                  <a:srgbClr val="FF0000"/>
                </a:solidFill>
              </a:rPr>
              <a:t>Valid</a:t>
            </a:r>
            <a:r>
              <a:rPr lang="en-GB" dirty="0" smtClean="0"/>
              <a:t>- data provides a true picture/mirror image of reality.</a:t>
            </a:r>
          </a:p>
          <a:p>
            <a:pPr marL="0" indent="0">
              <a:buNone/>
            </a:pPr>
            <a:r>
              <a:rPr lang="en-GB" dirty="0" smtClean="0"/>
              <a:t>The researcher should take account of:</a:t>
            </a:r>
          </a:p>
          <a:p>
            <a:pPr marL="0" indent="0">
              <a:buNone/>
            </a:pPr>
            <a:r>
              <a:rPr lang="en-GB" dirty="0" smtClean="0"/>
              <a:t>Demand characteristics/ social desirability/ Hawthorne effect- how the research/people around the participants can affect their behaviour.</a:t>
            </a:r>
          </a:p>
          <a:p>
            <a:pPr marL="0" indent="0">
              <a:buNone/>
            </a:pPr>
            <a:r>
              <a:rPr lang="en-GB" dirty="0" smtClean="0">
                <a:solidFill>
                  <a:srgbClr val="FF0000"/>
                </a:solidFill>
              </a:rPr>
              <a:t>Reflexivity</a:t>
            </a:r>
            <a:r>
              <a:rPr lang="en-GB" dirty="0" smtClean="0"/>
              <a:t>- researchers can never be value free so they need to review the impact they may have on the research and its findings.</a:t>
            </a:r>
          </a:p>
          <a:p>
            <a:pPr marL="0" indent="0">
              <a:buNone/>
            </a:pPr>
            <a:r>
              <a:rPr lang="en-GB" dirty="0" smtClean="0">
                <a:solidFill>
                  <a:srgbClr val="FF0000"/>
                </a:solidFill>
              </a:rPr>
              <a:t>Respondent validation- </a:t>
            </a:r>
            <a:r>
              <a:rPr lang="en-GB" dirty="0" smtClean="0"/>
              <a:t>the participants check their answers to ensure what is written is what they meant- helps validity. </a:t>
            </a:r>
          </a:p>
          <a:p>
            <a:pPr marL="0" indent="0">
              <a:buNone/>
            </a:pPr>
            <a:r>
              <a:rPr lang="en-GB" dirty="0" smtClean="0">
                <a:solidFill>
                  <a:srgbClr val="FF0000"/>
                </a:solidFill>
              </a:rPr>
              <a:t>Operationalisation</a:t>
            </a:r>
            <a:r>
              <a:rPr lang="en-GB" dirty="0" smtClean="0"/>
              <a:t>- defining a concept used in the research to clearly show how it was used and why.</a:t>
            </a:r>
            <a:endParaRPr lang="en-GB" dirty="0"/>
          </a:p>
        </p:txBody>
      </p:sp>
    </p:spTree>
    <p:extLst>
      <p:ext uri="{BB962C8B-B14F-4D97-AF65-F5344CB8AC3E}">
        <p14:creationId xmlns:p14="http://schemas.microsoft.com/office/powerpoint/2010/main" val="2636309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GB" sz="2000" dirty="0" smtClean="0"/>
              <a:t>Methodological theories- ways of viewing and studying the social world</a:t>
            </a:r>
            <a:endParaRPr lang="en-GB" sz="2000" dirty="0"/>
          </a:p>
        </p:txBody>
      </p:sp>
      <p:sp>
        <p:nvSpPr>
          <p:cNvPr id="7" name="Text Placeholder 6"/>
          <p:cNvSpPr>
            <a:spLocks noGrp="1"/>
          </p:cNvSpPr>
          <p:nvPr>
            <p:ph type="body" idx="1"/>
          </p:nvPr>
        </p:nvSpPr>
        <p:spPr>
          <a:xfrm>
            <a:off x="467544" y="908720"/>
            <a:ext cx="4040188" cy="639762"/>
          </a:xfrm>
        </p:spPr>
        <p:txBody>
          <a:bodyPr/>
          <a:lstStyle/>
          <a:p>
            <a:r>
              <a:rPr lang="en-GB" dirty="0" smtClean="0"/>
              <a:t>Realism</a:t>
            </a:r>
            <a:endParaRPr lang="en-GB" dirty="0"/>
          </a:p>
        </p:txBody>
      </p:sp>
      <p:sp>
        <p:nvSpPr>
          <p:cNvPr id="8" name="Content Placeholder 7"/>
          <p:cNvSpPr>
            <a:spLocks noGrp="1"/>
          </p:cNvSpPr>
          <p:nvPr>
            <p:ph sz="half" idx="2"/>
          </p:nvPr>
        </p:nvSpPr>
        <p:spPr>
          <a:xfrm>
            <a:off x="323528" y="1484784"/>
            <a:ext cx="4173860" cy="5112568"/>
          </a:xfrm>
        </p:spPr>
        <p:txBody>
          <a:bodyPr>
            <a:normAutofit fontScale="85000" lnSpcReduction="20000"/>
          </a:bodyPr>
          <a:lstStyle/>
          <a:p>
            <a:r>
              <a:rPr lang="en-GB" dirty="0" smtClean="0"/>
              <a:t>Combine quantitative and qualitative data to triangulate.</a:t>
            </a:r>
          </a:p>
          <a:p>
            <a:r>
              <a:rPr lang="en-GB" dirty="0" smtClean="0"/>
              <a:t>This allows for the collection of valid and reliable data.</a:t>
            </a:r>
          </a:p>
          <a:p>
            <a:r>
              <a:rPr lang="en-GB" dirty="0" smtClean="0"/>
              <a:t>Realists argue that we should not try to study the world in the same way as the natural sciences e.g. by coming up with ‘facts’, instead we should uncover the impact of social systems on people.</a:t>
            </a:r>
          </a:p>
          <a:p>
            <a:r>
              <a:rPr lang="en-GB" dirty="0" smtClean="0"/>
              <a:t>E.g. the impact of the economy on people’s jobs and aspirations, much in the same way that Willis did- he used a Marxist approach combined with an </a:t>
            </a:r>
            <a:r>
              <a:rPr lang="en-GB" dirty="0" err="1" smtClean="0"/>
              <a:t>interpretivist</a:t>
            </a:r>
            <a:r>
              <a:rPr lang="en-GB" dirty="0" smtClean="0"/>
              <a:t> methodological approach to uncover the impact of capitalism on working class boys.</a:t>
            </a:r>
            <a:endParaRPr lang="en-GB" dirty="0"/>
          </a:p>
        </p:txBody>
      </p:sp>
      <p:sp>
        <p:nvSpPr>
          <p:cNvPr id="9" name="Text Placeholder 8"/>
          <p:cNvSpPr>
            <a:spLocks noGrp="1"/>
          </p:cNvSpPr>
          <p:nvPr>
            <p:ph type="body" sz="quarter" idx="3"/>
          </p:nvPr>
        </p:nvSpPr>
        <p:spPr>
          <a:xfrm>
            <a:off x="4716016" y="908720"/>
            <a:ext cx="4041775" cy="639762"/>
          </a:xfrm>
        </p:spPr>
        <p:txBody>
          <a:bodyPr/>
          <a:lstStyle/>
          <a:p>
            <a:r>
              <a:rPr lang="en-GB" dirty="0" smtClean="0"/>
              <a:t>Feminists</a:t>
            </a:r>
            <a:endParaRPr lang="en-GB" dirty="0"/>
          </a:p>
        </p:txBody>
      </p:sp>
      <p:sp>
        <p:nvSpPr>
          <p:cNvPr id="10" name="Content Placeholder 9"/>
          <p:cNvSpPr>
            <a:spLocks noGrp="1"/>
          </p:cNvSpPr>
          <p:nvPr>
            <p:ph sz="quarter" idx="4"/>
          </p:nvPr>
        </p:nvSpPr>
        <p:spPr>
          <a:xfrm>
            <a:off x="4644008" y="1484784"/>
            <a:ext cx="4248472" cy="5373216"/>
          </a:xfrm>
        </p:spPr>
        <p:txBody>
          <a:bodyPr>
            <a:normAutofit fontScale="92500" lnSpcReduction="10000"/>
          </a:bodyPr>
          <a:lstStyle/>
          <a:p>
            <a:r>
              <a:rPr lang="en-GB" dirty="0" smtClean="0"/>
              <a:t>Use the same methods as </a:t>
            </a:r>
            <a:r>
              <a:rPr lang="en-GB" dirty="0" err="1" smtClean="0"/>
              <a:t>interpretivists</a:t>
            </a:r>
            <a:r>
              <a:rPr lang="en-GB" dirty="0" smtClean="0"/>
              <a:t>. </a:t>
            </a:r>
          </a:p>
          <a:p>
            <a:r>
              <a:rPr lang="en-GB" dirty="0" smtClean="0"/>
              <a:t>Focus on women’s lives and experiences as a challenge to </a:t>
            </a:r>
            <a:r>
              <a:rPr lang="en-GB" dirty="0" err="1" smtClean="0"/>
              <a:t>malestream</a:t>
            </a:r>
            <a:r>
              <a:rPr lang="en-GB" dirty="0" smtClean="0"/>
              <a:t> sociology.</a:t>
            </a:r>
          </a:p>
          <a:p>
            <a:r>
              <a:rPr lang="en-GB" dirty="0" smtClean="0"/>
              <a:t>Want reflexivity- the researcher evaluates the impact they have. They want a mutual exchange.</a:t>
            </a:r>
          </a:p>
          <a:p>
            <a:r>
              <a:rPr lang="en-GB" dirty="0" smtClean="0"/>
              <a:t>Use a broad mixture of methods- want to be holistic.</a:t>
            </a:r>
          </a:p>
          <a:p>
            <a:r>
              <a:rPr lang="en-GB" dirty="0" smtClean="0"/>
              <a:t>Some aim to bring about social change through their research. </a:t>
            </a:r>
          </a:p>
          <a:p>
            <a:r>
              <a:rPr lang="en-GB" dirty="0" smtClean="0"/>
              <a:t>Wish to build rapport and a sense of verstehen with their participants. </a:t>
            </a:r>
            <a:endParaRPr lang="en-GB" dirty="0"/>
          </a:p>
        </p:txBody>
      </p:sp>
    </p:spTree>
    <p:extLst>
      <p:ext uri="{BB962C8B-B14F-4D97-AF65-F5344CB8AC3E}">
        <p14:creationId xmlns:p14="http://schemas.microsoft.com/office/powerpoint/2010/main" val="260286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uild="p"/>
      <p:bldP spid="8" grpId="0" build="p"/>
      <p:bldP spid="9" grpId="0" build="p"/>
      <p:bldP spid="10"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549</Words>
  <Application>Microsoft Office PowerPoint</Application>
  <PresentationFormat>On-screen Show (4:3)</PresentationFormat>
  <Paragraphs>32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Positivism</vt:lpstr>
      <vt:lpstr>Interpretivism</vt:lpstr>
      <vt:lpstr>Methodological theories- ways of viewing and studying the social world</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Positivism</dc:title>
  <dc:creator>Hannah Roberts</dc:creator>
  <cp:lastModifiedBy>Hannah Roberts</cp:lastModifiedBy>
  <cp:revision>13</cp:revision>
  <dcterms:created xsi:type="dcterms:W3CDTF">2015-09-17T10:54:57Z</dcterms:created>
  <dcterms:modified xsi:type="dcterms:W3CDTF">2015-09-25T09:08:19Z</dcterms:modified>
</cp:coreProperties>
</file>