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6" r:id="rId2"/>
    <p:sldId id="263" r:id="rId3"/>
    <p:sldId id="259" r:id="rId4"/>
    <p:sldId id="261" r:id="rId5"/>
    <p:sldId id="260" r:id="rId6"/>
    <p:sldId id="267" r:id="rId7"/>
    <p:sldId id="264" r:id="rId8"/>
    <p:sldId id="271" r:id="rId9"/>
    <p:sldId id="270" r:id="rId10"/>
    <p:sldId id="276" r:id="rId11"/>
    <p:sldId id="262" r:id="rId12"/>
    <p:sldId id="268" r:id="rId13"/>
    <p:sldId id="280" r:id="rId14"/>
    <p:sldId id="265" r:id="rId15"/>
    <p:sldId id="278" r:id="rId16"/>
    <p:sldId id="269" r:id="rId17"/>
    <p:sldId id="275" r:id="rId18"/>
    <p:sldId id="273" r:id="rId19"/>
    <p:sldId id="272" r:id="rId20"/>
    <p:sldId id="279" r:id="rId21"/>
    <p:sldId id="27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582"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17B623D-1CAF-4AD6-AA29-51B2A7292CE6}"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2989481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7B623D-1CAF-4AD6-AA29-51B2A7292CE6}"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3052220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7B623D-1CAF-4AD6-AA29-51B2A7292CE6}"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1229904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17B623D-1CAF-4AD6-AA29-51B2A7292CE6}"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411503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17B623D-1CAF-4AD6-AA29-51B2A7292CE6}" type="datetimeFigureOut">
              <a:rPr lang="en-GB" smtClean="0"/>
              <a:t>23/02/2018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187933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17B623D-1CAF-4AD6-AA29-51B2A7292CE6}"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3991674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17B623D-1CAF-4AD6-AA29-51B2A7292CE6}" type="datetimeFigureOut">
              <a:rPr lang="en-GB" smtClean="0"/>
              <a:t>23/02/2018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3310821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17B623D-1CAF-4AD6-AA29-51B2A7292CE6}" type="datetimeFigureOut">
              <a:rPr lang="en-GB" smtClean="0"/>
              <a:t>23/02/2018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41883788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B623D-1CAF-4AD6-AA29-51B2A7292CE6}" type="datetimeFigureOut">
              <a:rPr lang="en-GB" smtClean="0"/>
              <a:t>23/02/2018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30472690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B623D-1CAF-4AD6-AA29-51B2A7292CE6}"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4082610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7B623D-1CAF-4AD6-AA29-51B2A7292CE6}" type="datetimeFigureOut">
              <a:rPr lang="en-GB" smtClean="0"/>
              <a:t>23/02/2018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0EEB03E-97A6-499B-AF42-543627745EB5}" type="slidenum">
              <a:rPr lang="en-GB" smtClean="0"/>
              <a:t>‹#›</a:t>
            </a:fld>
            <a:endParaRPr lang="en-GB"/>
          </a:p>
        </p:txBody>
      </p:sp>
    </p:spTree>
    <p:extLst>
      <p:ext uri="{BB962C8B-B14F-4D97-AF65-F5344CB8AC3E}">
        <p14:creationId xmlns:p14="http://schemas.microsoft.com/office/powerpoint/2010/main" val="3857064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B623D-1CAF-4AD6-AA29-51B2A7292CE6}" type="datetimeFigureOut">
              <a:rPr lang="en-GB" smtClean="0"/>
              <a:t>23/02/2018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EEB03E-97A6-499B-AF42-543627745EB5}" type="slidenum">
              <a:rPr lang="en-GB" smtClean="0"/>
              <a:t>‹#›</a:t>
            </a:fld>
            <a:endParaRPr lang="en-GB"/>
          </a:p>
        </p:txBody>
      </p:sp>
    </p:spTree>
    <p:extLst>
      <p:ext uri="{BB962C8B-B14F-4D97-AF65-F5344CB8AC3E}">
        <p14:creationId xmlns:p14="http://schemas.microsoft.com/office/powerpoint/2010/main" val="678488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571196"/>
          </a:xfrm>
        </p:spPr>
        <p:style>
          <a:lnRef idx="2">
            <a:schemeClr val="dk1"/>
          </a:lnRef>
          <a:fillRef idx="1">
            <a:schemeClr val="lt1"/>
          </a:fillRef>
          <a:effectRef idx="0">
            <a:schemeClr val="dk1"/>
          </a:effectRef>
          <a:fontRef idx="minor">
            <a:schemeClr val="dk1"/>
          </a:fontRef>
        </p:style>
        <p:txBody>
          <a:bodyPr>
            <a:normAutofit/>
          </a:bodyPr>
          <a:lstStyle/>
          <a:p>
            <a:r>
              <a:rPr lang="en-GB" sz="1000" i="1" dirty="0" smtClean="0"/>
              <a:t>Operationalisation – process of defining the key terms and concepts which form the basis of the research in order to ensure readers of the research and other sociologists know how the terms are used. It means they become easier to understand and more measurable. </a:t>
            </a:r>
            <a:r>
              <a:rPr lang="en-GB" sz="1000" i="1" dirty="0" err="1" smtClean="0"/>
              <a:t>Interpretivists</a:t>
            </a:r>
            <a:r>
              <a:rPr lang="en-GB" sz="1000" i="1" dirty="0" smtClean="0"/>
              <a:t>- operationalise to enable readers to understand how concepts have been used. Positivists- operationalise to be able to measure the concept</a:t>
            </a:r>
            <a:endParaRPr lang="en-GB" sz="10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528392"/>
          </a:xfrm>
        </p:spPr>
        <p:style>
          <a:lnRef idx="2">
            <a:schemeClr val="dk1"/>
          </a:lnRef>
          <a:fillRef idx="1">
            <a:schemeClr val="lt1"/>
          </a:fillRef>
          <a:effectRef idx="0">
            <a:schemeClr val="dk1"/>
          </a:effectRef>
          <a:fontRef idx="minor">
            <a:schemeClr val="dk1"/>
          </a:fontRef>
        </p:style>
        <p:txBody>
          <a:bodyPr>
            <a:noAutofit/>
          </a:bodyPr>
          <a:lstStyle/>
          <a:p>
            <a:r>
              <a:rPr lang="en-GB" sz="900" dirty="0" smtClean="0"/>
              <a:t>Ultimately saves time as people don’t need to ask questions about meaning (Practical) </a:t>
            </a:r>
          </a:p>
          <a:p>
            <a:r>
              <a:rPr lang="en-GB" sz="900" dirty="0" smtClean="0"/>
              <a:t>Subject matter- if it is a complex and difficult area of research then you are better clarifying what the aims and the direction of </a:t>
            </a:r>
            <a:r>
              <a:rPr lang="en-GB" sz="900" dirty="0"/>
              <a:t>the research (Practical) </a:t>
            </a:r>
            <a:r>
              <a:rPr lang="en-GB" sz="900" dirty="0" smtClean="0"/>
              <a:t> </a:t>
            </a:r>
          </a:p>
          <a:p>
            <a:r>
              <a:rPr lang="en-GB" sz="900" dirty="0" smtClean="0"/>
              <a:t>By defining terms and ensuring that what is being asked is understood it means that the research flows better </a:t>
            </a:r>
            <a:r>
              <a:rPr lang="en-GB" sz="900" dirty="0"/>
              <a:t>(Practical) </a:t>
            </a:r>
          </a:p>
          <a:p>
            <a:r>
              <a:rPr lang="en-GB" sz="900" dirty="0" smtClean="0"/>
              <a:t>Effects on participants - Explaining ideas and concepts means that  it is less challenging for the individual making the whole process simpler through the removal of confusion (Ethical)</a:t>
            </a:r>
          </a:p>
          <a:p>
            <a:r>
              <a:rPr lang="en-GB" sz="900" dirty="0" smtClean="0"/>
              <a:t>Those that struggle with ideas and meanings have a better understanding of what is being asked of them (Ethical)</a:t>
            </a:r>
          </a:p>
          <a:p>
            <a:r>
              <a:rPr lang="en-GB" sz="900" dirty="0" smtClean="0"/>
              <a:t>It considers that for some complex and challenging language is beyond their comprehension, therefore by clarifying and differentiating meaning it means that people are more accessible and at ease (Sensitivity)</a:t>
            </a:r>
          </a:p>
          <a:p>
            <a:r>
              <a:rPr lang="en-GB" sz="900" dirty="0" smtClean="0"/>
              <a:t>Validity – Challenging concepts and ideas can be explained meaning more in depth answers are given if the participant explicitly knows what is being asked of them. (theoretical) </a:t>
            </a:r>
          </a:p>
          <a:p>
            <a:r>
              <a:rPr lang="en-GB" sz="900" dirty="0" smtClean="0"/>
              <a:t>Reliabity – Better understanding of questions means that answers and results are more likely to be the same each time as ambiguity of question is removed which could cause selection of different responses (theoretical)</a:t>
            </a:r>
          </a:p>
          <a:p>
            <a:r>
              <a:rPr lang="en-GB" sz="900" dirty="0" smtClean="0"/>
              <a:t>Lends itself to both quantitative and Qualitative methods</a:t>
            </a:r>
          </a:p>
          <a:p>
            <a:endParaRPr lang="en-GB" sz="600" dirty="0" smtClean="0"/>
          </a:p>
          <a:p>
            <a:endParaRPr lang="en-GB" sz="6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528392"/>
          </a:xfrm>
        </p:spPr>
        <p:style>
          <a:lnRef idx="2">
            <a:schemeClr val="dk1"/>
          </a:lnRef>
          <a:fillRef idx="1">
            <a:schemeClr val="lt1"/>
          </a:fillRef>
          <a:effectRef idx="0">
            <a:schemeClr val="dk1"/>
          </a:effectRef>
          <a:fontRef idx="minor">
            <a:schemeClr val="dk1"/>
          </a:fontRef>
        </p:style>
        <p:txBody>
          <a:bodyPr>
            <a:normAutofit/>
          </a:bodyPr>
          <a:lstStyle/>
          <a:p>
            <a:r>
              <a:rPr lang="en-GB" sz="1100" dirty="0" smtClean="0"/>
              <a:t>What the researcher means by the concept or idea may not adhere to what the respondent thinks it ultimately means (Practical)</a:t>
            </a:r>
          </a:p>
          <a:p>
            <a:r>
              <a:rPr lang="en-GB" sz="1100" dirty="0" smtClean="0"/>
              <a:t>How you define a term may link to a certain type of person or group which may cause issues  of representativeness and then generalisability (Ethical and theoretical)</a:t>
            </a:r>
          </a:p>
          <a:p>
            <a:r>
              <a:rPr lang="en-GB" sz="1100" dirty="0" smtClean="0"/>
              <a:t>Participants may feel the need to conform what the concept requires  – reducing validity. (Theoretical) </a:t>
            </a:r>
          </a:p>
          <a:p>
            <a:r>
              <a:rPr lang="en-GB" sz="1100" dirty="0" smtClean="0"/>
              <a:t>Still an issue that respondents may answer what the believe the question is asking as they may disagree with interpretations – Validity (Theoretical) </a:t>
            </a:r>
          </a:p>
          <a:p>
            <a:r>
              <a:rPr lang="en-GB" sz="1100" dirty="0" smtClean="0"/>
              <a:t>You may be referencing a group of individuals to explain an idea or concept and how this is explained may cause offense </a:t>
            </a:r>
            <a:r>
              <a:rPr lang="en-GB" sz="1100" dirty="0"/>
              <a:t>(</a:t>
            </a:r>
            <a:r>
              <a:rPr lang="en-GB" sz="1100" dirty="0" smtClean="0"/>
              <a:t>Sensitivity)</a:t>
            </a:r>
            <a:endParaRPr lang="en-GB" sz="1100" dirty="0"/>
          </a:p>
        </p:txBody>
      </p:sp>
      <p:sp>
        <p:nvSpPr>
          <p:cNvPr id="7" name="Title 1"/>
          <p:cNvSpPr txBox="1">
            <a:spLocks/>
          </p:cNvSpPr>
          <p:nvPr/>
        </p:nvSpPr>
        <p:spPr>
          <a:xfrm>
            <a:off x="539552" y="908720"/>
            <a:ext cx="8229600" cy="432048"/>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800" dirty="0" smtClean="0">
                <a:solidFill>
                  <a:prstClr val="black"/>
                </a:solidFill>
              </a:rPr>
              <a:t>Example of a study that has used this method: </a:t>
            </a:r>
            <a:r>
              <a:rPr lang="en-GB" sz="800" dirty="0" smtClean="0">
                <a:solidFill>
                  <a:prstClr val="black"/>
                </a:solidFill>
              </a:rPr>
              <a:t>Savage (people defining their own class), NS-SEC, Registrar General’s scale (look in first pages of class stratification booklet)  </a:t>
            </a:r>
            <a:endParaRPr lang="en-GB" sz="800" dirty="0" smtClean="0">
              <a:solidFill>
                <a:prstClr val="black"/>
              </a:solidFill>
            </a:endParaRPr>
          </a:p>
        </p:txBody>
      </p:sp>
      <p:sp>
        <p:nvSpPr>
          <p:cNvPr id="8" name="TextBox 7"/>
          <p:cNvSpPr txBox="1"/>
          <p:nvPr/>
        </p:nvSpPr>
        <p:spPr>
          <a:xfrm>
            <a:off x="539552" y="5445224"/>
            <a:ext cx="8136904" cy="120032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smtClean="0">
                <a:solidFill>
                  <a:prstClr val="black"/>
                </a:solidFill>
              </a:rPr>
              <a:t>Usefulness for studying different inequalities</a:t>
            </a:r>
          </a:p>
          <a:p>
            <a:r>
              <a:rPr lang="en-GB" sz="1200" dirty="0" smtClean="0">
                <a:solidFill>
                  <a:prstClr val="black"/>
                </a:solidFill>
              </a:rPr>
              <a:t>Age: May need to explain what is meant by ‘old age’ or ‘youth’ and how this has been used in the study. </a:t>
            </a:r>
          </a:p>
          <a:p>
            <a:r>
              <a:rPr lang="en-GB" sz="1200" dirty="0" smtClean="0">
                <a:solidFill>
                  <a:prstClr val="black"/>
                </a:solidFill>
              </a:rPr>
              <a:t>Gender: Jackson’s study- explaining concepts of gender identity being used e.g. what is meant by a lad or </a:t>
            </a:r>
            <a:r>
              <a:rPr lang="en-GB" sz="1200" dirty="0" err="1" smtClean="0">
                <a:solidFill>
                  <a:prstClr val="black"/>
                </a:solidFill>
              </a:rPr>
              <a:t>ladette</a:t>
            </a:r>
            <a:endParaRPr lang="en-GB" sz="1200" dirty="0" smtClean="0">
              <a:solidFill>
                <a:prstClr val="black"/>
              </a:solidFill>
            </a:endParaRPr>
          </a:p>
          <a:p>
            <a:r>
              <a:rPr lang="en-GB" sz="1200" dirty="0" smtClean="0">
                <a:solidFill>
                  <a:prstClr val="black"/>
                </a:solidFill>
              </a:rPr>
              <a:t>Class: Issues of defining class- selecting elements is important because the issue is so large e.g. just focusing on income or hobbies.</a:t>
            </a:r>
          </a:p>
          <a:p>
            <a:r>
              <a:rPr lang="en-GB" sz="1200" dirty="0" smtClean="0">
                <a:solidFill>
                  <a:prstClr val="black"/>
                </a:solidFill>
              </a:rPr>
              <a:t>Ethnicity: Issues of defining ethnicity </a:t>
            </a:r>
            <a:endParaRPr lang="en-GB" sz="1200" dirty="0">
              <a:solidFill>
                <a:prstClr val="black"/>
              </a:solidFill>
            </a:endParaRPr>
          </a:p>
        </p:txBody>
      </p:sp>
    </p:spTree>
    <p:extLst>
      <p:ext uri="{BB962C8B-B14F-4D97-AF65-F5344CB8AC3E}">
        <p14:creationId xmlns:p14="http://schemas.microsoft.com/office/powerpoint/2010/main" val="250355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576064"/>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Focus groups: a group of participants have a discussion with the researchers.</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lnSpcReduction="10000"/>
          </a:bodyPr>
          <a:lstStyle/>
          <a:p>
            <a:r>
              <a:rPr lang="en-GB" sz="1200" dirty="0" smtClean="0"/>
              <a:t>Theoretical:</a:t>
            </a:r>
          </a:p>
          <a:p>
            <a:pPr marL="0" indent="0">
              <a:buNone/>
            </a:pPr>
            <a:r>
              <a:rPr lang="en-GB" sz="1200" dirty="0" smtClean="0"/>
              <a:t>- </a:t>
            </a:r>
            <a:r>
              <a:rPr lang="en-GB" sz="1200" dirty="0" err="1" smtClean="0"/>
              <a:t>Interpretivist</a:t>
            </a:r>
            <a:r>
              <a:rPr lang="en-GB" sz="1200" dirty="0" smtClean="0"/>
              <a:t> methodology, meaning the data is valid (mirror image of reality), and in depth data can be gained.</a:t>
            </a:r>
          </a:p>
          <a:p>
            <a:pPr marL="0" indent="0">
              <a:buNone/>
            </a:pPr>
            <a:r>
              <a:rPr lang="en-GB" sz="1200" dirty="0" smtClean="0"/>
              <a:t>- Able to build rapport with participants.</a:t>
            </a:r>
          </a:p>
          <a:p>
            <a:pPr marL="0" indent="0">
              <a:buNone/>
            </a:pPr>
            <a:r>
              <a:rPr lang="en-GB" sz="1200" dirty="0" smtClean="0"/>
              <a:t>- </a:t>
            </a:r>
            <a:r>
              <a:rPr lang="en-GB" sz="1200" dirty="0" err="1" smtClean="0"/>
              <a:t>Verstehen</a:t>
            </a:r>
            <a:r>
              <a:rPr lang="en-GB" sz="1200" dirty="0" smtClean="0"/>
              <a:t> can also be achieved. </a:t>
            </a:r>
          </a:p>
          <a:p>
            <a:pPr marL="0" indent="0">
              <a:buNone/>
            </a:pPr>
            <a:r>
              <a:rPr lang="en-GB" sz="1200" dirty="0" smtClean="0"/>
              <a:t>- Able to ask WHY. Meanings are important to </a:t>
            </a:r>
            <a:r>
              <a:rPr lang="en-GB" sz="1200" dirty="0" err="1" smtClean="0"/>
              <a:t>interpretivists</a:t>
            </a:r>
            <a:r>
              <a:rPr lang="en-GB" sz="1200" dirty="0" smtClean="0"/>
              <a:t>.</a:t>
            </a:r>
          </a:p>
          <a:p>
            <a:r>
              <a:rPr lang="en-GB" sz="1200" dirty="0" smtClean="0"/>
              <a:t>Practical:</a:t>
            </a:r>
          </a:p>
          <a:p>
            <a:pPr marL="0" indent="0">
              <a:buNone/>
            </a:pPr>
            <a:r>
              <a:rPr lang="en-GB" sz="1200" dirty="0" smtClean="0"/>
              <a:t>-Relatively inexpensive in terms of time and cost. </a:t>
            </a:r>
          </a:p>
          <a:p>
            <a:pPr marL="0" indent="0">
              <a:buNone/>
            </a:pPr>
            <a:r>
              <a:rPr lang="en-GB" sz="1200" dirty="0" smtClean="0"/>
              <a:t>- Accessibility and funding depend on desired sample. Focus groups require participants of the same background (all working class students belonging to the same school- Willis, Archer). Easier to access 1 school and choose numerous pupils, compared to choosing a couple of pupils from numerous schools.</a:t>
            </a:r>
          </a:p>
          <a:p>
            <a:r>
              <a:rPr lang="en-GB" sz="1200" dirty="0" smtClean="0"/>
              <a:t>Ethical:</a:t>
            </a:r>
          </a:p>
          <a:p>
            <a:pPr marL="0" indent="0">
              <a:buNone/>
            </a:pPr>
            <a:r>
              <a:rPr lang="en-GB" sz="1200" dirty="0" smtClean="0"/>
              <a:t>-Participants usually feel more comfortable when discussing topics with their peers, so chance of harm to participants is lowered.</a:t>
            </a:r>
            <a:endParaRPr lang="en-GB" sz="1600" dirty="0" smtClean="0"/>
          </a:p>
          <a:p>
            <a:pPr marL="0" indent="0">
              <a:buNone/>
            </a:pPr>
            <a:endParaRPr lang="en-GB" sz="16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a:bodyPr>
          <a:lstStyle/>
          <a:p>
            <a:r>
              <a:rPr lang="en-GB" sz="1200" dirty="0" err="1" smtClean="0"/>
              <a:t>Interpretivist</a:t>
            </a:r>
            <a:r>
              <a:rPr lang="en-GB" sz="1200" dirty="0" smtClean="0"/>
              <a:t> methodology means the data is unlikely to be reliable (able to repeat the research and gain similar results), representative (how close the target population is to the sample), or </a:t>
            </a:r>
            <a:r>
              <a:rPr lang="en-GB" sz="1200" dirty="0" err="1" smtClean="0"/>
              <a:t>generalisable</a:t>
            </a:r>
            <a:r>
              <a:rPr lang="en-GB" sz="1200" dirty="0" smtClean="0"/>
              <a:t> (data can be applied to sample).</a:t>
            </a:r>
          </a:p>
          <a:p>
            <a:r>
              <a:rPr lang="en-GB" sz="1200" dirty="0" smtClean="0"/>
              <a:t>More expensive compared to positivist quantitative methods in terms of time. </a:t>
            </a:r>
            <a:r>
              <a:rPr lang="en-GB" sz="1200" dirty="0"/>
              <a:t>Focus groups may be </a:t>
            </a:r>
            <a:r>
              <a:rPr lang="en-GB" sz="1200" dirty="0" smtClean="0"/>
              <a:t>time consuming, </a:t>
            </a:r>
            <a:r>
              <a:rPr lang="en-GB" sz="1200" dirty="0"/>
              <a:t>as discussions have to be recorded, transcribed, then analysed</a:t>
            </a:r>
            <a:r>
              <a:rPr lang="en-GB" sz="1200" dirty="0" smtClean="0"/>
              <a:t>.</a:t>
            </a:r>
          </a:p>
          <a:p>
            <a:r>
              <a:rPr lang="en-GB" sz="1200" dirty="0" smtClean="0"/>
              <a:t>Open to subjectivity, however, </a:t>
            </a:r>
            <a:r>
              <a:rPr lang="en-GB" sz="1200" dirty="0" err="1" smtClean="0"/>
              <a:t>interpretivists</a:t>
            </a:r>
            <a:r>
              <a:rPr lang="en-GB" sz="1200" dirty="0" smtClean="0"/>
              <a:t> argue subjectivity is important, and objectivity is not achievable. </a:t>
            </a:r>
          </a:p>
          <a:p>
            <a:r>
              <a:rPr lang="en-GB" sz="1200" dirty="0" smtClean="0"/>
              <a:t>Hawthorne effect- participants may influence their answers depending on who they are with e.g. in Willis’ study some of the lads may have acted up, whereas others might not have said much</a:t>
            </a:r>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Archer: University’s not for me, I’m a Nike person.</a:t>
            </a:r>
          </a:p>
          <a:p>
            <a:pPr algn="l"/>
            <a:r>
              <a:rPr lang="en-GB" sz="1400" dirty="0" smtClean="0">
                <a:solidFill>
                  <a:prstClr val="black"/>
                </a:solidFill>
              </a:rPr>
              <a:t>Willis: learning to labour</a:t>
            </a:r>
            <a:endParaRPr lang="en-GB" sz="1400" dirty="0">
              <a:solidFill>
                <a:prstClr val="black"/>
              </a:solidFill>
            </a:endParaRPr>
          </a:p>
        </p:txBody>
      </p:sp>
      <p:sp>
        <p:nvSpPr>
          <p:cNvPr id="8" name="TextBox 7"/>
          <p:cNvSpPr txBox="1"/>
          <p:nvPr/>
        </p:nvSpPr>
        <p:spPr>
          <a:xfrm>
            <a:off x="539552" y="5445224"/>
            <a:ext cx="8136904" cy="132343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100" dirty="0" smtClean="0">
                <a:solidFill>
                  <a:prstClr val="black"/>
                </a:solidFill>
              </a:rPr>
              <a:t>Age: focus groups would be effective for studying young children who would feel less comfortable on their own.</a:t>
            </a:r>
          </a:p>
          <a:p>
            <a:r>
              <a:rPr lang="en-GB" sz="1100" dirty="0" smtClean="0">
                <a:solidFill>
                  <a:prstClr val="black"/>
                </a:solidFill>
              </a:rPr>
              <a:t>Gender: vulnerable participants (domestic abuse victims) would benefit discussing sensitive subjects in groups, with participants alike to them, rather than being interviewed by a stranger. </a:t>
            </a:r>
          </a:p>
          <a:p>
            <a:r>
              <a:rPr lang="en-GB" sz="1100" dirty="0" smtClean="0">
                <a:solidFill>
                  <a:prstClr val="black"/>
                </a:solidFill>
              </a:rPr>
              <a:t>Class: W/C would feel less judged, more able to let go of “them” and “us” view, with other participants belonging to their class, compared to being interviewed by (almost always) M/C researcher.</a:t>
            </a:r>
          </a:p>
          <a:p>
            <a:r>
              <a:rPr lang="en-GB" sz="1100" dirty="0" smtClean="0">
                <a:solidFill>
                  <a:prstClr val="black"/>
                </a:solidFill>
              </a:rPr>
              <a:t>Ethnicity: ethnic minorities would feel more able to express themselves with other ethnic minority participants, without feeling judged. </a:t>
            </a:r>
            <a:endParaRPr lang="en-GB" sz="1100" dirty="0">
              <a:solidFill>
                <a:prstClr val="black"/>
              </a:solidFill>
            </a:endParaRPr>
          </a:p>
        </p:txBody>
      </p:sp>
    </p:spTree>
    <p:extLst>
      <p:ext uri="{BB962C8B-B14F-4D97-AF65-F5344CB8AC3E}">
        <p14:creationId xmlns:p14="http://schemas.microsoft.com/office/powerpoint/2010/main" val="1655862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16632"/>
            <a:ext cx="8784976" cy="648072"/>
          </a:xfrm>
        </p:spPr>
        <p:style>
          <a:lnRef idx="2">
            <a:schemeClr val="dk1"/>
          </a:lnRef>
          <a:fillRef idx="1">
            <a:schemeClr val="lt1"/>
          </a:fillRef>
          <a:effectRef idx="0">
            <a:schemeClr val="dk1"/>
          </a:effectRef>
          <a:fontRef idx="minor">
            <a:schemeClr val="dk1"/>
          </a:fontRef>
        </p:style>
        <p:txBody>
          <a:bodyPr>
            <a:normAutofit/>
          </a:bodyPr>
          <a:lstStyle/>
          <a:p>
            <a:r>
              <a:rPr lang="en-GB" sz="2000" i="1" dirty="0" smtClean="0"/>
              <a:t>Ethnography – </a:t>
            </a:r>
            <a:r>
              <a:rPr lang="en-GB" sz="1600" dirty="0" smtClean="0"/>
              <a:t>where </a:t>
            </a:r>
            <a:r>
              <a:rPr lang="en-GB" sz="1600" dirty="0"/>
              <a:t>a researcher becomes totally immersed in a specific group of people in order to get an in-depth view of their behaviour and their attitudes</a:t>
            </a:r>
            <a:endParaRPr lang="en-GB" sz="1800" i="1" dirty="0"/>
          </a:p>
        </p:txBody>
      </p:sp>
      <p:sp>
        <p:nvSpPr>
          <p:cNvPr id="3" name="Text Placeholder 2"/>
          <p:cNvSpPr>
            <a:spLocks noGrp="1"/>
          </p:cNvSpPr>
          <p:nvPr>
            <p:ph type="body" idx="1"/>
          </p:nvPr>
        </p:nvSpPr>
        <p:spPr>
          <a:xfrm>
            <a:off x="179512" y="1844824"/>
            <a:ext cx="43924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179512" y="2132856"/>
            <a:ext cx="4392488" cy="3456384"/>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GB" sz="1200" u="sng" dirty="0" smtClean="0"/>
              <a:t>Practical</a:t>
            </a:r>
          </a:p>
          <a:p>
            <a:pPr lvl="0"/>
            <a:r>
              <a:rPr lang="en-GB" sz="1200" dirty="0"/>
              <a:t>First-hand way of studying a group.</a:t>
            </a:r>
          </a:p>
          <a:p>
            <a:r>
              <a:rPr lang="en-GB" sz="1200" dirty="0"/>
              <a:t>Once you have access to a group, you can have access to a whole range of other research methods </a:t>
            </a:r>
            <a:r>
              <a:rPr lang="en-GB" sz="1200" dirty="0" err="1"/>
              <a:t>eg</a:t>
            </a:r>
            <a:r>
              <a:rPr lang="en-GB" sz="1200" dirty="0"/>
              <a:t>. An interview may lead to an observation</a:t>
            </a:r>
            <a:r>
              <a:rPr lang="en-GB" sz="1200" dirty="0" smtClean="0"/>
              <a:t>.</a:t>
            </a:r>
            <a:endParaRPr lang="en-GB" sz="1200" u="sng" dirty="0"/>
          </a:p>
          <a:p>
            <a:pPr marL="0" indent="0">
              <a:buNone/>
            </a:pPr>
            <a:r>
              <a:rPr lang="en-GB" sz="1200" u="sng" dirty="0" smtClean="0"/>
              <a:t>Ethical </a:t>
            </a:r>
          </a:p>
          <a:p>
            <a:r>
              <a:rPr lang="en-GB" sz="1200" dirty="0"/>
              <a:t>Easy to gain informed consent. The participants cannot be unaware that they are being researched; therefore they have clearly given consent to be studied</a:t>
            </a:r>
            <a:r>
              <a:rPr lang="en-GB" sz="1200" dirty="0" smtClean="0"/>
              <a:t>.</a:t>
            </a:r>
            <a:endParaRPr lang="en-GB" sz="1200" dirty="0"/>
          </a:p>
          <a:p>
            <a:pPr marL="0" indent="0">
              <a:buNone/>
            </a:pPr>
            <a:r>
              <a:rPr lang="en-GB" sz="1200" u="sng" dirty="0" smtClean="0"/>
              <a:t>Theoretical</a:t>
            </a:r>
          </a:p>
          <a:p>
            <a:pPr lvl="0"/>
            <a:r>
              <a:rPr lang="en-GB" sz="1200" dirty="0"/>
              <a:t>Produces in-depth, valid research.</a:t>
            </a:r>
          </a:p>
          <a:p>
            <a:pPr lvl="0"/>
            <a:r>
              <a:rPr lang="en-GB" sz="1200" dirty="0"/>
              <a:t>The researcher can easily understand why something happens or takes place</a:t>
            </a:r>
            <a:r>
              <a:rPr lang="en-GB" sz="1200" dirty="0" smtClean="0"/>
              <a:t>.</a:t>
            </a:r>
          </a:p>
          <a:p>
            <a:pPr lvl="0"/>
            <a:r>
              <a:rPr lang="en-GB" sz="1200" dirty="0" smtClean="0"/>
              <a:t>Able to achieve high levels of reflexivity. </a:t>
            </a:r>
          </a:p>
          <a:p>
            <a:pPr lvl="0"/>
            <a:r>
              <a:rPr lang="en-GB" sz="1200" dirty="0" smtClean="0"/>
              <a:t>Allows people to reflect on their lives and their behaviour.</a:t>
            </a:r>
          </a:p>
          <a:p>
            <a:pPr lvl="0"/>
            <a:r>
              <a:rPr lang="en-GB" sz="1200" dirty="0" smtClean="0"/>
              <a:t>Able to build a rapport with the participant. </a:t>
            </a:r>
          </a:p>
          <a:p>
            <a:pPr marL="0" lvl="0" indent="0">
              <a:buNone/>
            </a:pPr>
            <a:endParaRPr lang="en-GB" sz="1200" dirty="0"/>
          </a:p>
          <a:p>
            <a:pPr marL="0" indent="0">
              <a:buNone/>
            </a:pPr>
            <a:endParaRPr lang="en-GB" sz="1400" dirty="0"/>
          </a:p>
          <a:p>
            <a:pPr marL="0" indent="0">
              <a:buNone/>
            </a:pPr>
            <a:endParaRPr lang="en-GB" sz="1400" dirty="0" smtClean="0"/>
          </a:p>
        </p:txBody>
      </p:sp>
      <p:sp>
        <p:nvSpPr>
          <p:cNvPr id="5" name="Text Placeholder 4"/>
          <p:cNvSpPr>
            <a:spLocks noGrp="1"/>
          </p:cNvSpPr>
          <p:nvPr>
            <p:ph type="body" sz="quarter" idx="3"/>
          </p:nvPr>
        </p:nvSpPr>
        <p:spPr>
          <a:xfrm>
            <a:off x="4644008" y="1844824"/>
            <a:ext cx="4319463" cy="288032"/>
          </a:xfrm>
        </p:spPr>
        <p:style>
          <a:lnRef idx="2">
            <a:schemeClr val="dk1"/>
          </a:lnRef>
          <a:fillRef idx="1">
            <a:schemeClr val="lt1"/>
          </a:fillRef>
          <a:effectRef idx="0">
            <a:schemeClr val="dk1"/>
          </a:effectRef>
          <a:fontRef idx="minor">
            <a:schemeClr val="dk1"/>
          </a:fontRef>
        </p:style>
        <p:txBody>
          <a:bodyPr>
            <a:noAutofit/>
          </a:bodyPr>
          <a:lstStyle/>
          <a:p>
            <a:r>
              <a:rPr lang="en-GB" sz="1500" dirty="0" smtClean="0"/>
              <a:t>Disadvantages</a:t>
            </a:r>
            <a:endParaRPr lang="en-GB" sz="1500" dirty="0"/>
          </a:p>
        </p:txBody>
      </p:sp>
      <p:sp>
        <p:nvSpPr>
          <p:cNvPr id="6" name="Content Placeholder 5"/>
          <p:cNvSpPr>
            <a:spLocks noGrp="1"/>
          </p:cNvSpPr>
          <p:nvPr>
            <p:ph sz="quarter" idx="4"/>
          </p:nvPr>
        </p:nvSpPr>
        <p:spPr>
          <a:xfrm>
            <a:off x="4645025" y="2132856"/>
            <a:ext cx="4319463" cy="3456384"/>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pPr marL="0" indent="0">
              <a:buNone/>
            </a:pPr>
            <a:r>
              <a:rPr lang="en-GB" sz="1300" u="sng" dirty="0" smtClean="0"/>
              <a:t>Practical</a:t>
            </a:r>
          </a:p>
          <a:p>
            <a:pPr lvl="0"/>
            <a:r>
              <a:rPr lang="en-GB" sz="1300" dirty="0"/>
              <a:t>May be time consuming and costly.</a:t>
            </a:r>
          </a:p>
          <a:p>
            <a:pPr lvl="0"/>
            <a:r>
              <a:rPr lang="en-GB" sz="1300" dirty="0"/>
              <a:t>There may be initial access issues </a:t>
            </a:r>
            <a:r>
              <a:rPr lang="en-GB" sz="1300" dirty="0" err="1"/>
              <a:t>eg</a:t>
            </a:r>
            <a:r>
              <a:rPr lang="en-GB" sz="1300" dirty="0"/>
              <a:t>. Research into gang culture.</a:t>
            </a:r>
          </a:p>
          <a:p>
            <a:r>
              <a:rPr lang="en-GB" sz="1300" dirty="0"/>
              <a:t>Can take a long time to actually become immersed in a group and gain their trust to where their behaviour won’t be influenced. Access can be a huge issue.</a:t>
            </a:r>
          </a:p>
          <a:p>
            <a:pPr marL="0" lvl="0" indent="0">
              <a:buNone/>
            </a:pPr>
            <a:r>
              <a:rPr lang="en-GB" sz="1300" u="sng" dirty="0" smtClean="0"/>
              <a:t>Ethical</a:t>
            </a:r>
          </a:p>
          <a:p>
            <a:r>
              <a:rPr lang="en-GB" sz="1300" dirty="0" smtClean="0"/>
              <a:t>If </a:t>
            </a:r>
            <a:r>
              <a:rPr lang="en-GB" sz="1300" dirty="0"/>
              <a:t>the group is vulnerable, they may be uncomfortable with this research method. </a:t>
            </a:r>
            <a:endParaRPr lang="en-GB" sz="1300" dirty="0" smtClean="0"/>
          </a:p>
          <a:p>
            <a:r>
              <a:rPr lang="en-GB" sz="1300" dirty="0" smtClean="0"/>
              <a:t>The </a:t>
            </a:r>
            <a:r>
              <a:rPr lang="en-GB" sz="1300" dirty="0"/>
              <a:t>safety of the researcher may be an issue in some cases. If the researcher is conducting an ethnographic study of a dangerous group, their safety may be in jeopardy. </a:t>
            </a:r>
            <a:endParaRPr lang="en-GB" sz="1300" dirty="0" smtClean="0"/>
          </a:p>
          <a:p>
            <a:r>
              <a:rPr lang="en-GB" sz="1300" dirty="0" smtClean="0"/>
              <a:t>Intrusive into the lives of people being researched. </a:t>
            </a:r>
          </a:p>
          <a:p>
            <a:pPr marL="0" indent="0">
              <a:buNone/>
            </a:pPr>
            <a:r>
              <a:rPr lang="en-GB" sz="1300" u="sng" dirty="0" smtClean="0"/>
              <a:t>Theoretical</a:t>
            </a:r>
          </a:p>
          <a:p>
            <a:pPr lvl="0"/>
            <a:r>
              <a:rPr lang="en-GB" sz="1300" dirty="0"/>
              <a:t>If not conducted properly, participant’s behaviour may be altered because of the presence of the researcher.</a:t>
            </a:r>
          </a:p>
          <a:p>
            <a:pPr lvl="0"/>
            <a:r>
              <a:rPr lang="en-GB" sz="1300" dirty="0"/>
              <a:t>It’s almost impossible to replicate, making reliability a problem.</a:t>
            </a:r>
          </a:p>
          <a:p>
            <a:r>
              <a:rPr lang="en-GB" sz="1300" dirty="0"/>
              <a:t>You often cannot generalise results outside of the group</a:t>
            </a:r>
            <a:r>
              <a:rPr lang="en-GB" sz="1300" dirty="0" smtClean="0"/>
              <a:t>.</a:t>
            </a:r>
          </a:p>
          <a:p>
            <a:r>
              <a:rPr lang="en-GB" sz="1300" dirty="0" smtClean="0"/>
              <a:t>High in subjectivity  - lacks objectivity and scientific value.</a:t>
            </a:r>
            <a:endParaRPr lang="en-GB" sz="1300" dirty="0"/>
          </a:p>
          <a:p>
            <a:pPr marL="0" indent="0">
              <a:buNone/>
            </a:pPr>
            <a:endParaRPr lang="en-GB" dirty="0"/>
          </a:p>
        </p:txBody>
      </p:sp>
      <p:sp>
        <p:nvSpPr>
          <p:cNvPr id="7" name="Title 1"/>
          <p:cNvSpPr txBox="1">
            <a:spLocks/>
          </p:cNvSpPr>
          <p:nvPr/>
        </p:nvSpPr>
        <p:spPr>
          <a:xfrm>
            <a:off x="179512" y="764704"/>
            <a:ext cx="8784976" cy="108012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200" b="1" dirty="0" smtClean="0">
                <a:solidFill>
                  <a:prstClr val="black"/>
                </a:solidFill>
              </a:rPr>
              <a:t>Willis</a:t>
            </a:r>
            <a:r>
              <a:rPr lang="en-GB" sz="1200" dirty="0" smtClean="0">
                <a:solidFill>
                  <a:prstClr val="black"/>
                </a:solidFill>
              </a:rPr>
              <a:t> conducted an ethnographic study into a working class male subculture. He used a number of different methods within his ethnography such as unstructured interviews and focus groups in order to find out their attitudes towards the education system and the work of manual labour. </a:t>
            </a:r>
            <a:r>
              <a:rPr lang="en-GB" sz="1200" b="1" dirty="0" err="1" smtClean="0">
                <a:solidFill>
                  <a:prstClr val="black"/>
                </a:solidFill>
              </a:rPr>
              <a:t>Nayak</a:t>
            </a:r>
            <a:r>
              <a:rPr lang="en-GB" sz="1200" b="1" dirty="0" smtClean="0">
                <a:solidFill>
                  <a:prstClr val="black"/>
                </a:solidFill>
              </a:rPr>
              <a:t> </a:t>
            </a:r>
            <a:r>
              <a:rPr lang="en-GB" sz="1200" dirty="0" smtClean="0">
                <a:solidFill>
                  <a:prstClr val="black"/>
                </a:solidFill>
              </a:rPr>
              <a:t>also conducted an ethnography into working class men in post-industrial areas. He immersed himself in the culture of the Geordies and the Charvers and built a rapport in order to see their behaviour and attitudes towards the world of work</a:t>
            </a:r>
            <a:r>
              <a:rPr lang="en-GB" sz="1200" dirty="0" smtClean="0">
                <a:solidFill>
                  <a:prstClr val="black"/>
                </a:solidFill>
              </a:rPr>
              <a:t>. </a:t>
            </a:r>
            <a:r>
              <a:rPr lang="en-GB" sz="1200" b="1" dirty="0" smtClean="0">
                <a:solidFill>
                  <a:prstClr val="black"/>
                </a:solidFill>
              </a:rPr>
              <a:t>Patrick ‘A Glasgow Gang Observed’, </a:t>
            </a:r>
            <a:r>
              <a:rPr lang="en-GB" sz="1200" b="1" dirty="0" err="1" smtClean="0">
                <a:solidFill>
                  <a:prstClr val="black"/>
                </a:solidFill>
              </a:rPr>
              <a:t>Venkatesh</a:t>
            </a:r>
            <a:r>
              <a:rPr lang="en-GB" sz="1200" b="1" dirty="0" smtClean="0">
                <a:solidFill>
                  <a:prstClr val="black"/>
                </a:solidFill>
              </a:rPr>
              <a:t> ‘Gang Leader for a Day’</a:t>
            </a:r>
            <a:endParaRPr lang="en-GB" sz="1200" b="1" dirty="0">
              <a:solidFill>
                <a:prstClr val="black"/>
              </a:solidFill>
            </a:endParaRPr>
          </a:p>
        </p:txBody>
      </p:sp>
      <p:sp>
        <p:nvSpPr>
          <p:cNvPr id="8" name="TextBox 7"/>
          <p:cNvSpPr txBox="1"/>
          <p:nvPr/>
        </p:nvSpPr>
        <p:spPr>
          <a:xfrm>
            <a:off x="179512" y="5589240"/>
            <a:ext cx="8784976" cy="12772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100" dirty="0" smtClean="0">
                <a:solidFill>
                  <a:prstClr val="black"/>
                </a:solidFill>
              </a:rPr>
              <a:t>Usefulness for studying different inequalities</a:t>
            </a:r>
          </a:p>
          <a:p>
            <a:r>
              <a:rPr lang="en-GB" sz="1100" dirty="0" smtClean="0">
                <a:solidFill>
                  <a:prstClr val="black"/>
                </a:solidFill>
              </a:rPr>
              <a:t>Age: Gaining access to different age groups can be an issue (</a:t>
            </a:r>
            <a:r>
              <a:rPr lang="en-GB" sz="1100" dirty="0" err="1" smtClean="0">
                <a:solidFill>
                  <a:prstClr val="black"/>
                </a:solidFill>
              </a:rPr>
              <a:t>eg</a:t>
            </a:r>
            <a:r>
              <a:rPr lang="en-GB" sz="1100" dirty="0" smtClean="0">
                <a:solidFill>
                  <a:prstClr val="black"/>
                </a:solidFill>
              </a:rPr>
              <a:t>. Willis took ages to gain access to his sample group). Cannot gain a comparison between different age group inequality when looking at one group.</a:t>
            </a:r>
          </a:p>
          <a:p>
            <a:r>
              <a:rPr lang="en-GB" sz="1100" dirty="0" smtClean="0">
                <a:solidFill>
                  <a:prstClr val="black"/>
                </a:solidFill>
              </a:rPr>
              <a:t>Gender: Difficult to assess gender inequality within the household and operationalise what is meant by gender inequality within a home. Can be difficult to gain access to the workplace (</a:t>
            </a:r>
            <a:r>
              <a:rPr lang="en-GB" sz="1100" dirty="0" err="1" smtClean="0">
                <a:solidFill>
                  <a:prstClr val="black"/>
                </a:solidFill>
              </a:rPr>
              <a:t>eg</a:t>
            </a:r>
            <a:r>
              <a:rPr lang="en-GB" sz="1100" dirty="0" smtClean="0">
                <a:solidFill>
                  <a:prstClr val="black"/>
                </a:solidFill>
              </a:rPr>
              <a:t>. Gail </a:t>
            </a:r>
            <a:r>
              <a:rPr lang="en-GB" sz="1100" dirty="0" err="1" smtClean="0">
                <a:solidFill>
                  <a:prstClr val="black"/>
                </a:solidFill>
              </a:rPr>
              <a:t>Hebson</a:t>
            </a:r>
            <a:r>
              <a:rPr lang="en-GB" sz="1100" dirty="0" smtClean="0">
                <a:solidFill>
                  <a:prstClr val="black"/>
                </a:solidFill>
              </a:rPr>
              <a:t>)</a:t>
            </a:r>
          </a:p>
          <a:p>
            <a:r>
              <a:rPr lang="en-GB" sz="1100" dirty="0" smtClean="0">
                <a:solidFill>
                  <a:prstClr val="black"/>
                </a:solidFill>
              </a:rPr>
              <a:t>Class: Some class groups may not be accessible or prepared to allow an ethnographic study into their life. </a:t>
            </a:r>
          </a:p>
          <a:p>
            <a:r>
              <a:rPr lang="en-GB" sz="1100" dirty="0" smtClean="0">
                <a:solidFill>
                  <a:prstClr val="black"/>
                </a:solidFill>
              </a:rPr>
              <a:t>Ethnicity: </a:t>
            </a:r>
            <a:r>
              <a:rPr lang="en-GB" sz="1100" dirty="0">
                <a:solidFill>
                  <a:prstClr val="black"/>
                </a:solidFill>
              </a:rPr>
              <a:t>Some </a:t>
            </a:r>
            <a:r>
              <a:rPr lang="en-GB" sz="1100" dirty="0" smtClean="0">
                <a:solidFill>
                  <a:prstClr val="black"/>
                </a:solidFill>
              </a:rPr>
              <a:t>ethnic groups </a:t>
            </a:r>
            <a:r>
              <a:rPr lang="en-GB" sz="1100" dirty="0">
                <a:solidFill>
                  <a:prstClr val="black"/>
                </a:solidFill>
              </a:rPr>
              <a:t>may not be accessible or prepared to allow an ethnographic study into their life. </a:t>
            </a:r>
          </a:p>
        </p:txBody>
      </p:sp>
    </p:spTree>
    <p:extLst>
      <p:ext uri="{BB962C8B-B14F-4D97-AF65-F5344CB8AC3E}">
        <p14:creationId xmlns:p14="http://schemas.microsoft.com/office/powerpoint/2010/main" val="142798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506264"/>
          </a:xfrm>
        </p:spPr>
        <p:style>
          <a:lnRef idx="2">
            <a:schemeClr val="dk1"/>
          </a:lnRef>
          <a:fillRef idx="1">
            <a:schemeClr val="lt1"/>
          </a:fillRef>
          <a:effectRef idx="0">
            <a:schemeClr val="dk1"/>
          </a:effectRef>
          <a:fontRef idx="minor">
            <a:schemeClr val="dk1"/>
          </a:fontRef>
        </p:style>
        <p:txBody>
          <a:bodyPr>
            <a:normAutofit/>
          </a:bodyPr>
          <a:lstStyle/>
          <a:p>
            <a:r>
              <a:rPr lang="en-GB" sz="2400" i="1" dirty="0" smtClean="0"/>
              <a:t>Participant observation</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a:bodyPr>
          <a:lstStyle/>
          <a:p>
            <a:pPr marL="0" indent="0">
              <a:buNone/>
            </a:pPr>
            <a:r>
              <a:rPr lang="en-GB" sz="1400" b="1" dirty="0" smtClean="0"/>
              <a:t>Theoretical </a:t>
            </a:r>
            <a:r>
              <a:rPr lang="en-GB" sz="1400" dirty="0" smtClean="0"/>
              <a:t>– Able to gather data rich in validity. Able to build rapport with the sample. </a:t>
            </a:r>
            <a:r>
              <a:rPr lang="en-GB" sz="1400" dirty="0">
                <a:solidFill>
                  <a:prstClr val="black"/>
                </a:solidFill>
              </a:rPr>
              <a:t>Limited changes in behaviour/Hawthorne effect because the researcher has gotten to know the participants. You can get a holistic account as it is focused on the individual’s own point of view. </a:t>
            </a:r>
            <a:endParaRPr lang="en-GB" sz="1400" dirty="0" smtClean="0"/>
          </a:p>
          <a:p>
            <a:pPr marL="0" indent="0">
              <a:buNone/>
            </a:pPr>
            <a:r>
              <a:rPr lang="en-GB" sz="1400" b="1" dirty="0" smtClean="0"/>
              <a:t>Practical </a:t>
            </a:r>
            <a:r>
              <a:rPr lang="en-GB" sz="1400" dirty="0" smtClean="0"/>
              <a:t>– cost efficient as you can observe the whole/majority of the sample at one time.</a:t>
            </a:r>
          </a:p>
          <a:p>
            <a:pPr marL="0" indent="0">
              <a:buNone/>
            </a:pPr>
            <a:r>
              <a:rPr lang="en-GB" sz="1400" b="1" dirty="0" smtClean="0"/>
              <a:t>Ethical </a:t>
            </a:r>
            <a:r>
              <a:rPr lang="en-GB" sz="1400" dirty="0" smtClean="0"/>
              <a:t>– Given consent and right to withdraw from the beginning (unless it is overt)</a:t>
            </a:r>
          </a:p>
          <a:p>
            <a:pPr marL="0" indent="0">
              <a:buNone/>
            </a:pPr>
            <a:r>
              <a:rPr lang="en-GB" sz="1400" b="1" dirty="0" smtClean="0"/>
              <a:t>Sensitive</a:t>
            </a:r>
            <a:r>
              <a:rPr lang="en-GB" sz="1400" dirty="0" smtClean="0"/>
              <a:t> – With overt participant observation people may be more open with sensitive topics (e.g. drug use) if they do not know they are being observed</a:t>
            </a:r>
            <a:endParaRPr lang="en-GB" sz="14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lvl="0" indent="0">
              <a:buNone/>
            </a:pPr>
            <a:r>
              <a:rPr lang="en-GB" b="1" dirty="0" smtClean="0"/>
              <a:t>Theoretical – </a:t>
            </a:r>
            <a:r>
              <a:rPr lang="en-GB" dirty="0" smtClean="0"/>
              <a:t>Lacks reliability as one cannot use an observational structure in P-observation. </a:t>
            </a:r>
            <a:r>
              <a:rPr lang="en-GB" dirty="0">
                <a:solidFill>
                  <a:prstClr val="black"/>
                </a:solidFill>
              </a:rPr>
              <a:t>The researcher could influence researcher imposition/ Hawthorne effect onto the group and effect the validity of the results. </a:t>
            </a:r>
            <a:endParaRPr lang="en-GB" dirty="0" smtClean="0"/>
          </a:p>
          <a:p>
            <a:pPr marL="0" indent="0">
              <a:buNone/>
            </a:pPr>
            <a:r>
              <a:rPr lang="en-GB" dirty="0"/>
              <a:t>Going native </a:t>
            </a:r>
            <a:r>
              <a:rPr lang="en-GB" dirty="0">
                <a:sym typeface="Wingdings" panose="05000000000000000000" pitchFamily="2" charset="2"/>
              </a:rPr>
              <a:t> loss of </a:t>
            </a:r>
            <a:r>
              <a:rPr lang="en-GB" dirty="0" smtClean="0">
                <a:sym typeface="Wingdings" panose="05000000000000000000" pitchFamily="2" charset="2"/>
              </a:rPr>
              <a:t>objectivity</a:t>
            </a:r>
            <a:endParaRPr lang="en-GB" dirty="0"/>
          </a:p>
          <a:p>
            <a:pPr marL="0" indent="0">
              <a:buNone/>
            </a:pPr>
            <a:r>
              <a:rPr lang="en-GB" b="1" dirty="0" smtClean="0"/>
              <a:t>Practical </a:t>
            </a:r>
            <a:r>
              <a:rPr lang="en-GB" dirty="0" smtClean="0"/>
              <a:t>– Time consuming to watch and record people</a:t>
            </a:r>
          </a:p>
          <a:p>
            <a:pPr marL="0" indent="0">
              <a:buNone/>
            </a:pPr>
            <a:r>
              <a:rPr lang="en-GB" b="1" dirty="0" smtClean="0"/>
              <a:t>Ethical – H</a:t>
            </a:r>
            <a:r>
              <a:rPr lang="en-GB" dirty="0" smtClean="0"/>
              <a:t>arm to the researcher– dangerous sample e.g. gangs could bring harm to researcher, such as </a:t>
            </a:r>
            <a:r>
              <a:rPr lang="en-GB" dirty="0" err="1" smtClean="0"/>
              <a:t>Lumsden’s</a:t>
            </a:r>
            <a:r>
              <a:rPr lang="en-GB" dirty="0" smtClean="0"/>
              <a:t> study.</a:t>
            </a:r>
            <a:endParaRPr lang="en-GB" b="1" dirty="0" smtClean="0"/>
          </a:p>
          <a:p>
            <a:pPr marL="0" indent="0">
              <a:buNone/>
            </a:pPr>
            <a:r>
              <a:rPr lang="en-GB" b="1" dirty="0" smtClean="0"/>
              <a:t>Sensitive </a:t>
            </a:r>
            <a:r>
              <a:rPr lang="en-GB" dirty="0" smtClean="0"/>
              <a:t>– Could cause an issue when investigating young children as they could display demand characteristics.</a:t>
            </a:r>
            <a:endParaRPr lang="en-GB" dirty="0"/>
          </a:p>
        </p:txBody>
      </p:sp>
      <p:sp>
        <p:nvSpPr>
          <p:cNvPr id="7" name="Title 1"/>
          <p:cNvSpPr txBox="1">
            <a:spLocks/>
          </p:cNvSpPr>
          <p:nvPr/>
        </p:nvSpPr>
        <p:spPr>
          <a:xfrm>
            <a:off x="539552" y="622896"/>
            <a:ext cx="8229600" cy="789880"/>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Willis – used participant observation in classes to observe students while attempting to keep demand characteristics low as he attempts to appear like a </a:t>
            </a:r>
            <a:r>
              <a:rPr lang="en-GB" sz="1400" dirty="0" smtClean="0">
                <a:solidFill>
                  <a:prstClr val="black"/>
                </a:solidFill>
              </a:rPr>
              <a:t>student. Patrick ‘Glasgow Gang observed’, </a:t>
            </a:r>
            <a:r>
              <a:rPr lang="en-GB" sz="1400" dirty="0" err="1" smtClean="0">
                <a:solidFill>
                  <a:prstClr val="black"/>
                </a:solidFill>
              </a:rPr>
              <a:t>Venkatesh</a:t>
            </a:r>
            <a:r>
              <a:rPr lang="en-GB" sz="1400" dirty="0" smtClean="0">
                <a:solidFill>
                  <a:prstClr val="black"/>
                </a:solidFill>
              </a:rPr>
              <a:t> ‘Gang Leader for a Day’</a:t>
            </a:r>
            <a:endParaRPr lang="en-GB" sz="1400" dirty="0" smtClean="0">
              <a:solidFill>
                <a:prstClr val="black"/>
              </a:solidFill>
            </a:endParaRPr>
          </a:p>
          <a:p>
            <a:pPr algn="l"/>
            <a:endParaRPr lang="en-GB" sz="1400" dirty="0">
              <a:solidFill>
                <a:prstClr val="black"/>
              </a:solidFill>
            </a:endParaRPr>
          </a:p>
        </p:txBody>
      </p:sp>
      <p:sp>
        <p:nvSpPr>
          <p:cNvPr id="8" name="TextBox 7"/>
          <p:cNvSpPr txBox="1"/>
          <p:nvPr/>
        </p:nvSpPr>
        <p:spPr>
          <a:xfrm>
            <a:off x="539552" y="5473005"/>
            <a:ext cx="8136904" cy="116955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b="1" dirty="0" smtClean="0">
                <a:solidFill>
                  <a:prstClr val="black"/>
                </a:solidFill>
              </a:rPr>
              <a:t>Class: </a:t>
            </a:r>
            <a:r>
              <a:rPr lang="en-GB" sz="1400" dirty="0" smtClean="0">
                <a:solidFill>
                  <a:prstClr val="black"/>
                </a:solidFill>
              </a:rPr>
              <a:t>Useful for gathering data on classes which are usually hidden away from society e.g. upper class (only overt participant observation as they wouldn’t know you were there or would act differently)</a:t>
            </a:r>
            <a:endParaRPr lang="en-GB" sz="1400" b="1" dirty="0" smtClean="0">
              <a:solidFill>
                <a:prstClr val="black"/>
              </a:solidFill>
            </a:endParaRPr>
          </a:p>
          <a:p>
            <a:r>
              <a:rPr lang="en-GB" sz="1400" b="1" dirty="0" smtClean="0">
                <a:solidFill>
                  <a:prstClr val="black"/>
                </a:solidFill>
              </a:rPr>
              <a:t>Age:</a:t>
            </a:r>
            <a:r>
              <a:rPr lang="en-GB" sz="1400" dirty="0" smtClean="0">
                <a:solidFill>
                  <a:prstClr val="black"/>
                </a:solidFill>
              </a:rPr>
              <a:t> useful for gathering data on more sensitive groups (young children etc.) as you are engaging with them.</a:t>
            </a:r>
          </a:p>
          <a:p>
            <a:r>
              <a:rPr lang="en-GB" sz="1400" b="1" dirty="0" smtClean="0">
                <a:solidFill>
                  <a:prstClr val="black"/>
                </a:solidFill>
              </a:rPr>
              <a:t>Gender: </a:t>
            </a:r>
            <a:r>
              <a:rPr lang="en-GB" sz="1400" dirty="0" smtClean="0">
                <a:solidFill>
                  <a:prstClr val="black"/>
                </a:solidFill>
              </a:rPr>
              <a:t>useful to gather data on the differences in actions, interactions and behaviours between the genders</a:t>
            </a:r>
          </a:p>
          <a:p>
            <a:r>
              <a:rPr lang="en-GB" sz="1400" b="1" dirty="0" smtClean="0">
                <a:solidFill>
                  <a:prstClr val="black"/>
                </a:solidFill>
              </a:rPr>
              <a:t>Ethnicity: </a:t>
            </a:r>
            <a:r>
              <a:rPr lang="en-GB" sz="1400" dirty="0" smtClean="0">
                <a:solidFill>
                  <a:prstClr val="black"/>
                </a:solidFill>
              </a:rPr>
              <a:t>Useful to see if your ethnicity changes your behaviours, interactions and actions</a:t>
            </a:r>
            <a:endParaRPr lang="en-GB" sz="1400" b="1" dirty="0">
              <a:solidFill>
                <a:prstClr val="black"/>
              </a:solidFill>
            </a:endParaRPr>
          </a:p>
        </p:txBody>
      </p:sp>
    </p:spTree>
    <p:extLst>
      <p:ext uri="{BB962C8B-B14F-4D97-AF65-F5344CB8AC3E}">
        <p14:creationId xmlns:p14="http://schemas.microsoft.com/office/powerpoint/2010/main" val="604054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Personal Documents (as secondary and primary data e.g. diaries)</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9"/>
            <a:ext cx="4040188" cy="3096344"/>
          </a:xfrm>
        </p:spPr>
        <p:style>
          <a:lnRef idx="2">
            <a:schemeClr val="dk1"/>
          </a:lnRef>
          <a:fillRef idx="1">
            <a:schemeClr val="lt1"/>
          </a:fillRef>
          <a:effectRef idx="0">
            <a:schemeClr val="dk1"/>
          </a:effectRef>
          <a:fontRef idx="minor">
            <a:schemeClr val="dk1"/>
          </a:fontRef>
        </p:style>
        <p:txBody>
          <a:bodyPr/>
          <a:lstStyle/>
          <a:p>
            <a:pPr marL="0" indent="0">
              <a:buNone/>
            </a:pPr>
            <a:r>
              <a:rPr lang="en-GB" dirty="0" smtClean="0"/>
              <a:t>Theoretical: </a:t>
            </a:r>
            <a:r>
              <a:rPr lang="en-GB" sz="1700" dirty="0" smtClean="0"/>
              <a:t>Used by </a:t>
            </a:r>
            <a:r>
              <a:rPr lang="en-GB" sz="1700" dirty="0" err="1" smtClean="0"/>
              <a:t>interpretivists</a:t>
            </a:r>
            <a:r>
              <a:rPr lang="en-GB" sz="1700" dirty="0" smtClean="0"/>
              <a:t> because it can create validity. High in subjectivity, allows people to reflect on their lives. </a:t>
            </a:r>
          </a:p>
          <a:p>
            <a:pPr marL="0" indent="0">
              <a:buNone/>
            </a:pPr>
            <a:r>
              <a:rPr lang="en-GB" dirty="0" smtClean="0"/>
              <a:t>Practical: </a:t>
            </a:r>
            <a:r>
              <a:rPr lang="en-GB" sz="1700" dirty="0" smtClean="0"/>
              <a:t>Fit for purpose, time and cost affective. </a:t>
            </a:r>
            <a:r>
              <a:rPr lang="en-GB" sz="1700" dirty="0"/>
              <a:t>Funding bodies have little impact, so could not be accused of being influential. </a:t>
            </a:r>
          </a:p>
          <a:p>
            <a:pPr marL="0" indent="0">
              <a:buNone/>
            </a:pPr>
            <a:r>
              <a:rPr lang="en-GB" dirty="0" smtClean="0"/>
              <a:t>Ethical: </a:t>
            </a:r>
            <a:r>
              <a:rPr lang="en-GB" sz="1700" dirty="0" smtClean="0"/>
              <a:t>If the documents are in an archive they already have consent. </a:t>
            </a:r>
            <a:endParaRPr lang="en-GB" sz="17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9"/>
            <a:ext cx="4041775" cy="3096343"/>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300" b="1" dirty="0" smtClean="0"/>
              <a:t>Theoretical: </a:t>
            </a:r>
            <a:r>
              <a:rPr lang="en-GB" sz="1300" dirty="0" smtClean="0"/>
              <a:t>Lacks reliability, therefore not favoured by positivists. Lacks objectivity. </a:t>
            </a:r>
          </a:p>
          <a:p>
            <a:pPr marL="0" indent="0">
              <a:buNone/>
            </a:pPr>
            <a:r>
              <a:rPr lang="en-GB" sz="1300" dirty="0" smtClean="0"/>
              <a:t>Could be an issue with validity due to lack of info in personal document e.g. </a:t>
            </a:r>
            <a:r>
              <a:rPr lang="en-GB" sz="1300" dirty="0"/>
              <a:t>F</a:t>
            </a:r>
            <a:r>
              <a:rPr lang="en-GB" sz="1300" dirty="0" smtClean="0"/>
              <a:t>acebook. Due to lack of clarity often requires a use of another method for explanation.</a:t>
            </a:r>
          </a:p>
          <a:p>
            <a:pPr marL="0" indent="0">
              <a:buNone/>
            </a:pPr>
            <a:r>
              <a:rPr lang="en-GB" sz="1300" b="1" dirty="0" smtClean="0"/>
              <a:t>Practical: </a:t>
            </a:r>
            <a:r>
              <a:rPr lang="en-GB" sz="1300" dirty="0" smtClean="0"/>
              <a:t>Access to documents could be challenging. The data may not exist e.g. in the case of a group who are already deceased.</a:t>
            </a:r>
          </a:p>
          <a:p>
            <a:pPr marL="0" indent="0">
              <a:buNone/>
            </a:pPr>
            <a:r>
              <a:rPr lang="en-GB" sz="1300" b="1" dirty="0"/>
              <a:t>Ethical: </a:t>
            </a:r>
            <a:r>
              <a:rPr lang="en-GB" sz="1300" dirty="0"/>
              <a:t>Have to get informed consent, </a:t>
            </a:r>
            <a:r>
              <a:rPr lang="en-GB" sz="1300" dirty="0" smtClean="0"/>
              <a:t>and be </a:t>
            </a:r>
            <a:r>
              <a:rPr lang="en-GB" sz="1300" dirty="0"/>
              <a:t>careful of the confidentiality and privacy of the </a:t>
            </a:r>
            <a:r>
              <a:rPr lang="en-GB" sz="1300" dirty="0" smtClean="0"/>
              <a:t>owner. The diaries may contain emotional information so have to be careful of vulnerability. If they are held in an archive, the author may not have intended them to be used in additional research- problems of respondent validation</a:t>
            </a:r>
            <a:br>
              <a:rPr lang="en-GB" sz="1300" dirty="0" smtClean="0"/>
            </a:br>
            <a:endParaRPr lang="en-GB" sz="1300"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Example of a study that has used this method: </a:t>
            </a:r>
            <a:r>
              <a:rPr lang="en-GB" sz="1400" dirty="0" err="1" smtClean="0">
                <a:solidFill>
                  <a:prstClr val="black"/>
                </a:solidFill>
              </a:rPr>
              <a:t>Haurari</a:t>
            </a:r>
            <a:r>
              <a:rPr lang="en-GB" sz="1400" dirty="0" smtClean="0">
                <a:solidFill>
                  <a:prstClr val="black"/>
                </a:solidFill>
              </a:rPr>
              <a:t>, H and </a:t>
            </a:r>
            <a:r>
              <a:rPr lang="en-GB" sz="1400" dirty="0" err="1" smtClean="0">
                <a:solidFill>
                  <a:prstClr val="black"/>
                </a:solidFill>
              </a:rPr>
              <a:t>Hollingworth</a:t>
            </a:r>
            <a:r>
              <a:rPr lang="en-GB" sz="1400" dirty="0" smtClean="0">
                <a:solidFill>
                  <a:prstClr val="black"/>
                </a:solidFill>
              </a:rPr>
              <a:t> (2009) “Understanding fathering: masculinity, diversity, and change” (used time use diaries to show involvement of dads at home) and Archer “University’s not for me – I’m a Nike Person” (used photo diaries)</a:t>
            </a:r>
            <a:endParaRPr lang="en-GB" sz="1400" dirty="0">
              <a:solidFill>
                <a:prstClr val="black"/>
              </a:solidFill>
            </a:endParaRPr>
          </a:p>
        </p:txBody>
      </p:sp>
      <p:sp>
        <p:nvSpPr>
          <p:cNvPr id="8" name="TextBox 7"/>
          <p:cNvSpPr txBox="1"/>
          <p:nvPr/>
        </p:nvSpPr>
        <p:spPr>
          <a:xfrm>
            <a:off x="522311" y="4946442"/>
            <a:ext cx="8136904"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dirty="0" smtClean="0">
                <a:solidFill>
                  <a:prstClr val="black"/>
                </a:solidFill>
              </a:rPr>
              <a:t>Age: Good for elderly people as they are more likely to have a lot of personal documents from different decades.</a:t>
            </a:r>
          </a:p>
          <a:p>
            <a:r>
              <a:rPr lang="en-GB" sz="1400" dirty="0" smtClean="0">
                <a:solidFill>
                  <a:prstClr val="black"/>
                </a:solidFill>
              </a:rPr>
              <a:t>Gender</a:t>
            </a:r>
            <a:r>
              <a:rPr lang="en-GB" sz="1400" dirty="0">
                <a:solidFill>
                  <a:prstClr val="black"/>
                </a:solidFill>
              </a:rPr>
              <a:t>: Studying children can create a lack in validity, especially in gender roles because they have not experienced it themselves first hand.</a:t>
            </a:r>
          </a:p>
          <a:p>
            <a:r>
              <a:rPr lang="en-GB" sz="1400" dirty="0" smtClean="0">
                <a:solidFill>
                  <a:prstClr val="black"/>
                </a:solidFill>
              </a:rPr>
              <a:t>Class: Need to consider the skill set of the sample</a:t>
            </a:r>
          </a:p>
          <a:p>
            <a:r>
              <a:rPr lang="en-GB" sz="1400" dirty="0" smtClean="0">
                <a:solidFill>
                  <a:prstClr val="black"/>
                </a:solidFill>
              </a:rPr>
              <a:t>Ethnicity: Shows a contrast in cultures, with different types of documents etc.. </a:t>
            </a:r>
            <a:endParaRPr lang="en-GB" sz="1400" dirty="0">
              <a:solidFill>
                <a:prstClr val="black"/>
              </a:solidFill>
            </a:endParaRPr>
          </a:p>
        </p:txBody>
      </p:sp>
    </p:spTree>
    <p:extLst>
      <p:ext uri="{BB962C8B-B14F-4D97-AF65-F5344CB8AC3E}">
        <p14:creationId xmlns:p14="http://schemas.microsoft.com/office/powerpoint/2010/main" val="8128048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Sampling</a:t>
            </a:r>
            <a:endParaRPr lang="en-GB" dirty="0"/>
          </a:p>
        </p:txBody>
      </p:sp>
    </p:spTree>
    <p:extLst>
      <p:ext uri="{BB962C8B-B14F-4D97-AF65-F5344CB8AC3E}">
        <p14:creationId xmlns:p14="http://schemas.microsoft.com/office/powerpoint/2010/main" val="190914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Autofit/>
          </a:bodyPr>
          <a:lstStyle/>
          <a:p>
            <a:r>
              <a:rPr lang="en-GB" sz="1600" b="1" dirty="0" smtClean="0"/>
              <a:t>Random Sampling – every member of the target population has an equal chance of being selected</a:t>
            </a:r>
            <a:endParaRPr lang="en-GB" sz="1600" b="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a:bodyPr>
          <a:lstStyle/>
          <a:p>
            <a:r>
              <a:rPr lang="en-US" sz="1400" dirty="0"/>
              <a:t>Highly representative if all subjects participate; the </a:t>
            </a:r>
            <a:r>
              <a:rPr lang="en-US" sz="1400" dirty="0" smtClean="0"/>
              <a:t>ideal.</a:t>
            </a:r>
          </a:p>
          <a:p>
            <a:r>
              <a:rPr lang="en-GB" sz="1400" dirty="0"/>
              <a:t>One of the best things about simple random sampling is the ease of assembling the sample. It is also considered as a fair way of selecting a sample from a given population since every member is given equal opportunities of being </a:t>
            </a:r>
            <a:r>
              <a:rPr lang="en-GB" sz="1400" dirty="0" smtClean="0"/>
              <a:t>selected.</a:t>
            </a:r>
          </a:p>
          <a:p>
            <a:r>
              <a:rPr lang="en-GB" sz="1400" dirty="0"/>
              <a:t>An unbiased random selection and a representative sample is important in drawing conclusions from the results of a study</a:t>
            </a:r>
            <a:r>
              <a:rPr lang="en-GB" sz="1400" dirty="0" smtClean="0"/>
              <a:t>.</a:t>
            </a:r>
          </a:p>
          <a:p>
            <a:r>
              <a:rPr lang="en-GB" sz="1400" dirty="0" smtClean="0"/>
              <a:t>Positivists like to use a random sample as it gives a representative, reliable view of what you are studying. </a:t>
            </a:r>
            <a:endParaRPr lang="en-GB" sz="14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a:bodyPr>
          <a:lstStyle/>
          <a:p>
            <a:r>
              <a:rPr lang="en-GB" sz="1400" dirty="0"/>
              <a:t>Not possible without complete list of population </a:t>
            </a:r>
            <a:r>
              <a:rPr lang="en-GB" sz="1400" dirty="0" smtClean="0"/>
              <a:t>members.</a:t>
            </a:r>
          </a:p>
          <a:p>
            <a:r>
              <a:rPr lang="en-GB" sz="1400" dirty="0"/>
              <a:t>P</a:t>
            </a:r>
            <a:r>
              <a:rPr lang="en-GB" sz="1400" dirty="0" smtClean="0"/>
              <a:t>otentially </a:t>
            </a:r>
            <a:r>
              <a:rPr lang="en-GB" sz="1400" dirty="0"/>
              <a:t>uneconomical to achieve: </a:t>
            </a:r>
            <a:r>
              <a:rPr lang="en-GB" sz="1400" dirty="0" smtClean="0"/>
              <a:t>many </a:t>
            </a:r>
            <a:r>
              <a:rPr lang="en-GB" sz="1400" dirty="0"/>
              <a:t>lists will not be in the public domain and their purchase may be expensive</a:t>
            </a:r>
            <a:endParaRPr lang="en-GB" sz="1400" dirty="0" smtClean="0"/>
          </a:p>
          <a:p>
            <a:r>
              <a:rPr lang="en-GB" sz="1400" dirty="0"/>
              <a:t>C</a:t>
            </a:r>
            <a:r>
              <a:rPr lang="en-GB" sz="1400" dirty="0" smtClean="0"/>
              <a:t>an </a:t>
            </a:r>
            <a:r>
              <a:rPr lang="en-GB" sz="1400" dirty="0"/>
              <a:t>be disruptive to isolate members from a </a:t>
            </a:r>
            <a:r>
              <a:rPr lang="en-GB" sz="1400" dirty="0" smtClean="0"/>
              <a:t>group</a:t>
            </a:r>
          </a:p>
          <a:p>
            <a:r>
              <a:rPr lang="en-GB" sz="1400" dirty="0"/>
              <a:t>T</a:t>
            </a:r>
            <a:r>
              <a:rPr lang="en-GB" sz="1400" dirty="0" smtClean="0"/>
              <a:t>ime-scale </a:t>
            </a:r>
            <a:r>
              <a:rPr lang="en-GB" sz="1400" dirty="0"/>
              <a:t>may be too long, data/sample could </a:t>
            </a:r>
            <a:r>
              <a:rPr lang="en-GB" sz="1400" dirty="0" smtClean="0"/>
              <a:t>change.</a:t>
            </a:r>
          </a:p>
          <a:p>
            <a:r>
              <a:rPr lang="en-GB" sz="1400" dirty="0" smtClean="0"/>
              <a:t>Even </a:t>
            </a:r>
            <a:r>
              <a:rPr lang="en-GB" sz="1400" dirty="0"/>
              <a:t>if a list is readily available, it may be challenging to gain access to that list. The list may be protected by privacy policies or require a lengthy process to attain permissions</a:t>
            </a:r>
            <a:r>
              <a:rPr lang="en-GB" sz="1400" dirty="0" smtClean="0"/>
              <a:t>.</a:t>
            </a:r>
          </a:p>
          <a:p>
            <a:r>
              <a:rPr lang="en-GB" sz="1400" dirty="0" smtClean="0"/>
              <a:t>Interpretivists criticise this sampling method as it does not produce valid data.</a:t>
            </a:r>
          </a:p>
          <a:p>
            <a:endParaRPr lang="en-GB" sz="1600"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British social attitudes survey: gives 1500 people a survey about issues in the UK every year. </a:t>
            </a:r>
            <a:endParaRPr lang="en-GB" sz="1400" dirty="0">
              <a:solidFill>
                <a:prstClr val="black"/>
              </a:solidFill>
            </a:endParaRPr>
          </a:p>
        </p:txBody>
      </p:sp>
      <p:sp>
        <p:nvSpPr>
          <p:cNvPr id="8" name="TextBox 7"/>
          <p:cNvSpPr txBox="1"/>
          <p:nvPr/>
        </p:nvSpPr>
        <p:spPr>
          <a:xfrm>
            <a:off x="539552" y="5589240"/>
            <a:ext cx="8136904" cy="116955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dirty="0" smtClean="0">
                <a:solidFill>
                  <a:prstClr val="black"/>
                </a:solidFill>
              </a:rPr>
              <a:t>Age: </a:t>
            </a:r>
            <a:r>
              <a:rPr lang="en-GB" sz="1200" dirty="0" smtClean="0">
                <a:solidFill>
                  <a:prstClr val="black"/>
                </a:solidFill>
              </a:rPr>
              <a:t>you get a variety of people of the age you are looking to study.</a:t>
            </a:r>
          </a:p>
          <a:p>
            <a:r>
              <a:rPr lang="en-GB" sz="1400" dirty="0" smtClean="0">
                <a:solidFill>
                  <a:prstClr val="black"/>
                </a:solidFill>
              </a:rPr>
              <a:t>Gender: </a:t>
            </a:r>
            <a:r>
              <a:rPr lang="en-GB" sz="1200" dirty="0" smtClean="0">
                <a:solidFill>
                  <a:prstClr val="black"/>
                </a:solidFill>
              </a:rPr>
              <a:t>you will have a representative sample of the specified gender.</a:t>
            </a:r>
          </a:p>
          <a:p>
            <a:r>
              <a:rPr lang="en-GB" sz="1400" dirty="0" smtClean="0">
                <a:solidFill>
                  <a:prstClr val="black"/>
                </a:solidFill>
              </a:rPr>
              <a:t>Class: </a:t>
            </a:r>
            <a:r>
              <a:rPr lang="en-GB" sz="1200" dirty="0" smtClean="0">
                <a:solidFill>
                  <a:prstClr val="black"/>
                </a:solidFill>
              </a:rPr>
              <a:t>when looking at a specific class you are not likely to use a random sample as it may not produce valid data.</a:t>
            </a:r>
          </a:p>
          <a:p>
            <a:r>
              <a:rPr lang="en-GB" sz="1400" dirty="0" smtClean="0">
                <a:solidFill>
                  <a:prstClr val="black"/>
                </a:solidFill>
              </a:rPr>
              <a:t>Ethnicity: </a:t>
            </a:r>
            <a:r>
              <a:rPr lang="en-GB" sz="1200" dirty="0" smtClean="0">
                <a:solidFill>
                  <a:prstClr val="black"/>
                </a:solidFill>
              </a:rPr>
              <a:t>if you want to look at a range of ethnicities then a random sample will be useful to use as it is representative.</a:t>
            </a:r>
            <a:endParaRPr lang="en-GB" sz="1400" dirty="0">
              <a:solidFill>
                <a:prstClr val="black"/>
              </a:solidFill>
            </a:endParaRPr>
          </a:p>
        </p:txBody>
      </p:sp>
    </p:spTree>
    <p:extLst>
      <p:ext uri="{BB962C8B-B14F-4D97-AF65-F5344CB8AC3E}">
        <p14:creationId xmlns:p14="http://schemas.microsoft.com/office/powerpoint/2010/main" val="25627444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Autofit/>
          </a:bodyPr>
          <a:lstStyle/>
          <a:p>
            <a:r>
              <a:rPr lang="en-GB" sz="1400" b="1" i="1" dirty="0" smtClean="0"/>
              <a:t>Snowball sampling </a:t>
            </a:r>
            <a:r>
              <a:rPr lang="en-GB" sz="1400" i="1" dirty="0" smtClean="0"/>
              <a:t>– researcher goes to an individual and once conducting the research, asks if they can put them in contact with others who have similar characteristics, then repeating the process</a:t>
            </a:r>
            <a:endParaRPr lang="en-GB" sz="1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9552" y="1700808"/>
            <a:ext cx="4040188" cy="3702397"/>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GB" sz="1800" dirty="0" smtClean="0"/>
              <a:t>Good for research when participant could be unwilling to volunteer if approached by researcher</a:t>
            </a:r>
          </a:p>
          <a:p>
            <a:pPr marL="0" indent="0">
              <a:buNone/>
            </a:pPr>
            <a:endParaRPr lang="en-GB" sz="1800" dirty="0" smtClean="0"/>
          </a:p>
          <a:p>
            <a:r>
              <a:rPr lang="en-GB" sz="1800" dirty="0" smtClean="0"/>
              <a:t>Good for researching illegal activities</a:t>
            </a:r>
          </a:p>
          <a:p>
            <a:pPr marL="0" indent="0">
              <a:buNone/>
            </a:pPr>
            <a:endParaRPr lang="en-GB" sz="1800" dirty="0" smtClean="0"/>
          </a:p>
          <a:p>
            <a:r>
              <a:rPr lang="en-GB" sz="1800" dirty="0" smtClean="0"/>
              <a:t>Low cost</a:t>
            </a:r>
          </a:p>
          <a:p>
            <a:pPr marL="0" indent="0">
              <a:buNone/>
            </a:pPr>
            <a:endParaRPr lang="en-GB" sz="1800" dirty="0" smtClean="0"/>
          </a:p>
          <a:p>
            <a:r>
              <a:rPr lang="en-GB" sz="1800" dirty="0" smtClean="0"/>
              <a:t>Good for high risk groups</a:t>
            </a:r>
          </a:p>
          <a:p>
            <a:pPr marL="0" indent="0">
              <a:buNone/>
            </a:pPr>
            <a:endParaRPr lang="en-GB" sz="1800" dirty="0" smtClean="0"/>
          </a:p>
          <a:p>
            <a:r>
              <a:rPr lang="en-GB" sz="1800" dirty="0" smtClean="0"/>
              <a:t>Keeps the participants safe from harm if the research has a risk of danger for participants – for example crime</a:t>
            </a:r>
          </a:p>
          <a:p>
            <a:endParaRPr lang="en-GB" sz="1800" dirty="0" smtClean="0"/>
          </a:p>
          <a:p>
            <a:endParaRPr lang="en-GB" sz="1800" dirty="0" smtClean="0"/>
          </a:p>
          <a:p>
            <a:pPr marL="0" indent="0">
              <a:buNone/>
            </a:pPr>
            <a:endParaRPr lang="en-GB" sz="1800" dirty="0" smtClean="0"/>
          </a:p>
          <a:p>
            <a:endParaRPr lang="en-GB" sz="1800" dirty="0" smtClean="0"/>
          </a:p>
          <a:p>
            <a:endParaRPr lang="en-GB" sz="18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85000" lnSpcReduction="10000"/>
          </a:bodyPr>
          <a:lstStyle/>
          <a:p>
            <a:r>
              <a:rPr lang="en-GB" sz="1800" dirty="0" smtClean="0"/>
              <a:t>Have to build a rapport with the participants in order for them to participate</a:t>
            </a:r>
          </a:p>
          <a:p>
            <a:endParaRPr lang="en-GB" sz="1800" dirty="0" smtClean="0"/>
          </a:p>
          <a:p>
            <a:r>
              <a:rPr lang="en-GB" sz="1800" dirty="0" smtClean="0"/>
              <a:t>Takes time</a:t>
            </a:r>
            <a:endParaRPr lang="en-GB" sz="1800" dirty="0"/>
          </a:p>
          <a:p>
            <a:pPr marL="0" indent="0">
              <a:buNone/>
            </a:pPr>
            <a:endParaRPr lang="en-GB" sz="1800" dirty="0" smtClean="0"/>
          </a:p>
          <a:p>
            <a:r>
              <a:rPr lang="en-GB" sz="1800" dirty="0" smtClean="0"/>
              <a:t>Response may not be as high</a:t>
            </a:r>
          </a:p>
          <a:p>
            <a:pPr marL="0" indent="0">
              <a:buNone/>
            </a:pPr>
            <a:endParaRPr lang="en-GB" sz="1800" dirty="0" smtClean="0"/>
          </a:p>
          <a:p>
            <a:r>
              <a:rPr lang="en-GB" sz="1800" dirty="0" smtClean="0"/>
              <a:t>Difficult to locate respondents </a:t>
            </a:r>
          </a:p>
          <a:p>
            <a:pPr marL="0" indent="0">
              <a:buNone/>
            </a:pPr>
            <a:endParaRPr lang="en-GB" sz="1800" dirty="0" smtClean="0"/>
          </a:p>
          <a:p>
            <a:r>
              <a:rPr lang="en-GB" sz="1800" dirty="0" smtClean="0"/>
              <a:t>Researcher not completely in control</a:t>
            </a:r>
          </a:p>
          <a:p>
            <a:pPr marL="0" indent="0">
              <a:buNone/>
            </a:pPr>
            <a:endParaRPr lang="en-GB" sz="1800" dirty="0" smtClean="0"/>
          </a:p>
          <a:p>
            <a:r>
              <a:rPr lang="en-GB" sz="1800" dirty="0" smtClean="0"/>
              <a:t>Researcher may be at risk if researching something questionable- issues of harm to the researcher and problems of possibly witnessing illegal behaviour. </a:t>
            </a:r>
          </a:p>
          <a:p>
            <a:endParaRPr lang="en-GB" sz="1800" dirty="0" smtClean="0"/>
          </a:p>
          <a:p>
            <a:endParaRPr lang="en-GB" sz="1800" dirty="0" smtClean="0"/>
          </a:p>
        </p:txBody>
      </p:sp>
      <p:sp>
        <p:nvSpPr>
          <p:cNvPr id="7" name="Title 1"/>
          <p:cNvSpPr txBox="1">
            <a:spLocks/>
          </p:cNvSpPr>
          <p:nvPr/>
        </p:nvSpPr>
        <p:spPr>
          <a:xfrm>
            <a:off x="539552" y="636408"/>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Karen Lumsden investigating ‘Boy Racers</a:t>
            </a:r>
            <a:r>
              <a:rPr lang="en-GB" sz="1400" dirty="0" smtClean="0">
                <a:solidFill>
                  <a:prstClr val="black"/>
                </a:solidFill>
              </a:rPr>
              <a:t>’</a:t>
            </a:r>
          </a:p>
          <a:p>
            <a:pPr algn="l"/>
            <a:r>
              <a:rPr lang="en-GB" sz="1400" dirty="0" smtClean="0">
                <a:solidFill>
                  <a:prstClr val="black"/>
                </a:solidFill>
              </a:rPr>
              <a:t>Willis ‘Learning to Labour’</a:t>
            </a:r>
            <a:endParaRPr lang="en-GB" sz="1400" dirty="0">
              <a:solidFill>
                <a:prstClr val="black"/>
              </a:solidFill>
            </a:endParaRPr>
          </a:p>
        </p:txBody>
      </p:sp>
      <p:sp>
        <p:nvSpPr>
          <p:cNvPr id="8" name="TextBox 7"/>
          <p:cNvSpPr txBox="1"/>
          <p:nvPr/>
        </p:nvSpPr>
        <p:spPr>
          <a:xfrm>
            <a:off x="539552" y="5589240"/>
            <a:ext cx="8136904"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dirty="0" smtClean="0">
                <a:solidFill>
                  <a:prstClr val="black"/>
                </a:solidFill>
              </a:rPr>
              <a:t>Age: studying ageism in companies</a:t>
            </a:r>
          </a:p>
          <a:p>
            <a:r>
              <a:rPr lang="en-GB" sz="1400" dirty="0" smtClean="0">
                <a:solidFill>
                  <a:prstClr val="black"/>
                </a:solidFill>
              </a:rPr>
              <a:t>Gender: good for studying domestic abuse cases</a:t>
            </a:r>
          </a:p>
          <a:p>
            <a:r>
              <a:rPr lang="en-GB" sz="1400" dirty="0" smtClean="0">
                <a:solidFill>
                  <a:prstClr val="black"/>
                </a:solidFill>
              </a:rPr>
              <a:t>Ethnicity: good for investigating crime in ethnic groups</a:t>
            </a:r>
            <a:endParaRPr lang="en-GB" sz="1400" dirty="0">
              <a:solidFill>
                <a:prstClr val="black"/>
              </a:solidFill>
            </a:endParaRPr>
          </a:p>
        </p:txBody>
      </p:sp>
    </p:spTree>
    <p:extLst>
      <p:ext uri="{BB962C8B-B14F-4D97-AF65-F5344CB8AC3E}">
        <p14:creationId xmlns:p14="http://schemas.microsoft.com/office/powerpoint/2010/main" val="1365102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874" y="116632"/>
            <a:ext cx="8229600" cy="432048"/>
          </a:xfrm>
        </p:spPr>
        <p:style>
          <a:lnRef idx="2">
            <a:schemeClr val="dk1"/>
          </a:lnRef>
          <a:fillRef idx="1">
            <a:schemeClr val="lt1"/>
          </a:fillRef>
          <a:effectRef idx="0">
            <a:schemeClr val="dk1"/>
          </a:effectRef>
          <a:fontRef idx="minor">
            <a:schemeClr val="dk1"/>
          </a:fontRef>
        </p:style>
        <p:txBody>
          <a:bodyPr>
            <a:noAutofit/>
          </a:bodyPr>
          <a:lstStyle/>
          <a:p>
            <a:r>
              <a:rPr lang="en-GB" sz="1600" i="1" dirty="0" smtClean="0"/>
              <a:t>Purposive sampling- when people volunteer for the research and the researcher picks individuals with the characteristics that they are wanting to study. Not representative</a:t>
            </a:r>
            <a:endParaRPr lang="en-GB" sz="16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a:bodyPr>
          <a:lstStyle/>
          <a:p>
            <a:r>
              <a:rPr lang="en-GB" sz="2000" dirty="0" smtClean="0"/>
              <a:t>Only willing individuals are involved in the study </a:t>
            </a:r>
          </a:p>
          <a:p>
            <a:r>
              <a:rPr lang="en-GB" sz="2000" dirty="0" smtClean="0"/>
              <a:t>Good for sensitive groups- willing participants volunteering to talk about the sensitive issue</a:t>
            </a:r>
          </a:p>
          <a:p>
            <a:r>
              <a:rPr lang="en-GB" sz="2000" dirty="0" smtClean="0"/>
              <a:t>They are able to pick and choose from volunteers for willing participants with the characteristics they desire</a:t>
            </a:r>
          </a:p>
          <a:p>
            <a:r>
              <a:rPr lang="en-GB" sz="2000" dirty="0" smtClean="0"/>
              <a:t>Ethical issues such as consent disappears since it is voluntary</a:t>
            </a:r>
          </a:p>
          <a:p>
            <a:endParaRPr lang="en-GB" sz="2000" dirty="0" smtClean="0"/>
          </a:p>
          <a:p>
            <a:endParaRPr lang="en-GB" sz="2000" dirty="0" smtClean="0"/>
          </a:p>
          <a:p>
            <a:endParaRPr lang="en-GB" sz="20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GB" dirty="0" smtClean="0"/>
              <a:t>Positivists do not like it due to there not being a fixed sample- samples cannot be representative, therefore unable to generalise data</a:t>
            </a:r>
          </a:p>
          <a:p>
            <a:r>
              <a:rPr lang="en-GB" dirty="0" smtClean="0"/>
              <a:t>May not get as big of a sampling group as they would like</a:t>
            </a:r>
          </a:p>
          <a:p>
            <a:r>
              <a:rPr lang="en-GB" dirty="0" smtClean="0"/>
              <a:t>Studying a specific group Is not easy as the group they would like to study may not volunteer</a:t>
            </a:r>
          </a:p>
          <a:p>
            <a:r>
              <a:rPr lang="en-GB" dirty="0" smtClean="0"/>
              <a:t>People may not want to volunteer due to the subject of study being something of a sensitive issue, or illegal.</a:t>
            </a:r>
          </a:p>
          <a:p>
            <a:r>
              <a:rPr lang="en-GB" dirty="0" smtClean="0"/>
              <a:t>Not representative of the population therefore cannot generalise the study </a:t>
            </a:r>
          </a:p>
          <a:p>
            <a:r>
              <a:rPr lang="en-GB" dirty="0" smtClean="0"/>
              <a:t>May only get specific types of people applying</a:t>
            </a:r>
          </a:p>
          <a:p>
            <a:endParaRPr lang="en-GB" dirty="0" smtClean="0"/>
          </a:p>
          <a:p>
            <a:endParaRPr lang="en-GB" dirty="0" smtClean="0"/>
          </a:p>
          <a:p>
            <a:endParaRPr lang="en-GB" dirty="0"/>
          </a:p>
        </p:txBody>
      </p:sp>
      <p:sp>
        <p:nvSpPr>
          <p:cNvPr id="7" name="Title 1"/>
          <p:cNvSpPr txBox="1">
            <a:spLocks/>
          </p:cNvSpPr>
          <p:nvPr/>
        </p:nvSpPr>
        <p:spPr>
          <a:xfrm>
            <a:off x="493204"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Gail </a:t>
            </a:r>
            <a:r>
              <a:rPr lang="en-GB" sz="1400" dirty="0" err="1">
                <a:solidFill>
                  <a:prstClr val="black"/>
                </a:solidFill>
              </a:rPr>
              <a:t>H</a:t>
            </a:r>
            <a:r>
              <a:rPr lang="en-GB" sz="1400" dirty="0" err="1" smtClean="0">
                <a:solidFill>
                  <a:prstClr val="black"/>
                </a:solidFill>
              </a:rPr>
              <a:t>ebson</a:t>
            </a:r>
            <a:r>
              <a:rPr lang="en-GB" sz="1400" dirty="0" smtClean="0">
                <a:solidFill>
                  <a:prstClr val="black"/>
                </a:solidFill>
              </a:rPr>
              <a:t>- investigating how class shaped women's everyday experience and identity at work </a:t>
            </a:r>
            <a:endParaRPr lang="en-GB" sz="1400" dirty="0">
              <a:solidFill>
                <a:prstClr val="black"/>
              </a:solidFill>
            </a:endParaRPr>
          </a:p>
        </p:txBody>
      </p:sp>
      <p:sp>
        <p:nvSpPr>
          <p:cNvPr id="8" name="TextBox 7"/>
          <p:cNvSpPr txBox="1"/>
          <p:nvPr/>
        </p:nvSpPr>
        <p:spPr>
          <a:xfrm>
            <a:off x="493204" y="5501200"/>
            <a:ext cx="8136904" cy="76944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100" dirty="0" smtClean="0">
                <a:solidFill>
                  <a:prstClr val="black"/>
                </a:solidFill>
              </a:rPr>
              <a:t>Usefulness for studying different inequalities</a:t>
            </a:r>
          </a:p>
          <a:p>
            <a:r>
              <a:rPr lang="en-GB" sz="1100" dirty="0" smtClean="0">
                <a:solidFill>
                  <a:prstClr val="black"/>
                </a:solidFill>
              </a:rPr>
              <a:t>Age:</a:t>
            </a:r>
          </a:p>
          <a:p>
            <a:r>
              <a:rPr lang="en-GB" sz="1100" dirty="0" smtClean="0">
                <a:solidFill>
                  <a:prstClr val="black"/>
                </a:solidFill>
              </a:rPr>
              <a:t>Gender: </a:t>
            </a:r>
          </a:p>
          <a:p>
            <a:r>
              <a:rPr lang="en-GB" sz="1100" dirty="0" smtClean="0">
                <a:solidFill>
                  <a:prstClr val="black"/>
                </a:solidFill>
              </a:rPr>
              <a:t>Ethnicity:</a:t>
            </a:r>
            <a:endParaRPr lang="en-GB" sz="1200" dirty="0">
              <a:solidFill>
                <a:prstClr val="black"/>
              </a:solidFill>
            </a:endParaRPr>
          </a:p>
        </p:txBody>
      </p:sp>
    </p:spTree>
    <p:extLst>
      <p:ext uri="{BB962C8B-B14F-4D97-AF65-F5344CB8AC3E}">
        <p14:creationId xmlns:p14="http://schemas.microsoft.com/office/powerpoint/2010/main" val="16679264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methodological issues</a:t>
            </a:r>
            <a:endParaRPr lang="en-GB" dirty="0"/>
          </a:p>
        </p:txBody>
      </p:sp>
    </p:spTree>
    <p:extLst>
      <p:ext uri="{BB962C8B-B14F-4D97-AF65-F5344CB8AC3E}">
        <p14:creationId xmlns:p14="http://schemas.microsoft.com/office/powerpoint/2010/main" val="33590947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Practical Issues </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Practical Issues</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lnSpcReduction="10000"/>
          </a:bodyPr>
          <a:lstStyle/>
          <a:p>
            <a:r>
              <a:rPr lang="en-GB" sz="1200" dirty="0" smtClean="0"/>
              <a:t>Issues with accessing a sample. This can be seen in Gail Hebsons study on investigating Social Class, Gender and Work as many work places were unwilling to take part in the study.</a:t>
            </a:r>
          </a:p>
          <a:p>
            <a:r>
              <a:rPr lang="en-GB" sz="1200" dirty="0" smtClean="0"/>
              <a:t>Small sample size. This is seen in Gillespie (2003) study ‘Childfree and feminine.’   </a:t>
            </a:r>
          </a:p>
          <a:p>
            <a:r>
              <a:rPr lang="en-GB" sz="1200" dirty="0"/>
              <a:t> </a:t>
            </a:r>
            <a:r>
              <a:rPr lang="en-GB" sz="1200" dirty="0" smtClean="0"/>
              <a:t>Personal skills are needed to analyse data if a quantitative research method is used. Haste (2003) did a study on ‘The role of mobile phones in young people’s lives.’</a:t>
            </a:r>
          </a:p>
          <a:p>
            <a:r>
              <a:rPr lang="en-GB" sz="1200" dirty="0"/>
              <a:t> </a:t>
            </a:r>
            <a:r>
              <a:rPr lang="en-GB" sz="1200" dirty="0" smtClean="0"/>
              <a:t>Time consuming. Jagger (2005) carried out a study on dating advertisements which were taken from two newspapers in Scotland. It was sampled over 4 weeks. </a:t>
            </a:r>
          </a:p>
          <a:p>
            <a:r>
              <a:rPr lang="en-GB" sz="1200" dirty="0"/>
              <a:t> </a:t>
            </a:r>
            <a:r>
              <a:rPr lang="en-GB" sz="1200" dirty="0" smtClean="0"/>
              <a:t>Subject matter. Some groups are easier to study using one group over another. A male sociologist might find it hard to study and all female group via participant observation or an adult might find it hard interviewing children. Hauari and Hollingworth interviewed did 45 minute interviews on 29 children. </a:t>
            </a:r>
            <a:endParaRPr lang="en-GB" sz="12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Impact on research</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lnSpcReduction="10000"/>
          </a:bodyPr>
          <a:lstStyle/>
          <a:p>
            <a:r>
              <a:rPr lang="en-GB" sz="1200" dirty="0" smtClean="0"/>
              <a:t>The problem with access means that the study may not be able to be carried out if access is not available to participants. </a:t>
            </a:r>
          </a:p>
          <a:p>
            <a:r>
              <a:rPr lang="en-GB" sz="1200" dirty="0"/>
              <a:t> </a:t>
            </a:r>
            <a:r>
              <a:rPr lang="en-GB" sz="1200" dirty="0" smtClean="0"/>
              <a:t>With a small sample size the reliability will be low and so the study as a whole will not be representative of the whole population and so cannot be generalised. </a:t>
            </a:r>
          </a:p>
          <a:p>
            <a:r>
              <a:rPr lang="en-GB" sz="1200" dirty="0"/>
              <a:t> </a:t>
            </a:r>
            <a:r>
              <a:rPr lang="en-GB" sz="1200" dirty="0" smtClean="0"/>
              <a:t>The information might be manipulated by someone who does not have the right skills to analyse the data and it would be costly and time consuming to hire people with the right skills to analyse the data. </a:t>
            </a:r>
          </a:p>
          <a:p>
            <a:r>
              <a:rPr lang="en-GB" sz="1200" dirty="0"/>
              <a:t> </a:t>
            </a:r>
            <a:r>
              <a:rPr lang="en-GB" sz="1200" dirty="0" smtClean="0"/>
              <a:t>If a study takes a long time, it will end up costing a lot of money for the researcher and it could be hard to find participants who want to tale part in the study for a long period of time. </a:t>
            </a:r>
          </a:p>
          <a:p>
            <a:r>
              <a:rPr lang="en-GB" sz="1200" dirty="0" smtClean="0"/>
              <a:t>They may have found it hard to be able to relate to the children’s answers in the interview. It might have been hard to interview children as they will get distracted during the interview and so may not give completely reliable answers.  </a:t>
            </a:r>
            <a:endParaRPr lang="en-GB" sz="1200"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endParaRPr lang="en-GB" sz="1400" dirty="0">
              <a:solidFill>
                <a:prstClr val="black"/>
              </a:solidFill>
            </a:endParaRPr>
          </a:p>
        </p:txBody>
      </p:sp>
    </p:spTree>
    <p:extLst>
      <p:ext uri="{BB962C8B-B14F-4D97-AF65-F5344CB8AC3E}">
        <p14:creationId xmlns:p14="http://schemas.microsoft.com/office/powerpoint/2010/main" val="858432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Quantitative methods</a:t>
            </a:r>
            <a:endParaRPr lang="en-GB" dirty="0"/>
          </a:p>
        </p:txBody>
      </p:sp>
    </p:spTree>
    <p:extLst>
      <p:ext uri="{BB962C8B-B14F-4D97-AF65-F5344CB8AC3E}">
        <p14:creationId xmlns:p14="http://schemas.microsoft.com/office/powerpoint/2010/main" val="98642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Ethical issues</a:t>
            </a:r>
            <a:endParaRPr lang="en-GB" sz="2400" i="1" dirty="0"/>
          </a:p>
        </p:txBody>
      </p:sp>
      <p:sp>
        <p:nvSpPr>
          <p:cNvPr id="3" name="Text Placeholder 2"/>
          <p:cNvSpPr>
            <a:spLocks noGrp="1"/>
          </p:cNvSpPr>
          <p:nvPr>
            <p:ph type="body" idx="1"/>
          </p:nvPr>
        </p:nvSpPr>
        <p:spPr>
          <a:xfrm>
            <a:off x="532794" y="1308457"/>
            <a:ext cx="4040188" cy="360040"/>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dirty="0" smtClean="0">
                <a:latin typeface="Aparajita" panose="020B0604020202020204" pitchFamily="34" charset="0"/>
                <a:cs typeface="Aparajita" panose="020B0604020202020204" pitchFamily="34" charset="0"/>
              </a:rPr>
              <a:t>Types of ethical issues</a:t>
            </a:r>
            <a:endParaRPr lang="en-GB" dirty="0">
              <a:latin typeface="Aparajita" panose="020B0604020202020204" pitchFamily="34" charset="0"/>
              <a:cs typeface="Aparajita" panose="020B0604020202020204" pitchFamily="34" charset="0"/>
            </a:endParaRPr>
          </a:p>
        </p:txBody>
      </p:sp>
      <p:sp>
        <p:nvSpPr>
          <p:cNvPr id="4" name="Content Placeholder 3"/>
          <p:cNvSpPr>
            <a:spLocks noGrp="1"/>
          </p:cNvSpPr>
          <p:nvPr>
            <p:ph sz="half" idx="2"/>
          </p:nvPr>
        </p:nvSpPr>
        <p:spPr>
          <a:xfrm>
            <a:off x="532794" y="1668497"/>
            <a:ext cx="4040188"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b="1" dirty="0" smtClean="0">
                <a:latin typeface="Aparajita" panose="020B0604020202020204" pitchFamily="34" charset="0"/>
                <a:cs typeface="Aparajita" panose="020B0604020202020204" pitchFamily="34" charset="0"/>
              </a:rPr>
              <a:t>Protection from harm </a:t>
            </a:r>
            <a:r>
              <a:rPr lang="en-GB" dirty="0" smtClean="0">
                <a:latin typeface="Aparajita" panose="020B0604020202020204" pitchFamily="34" charset="0"/>
                <a:cs typeface="Aparajita" panose="020B0604020202020204" pitchFamily="34" charset="0"/>
              </a:rPr>
              <a:t>– ensuring all p’s + the researcher are safe through-out research.</a:t>
            </a:r>
          </a:p>
          <a:p>
            <a:pPr marL="0" indent="0">
              <a:buNone/>
            </a:pPr>
            <a:r>
              <a:rPr lang="en-GB" b="1" dirty="0" smtClean="0">
                <a:latin typeface="Aparajita" panose="020B0604020202020204" pitchFamily="34" charset="0"/>
                <a:cs typeface="Aparajita" panose="020B0604020202020204" pitchFamily="34" charset="0"/>
              </a:rPr>
              <a:t>Confidentiality</a:t>
            </a:r>
            <a:r>
              <a:rPr lang="en-GB" dirty="0" smtClean="0">
                <a:latin typeface="Aparajita" panose="020B0604020202020204" pitchFamily="34" charset="0"/>
                <a:cs typeface="Aparajita" panose="020B0604020202020204" pitchFamily="34" charset="0"/>
              </a:rPr>
              <a:t> – ensuring all p’s info remains anonymous. </a:t>
            </a:r>
          </a:p>
          <a:p>
            <a:pPr marL="0" indent="0">
              <a:buNone/>
            </a:pPr>
            <a:r>
              <a:rPr lang="en-GB" b="1" dirty="0" smtClean="0">
                <a:latin typeface="Aparajita" panose="020B0604020202020204" pitchFamily="34" charset="0"/>
                <a:cs typeface="Aparajita" panose="020B0604020202020204" pitchFamily="34" charset="0"/>
              </a:rPr>
              <a:t>Fully informed consent </a:t>
            </a:r>
            <a:r>
              <a:rPr lang="en-GB" dirty="0" smtClean="0">
                <a:latin typeface="Aparajita" panose="020B0604020202020204" pitchFamily="34" charset="0"/>
                <a:cs typeface="Aparajita" panose="020B0604020202020204" pitchFamily="34" charset="0"/>
              </a:rPr>
              <a:t>– ensuring all appropriate p’s provide written consent agreeing with the study’s requirements.</a:t>
            </a:r>
          </a:p>
          <a:p>
            <a:pPr marL="0" indent="0">
              <a:buNone/>
            </a:pPr>
            <a:r>
              <a:rPr lang="en-GB" b="1" dirty="0" smtClean="0">
                <a:latin typeface="Aparajita" panose="020B0604020202020204" pitchFamily="34" charset="0"/>
                <a:cs typeface="Aparajita" panose="020B0604020202020204" pitchFamily="34" charset="0"/>
              </a:rPr>
              <a:t>Deception</a:t>
            </a:r>
            <a:r>
              <a:rPr lang="en-GB" dirty="0" smtClean="0">
                <a:latin typeface="Aparajita" panose="020B0604020202020204" pitchFamily="34" charset="0"/>
                <a:cs typeface="Aparajita" panose="020B0604020202020204" pitchFamily="34" charset="0"/>
              </a:rPr>
              <a:t> – Some p’s maybe deceived in the study's aim in order to gain more valid data.</a:t>
            </a:r>
          </a:p>
          <a:p>
            <a:pPr marL="0" indent="0">
              <a:buNone/>
            </a:pPr>
            <a:r>
              <a:rPr lang="en-GB" b="1" dirty="0" smtClean="0">
                <a:latin typeface="Aparajita" panose="020B0604020202020204" pitchFamily="34" charset="0"/>
                <a:cs typeface="Aparajita" panose="020B0604020202020204" pitchFamily="34" charset="0"/>
              </a:rPr>
              <a:t>Debrief</a:t>
            </a:r>
            <a:r>
              <a:rPr lang="en-GB" dirty="0" smtClean="0">
                <a:latin typeface="Aparajita" panose="020B0604020202020204" pitchFamily="34" charset="0"/>
                <a:cs typeface="Aparajita" panose="020B0604020202020204" pitchFamily="34" charset="0"/>
              </a:rPr>
              <a:t> – required if p’s are deceived to inform them of the researchers true aim of the study/gives p’s option to give feedback and summary of study.</a:t>
            </a:r>
          </a:p>
          <a:p>
            <a:pPr marL="0" indent="0">
              <a:buNone/>
            </a:pPr>
            <a:r>
              <a:rPr lang="en-GB" b="1" dirty="0" smtClean="0">
                <a:latin typeface="Aparajita" panose="020B0604020202020204" pitchFamily="34" charset="0"/>
                <a:cs typeface="Aparajita" panose="020B0604020202020204" pitchFamily="34" charset="0"/>
              </a:rPr>
              <a:t>Right to withdraw </a:t>
            </a:r>
            <a:r>
              <a:rPr lang="en-GB" dirty="0" smtClean="0">
                <a:latin typeface="Aparajita" panose="020B0604020202020204" pitchFamily="34" charset="0"/>
                <a:cs typeface="Aparajita" panose="020B0604020202020204" pitchFamily="34" charset="0"/>
              </a:rPr>
              <a:t>– all participants are given the right to withdraw themselves and any data they don’t want in the study at any time.</a:t>
            </a:r>
          </a:p>
        </p:txBody>
      </p:sp>
      <p:sp>
        <p:nvSpPr>
          <p:cNvPr id="5" name="Text Placeholder 4"/>
          <p:cNvSpPr>
            <a:spLocks noGrp="1"/>
          </p:cNvSpPr>
          <p:nvPr>
            <p:ph type="body" sz="quarter" idx="3"/>
          </p:nvPr>
        </p:nvSpPr>
        <p:spPr>
          <a:xfrm>
            <a:off x="4646007" y="1308457"/>
            <a:ext cx="4041775" cy="360040"/>
          </a:xfrm>
        </p:spPr>
        <p:style>
          <a:lnRef idx="2">
            <a:schemeClr val="dk1"/>
          </a:lnRef>
          <a:fillRef idx="1">
            <a:schemeClr val="lt1"/>
          </a:fillRef>
          <a:effectRef idx="0">
            <a:schemeClr val="dk1"/>
          </a:effectRef>
          <a:fontRef idx="minor">
            <a:schemeClr val="dk1"/>
          </a:fontRef>
        </p:style>
        <p:txBody>
          <a:bodyPr>
            <a:noAutofit/>
          </a:bodyPr>
          <a:lstStyle/>
          <a:p>
            <a:r>
              <a:rPr lang="en-GB" sz="2000" dirty="0" smtClean="0">
                <a:latin typeface="Aparajita" panose="020B0604020202020204" pitchFamily="34" charset="0"/>
                <a:cs typeface="Aparajita" panose="020B0604020202020204" pitchFamily="34" charset="0"/>
              </a:rPr>
              <a:t>Impact on the research</a:t>
            </a:r>
            <a:endParaRPr lang="en-GB" sz="2000" dirty="0">
              <a:latin typeface="Aparajita" panose="020B0604020202020204" pitchFamily="34" charset="0"/>
              <a:cs typeface="Aparajita" panose="020B0604020202020204" pitchFamily="34" charset="0"/>
            </a:endParaRPr>
          </a:p>
        </p:txBody>
      </p:sp>
      <p:sp>
        <p:nvSpPr>
          <p:cNvPr id="6" name="Content Placeholder 5"/>
          <p:cNvSpPr>
            <a:spLocks noGrp="1"/>
          </p:cNvSpPr>
          <p:nvPr>
            <p:ph sz="quarter" idx="4"/>
          </p:nvPr>
        </p:nvSpPr>
        <p:spPr>
          <a:xfrm>
            <a:off x="4646007" y="1668497"/>
            <a:ext cx="4041775"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r>
              <a:rPr lang="en-GB" dirty="0" smtClean="0">
                <a:latin typeface="Aparajita" panose="020B0604020202020204" pitchFamily="34" charset="0"/>
                <a:cs typeface="Aparajita" panose="020B0604020202020204" pitchFamily="34" charset="0"/>
              </a:rPr>
              <a:t>E.g. </a:t>
            </a:r>
            <a:r>
              <a:rPr lang="en-GB" dirty="0" err="1" smtClean="0">
                <a:latin typeface="Aparajita" panose="020B0604020202020204" pitchFamily="34" charset="0"/>
                <a:cs typeface="Aparajita" panose="020B0604020202020204" pitchFamily="34" charset="0"/>
              </a:rPr>
              <a:t>Nayak</a:t>
            </a:r>
            <a:r>
              <a:rPr lang="en-GB" dirty="0" smtClean="0">
                <a:latin typeface="Aparajita" panose="020B0604020202020204" pitchFamily="34" charset="0"/>
                <a:cs typeface="Aparajita" panose="020B0604020202020204" pitchFamily="34" charset="0"/>
              </a:rPr>
              <a:t> – taking part in the lads day to day life (got kicked out of a fish and chip shop - </a:t>
            </a:r>
            <a:r>
              <a:rPr lang="en-GB" dirty="0" err="1">
                <a:latin typeface="Aparajita" panose="020B0604020202020204" pitchFamily="34" charset="0"/>
                <a:cs typeface="Aparajita" panose="020B0604020202020204" pitchFamily="34" charset="0"/>
              </a:rPr>
              <a:t>N</a:t>
            </a:r>
            <a:r>
              <a:rPr lang="en-GB" dirty="0" err="1" smtClean="0">
                <a:latin typeface="Aparajita" panose="020B0604020202020204" pitchFamily="34" charset="0"/>
                <a:cs typeface="Aparajita" panose="020B0604020202020204" pitchFamily="34" charset="0"/>
              </a:rPr>
              <a:t>ayak</a:t>
            </a:r>
            <a:r>
              <a:rPr lang="en-GB" dirty="0" smtClean="0">
                <a:latin typeface="Aparajita" panose="020B0604020202020204" pitchFamily="34" charset="0"/>
                <a:cs typeface="Aparajita" panose="020B0604020202020204" pitchFamily="34" charset="0"/>
              </a:rPr>
              <a:t>)</a:t>
            </a:r>
          </a:p>
          <a:p>
            <a:r>
              <a:rPr lang="en-GB" dirty="0" smtClean="0">
                <a:latin typeface="Aparajita" panose="020B0604020202020204" pitchFamily="34" charset="0"/>
                <a:cs typeface="Aparajita" panose="020B0604020202020204" pitchFamily="34" charset="0"/>
              </a:rPr>
              <a:t>E.g. Archer’s I’m a </a:t>
            </a:r>
            <a:r>
              <a:rPr lang="en-GB" dirty="0">
                <a:latin typeface="Aparajita" panose="020B0604020202020204" pitchFamily="34" charset="0"/>
                <a:cs typeface="Aparajita" panose="020B0604020202020204" pitchFamily="34" charset="0"/>
              </a:rPr>
              <a:t>N</a:t>
            </a:r>
            <a:r>
              <a:rPr lang="en-GB" dirty="0" smtClean="0">
                <a:latin typeface="Aparajita" panose="020B0604020202020204" pitchFamily="34" charset="0"/>
                <a:cs typeface="Aparajita" panose="020B0604020202020204" pitchFamily="34" charset="0"/>
              </a:rPr>
              <a:t>ike person all p’s were kept confidential.</a:t>
            </a:r>
          </a:p>
          <a:p>
            <a:r>
              <a:rPr lang="en-GB" dirty="0" smtClean="0">
                <a:latin typeface="Aparajita" panose="020B0604020202020204" pitchFamily="34" charset="0"/>
                <a:cs typeface="Aparajita" panose="020B0604020202020204" pitchFamily="34" charset="0"/>
              </a:rPr>
              <a:t>E.g. Holden’s study required parental and teacher consent to investigate children play groups etc.</a:t>
            </a:r>
          </a:p>
          <a:p>
            <a:r>
              <a:rPr lang="en-GB" dirty="0" smtClean="0">
                <a:latin typeface="Aparajita" panose="020B0604020202020204" pitchFamily="34" charset="0"/>
                <a:cs typeface="Aparajita" panose="020B0604020202020204" pitchFamily="34" charset="0"/>
              </a:rPr>
              <a:t>E.g. with questionnaires the right to withdraw results can limit the findings/data actually collected</a:t>
            </a:r>
          </a:p>
          <a:p>
            <a:r>
              <a:rPr lang="en-GB" dirty="0" smtClean="0">
                <a:latin typeface="Aparajita" panose="020B0604020202020204" pitchFamily="34" charset="0"/>
                <a:cs typeface="Aparajita" panose="020B0604020202020204" pitchFamily="34" charset="0"/>
              </a:rPr>
              <a:t>Limits research topics, limits samples used, limits the questions asked e.g. how often do you watch porn, accessibility e.g. into observing school children requires CRB checks etc. time consuming e.g. giving the right to withdraw may take longer to gain sufficient amounts of the target data.</a:t>
            </a:r>
            <a:endParaRPr lang="en-GB" dirty="0">
              <a:latin typeface="Aparajita" panose="020B0604020202020204" pitchFamily="34" charset="0"/>
              <a:cs typeface="Aparajita" panose="020B0604020202020204" pitchFamily="34" charset="0"/>
            </a:endParaRPr>
          </a:p>
        </p:txBody>
      </p:sp>
      <p:sp>
        <p:nvSpPr>
          <p:cNvPr id="7" name="Title 1"/>
          <p:cNvSpPr txBox="1">
            <a:spLocks/>
          </p:cNvSpPr>
          <p:nvPr/>
        </p:nvSpPr>
        <p:spPr>
          <a:xfrm>
            <a:off x="540534" y="660385"/>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a:solidFill>
                  <a:prstClr val="black"/>
                </a:solidFill>
              </a:rPr>
              <a:t>A problem or situation that requires a person or organization to choose between alternatives that must be evaluated as right (</a:t>
            </a:r>
            <a:r>
              <a:rPr lang="en-GB" sz="1400" dirty="0" smtClean="0">
                <a:solidFill>
                  <a:prstClr val="black"/>
                </a:solidFill>
              </a:rPr>
              <a:t>ethical</a:t>
            </a:r>
            <a:r>
              <a:rPr lang="en-GB" sz="1400" dirty="0">
                <a:solidFill>
                  <a:prstClr val="black"/>
                </a:solidFill>
              </a:rPr>
              <a:t>) or wrong (unethical</a:t>
            </a:r>
            <a:r>
              <a:rPr lang="en-GB" sz="1400" dirty="0" smtClean="0">
                <a:solidFill>
                  <a:prstClr val="black"/>
                </a:solidFill>
              </a:rPr>
              <a:t>).</a:t>
            </a:r>
            <a:r>
              <a:rPr lang="en-GB" sz="1400" dirty="0">
                <a:solidFill>
                  <a:prstClr val="black"/>
                </a:solidFill>
              </a:rPr>
              <a:t> </a:t>
            </a:r>
            <a:r>
              <a:rPr lang="en-GB" sz="1400" dirty="0" smtClean="0">
                <a:solidFill>
                  <a:prstClr val="black"/>
                </a:solidFill>
                <a:cs typeface="Aparajita" panose="020B0604020202020204" pitchFamily="34" charset="0"/>
              </a:rPr>
              <a:t>e.g. Holden investigating children in schools required fully informed consent to gain access </a:t>
            </a:r>
            <a:endParaRPr lang="en-GB" sz="1400" dirty="0">
              <a:solidFill>
                <a:prstClr val="black"/>
              </a:solidFill>
              <a:cs typeface="Aparajita" panose="020B0604020202020204" pitchFamily="34" charset="0"/>
            </a:endParaRPr>
          </a:p>
        </p:txBody>
      </p:sp>
      <p:sp>
        <p:nvSpPr>
          <p:cNvPr id="8" name="TextBox 7"/>
          <p:cNvSpPr txBox="1"/>
          <p:nvPr/>
        </p:nvSpPr>
        <p:spPr>
          <a:xfrm>
            <a:off x="540534" y="5556929"/>
            <a:ext cx="8136904" cy="107721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600" dirty="0" smtClean="0">
                <a:solidFill>
                  <a:prstClr val="black"/>
                </a:solidFill>
                <a:latin typeface="Aparajita" panose="020B0604020202020204" pitchFamily="34" charset="0"/>
                <a:cs typeface="Aparajita" panose="020B0604020202020204" pitchFamily="34" charset="0"/>
              </a:rPr>
              <a:t>Gender – female investigating male gang culture could be ‘dangerous’ with risk of no secure protection from harm.</a:t>
            </a:r>
          </a:p>
          <a:p>
            <a:r>
              <a:rPr lang="en-GB" sz="1600" dirty="0" smtClean="0">
                <a:solidFill>
                  <a:prstClr val="black"/>
                </a:solidFill>
                <a:latin typeface="Aparajita" panose="020B0604020202020204" pitchFamily="34" charset="0"/>
                <a:cs typeface="Aparajita" panose="020B0604020202020204" pitchFamily="34" charset="0"/>
              </a:rPr>
              <a:t>Age – Old researcher observing young children could be perceived as unethical without appropriate consent.  </a:t>
            </a:r>
          </a:p>
          <a:p>
            <a:r>
              <a:rPr lang="en-GB" sz="1600" dirty="0" smtClean="0">
                <a:solidFill>
                  <a:prstClr val="black"/>
                </a:solidFill>
                <a:latin typeface="Aparajita" panose="020B0604020202020204" pitchFamily="34" charset="0"/>
                <a:cs typeface="Aparajita" panose="020B0604020202020204" pitchFamily="34" charset="0"/>
              </a:rPr>
              <a:t>Class – Intrusive on private life asking questions relation to lifestyle, income and housing etc.</a:t>
            </a:r>
          </a:p>
          <a:p>
            <a:r>
              <a:rPr lang="en-GB" sz="1600" dirty="0" smtClean="0">
                <a:solidFill>
                  <a:prstClr val="black"/>
                </a:solidFill>
                <a:latin typeface="Aparajita" panose="020B0604020202020204" pitchFamily="34" charset="0"/>
                <a:cs typeface="Aparajita" panose="020B0604020202020204" pitchFamily="34" charset="0"/>
              </a:rPr>
              <a:t>Ethnicity – discrimination could be perceived in questions e.g. asking a black male why his race commit most crimes.</a:t>
            </a:r>
            <a:endParaRPr lang="en-GB" sz="1600" dirty="0">
              <a:solidFill>
                <a:prstClr val="black"/>
              </a:solidFill>
              <a:latin typeface="Aparajita" panose="020B0604020202020204" pitchFamily="34" charset="0"/>
              <a:cs typeface="Aparajita" panose="020B0604020202020204" pitchFamily="34" charset="0"/>
            </a:endParaRPr>
          </a:p>
        </p:txBody>
      </p:sp>
    </p:spTree>
    <p:extLst>
      <p:ext uri="{BB962C8B-B14F-4D97-AF65-F5344CB8AC3E}">
        <p14:creationId xmlns:p14="http://schemas.microsoft.com/office/powerpoint/2010/main" val="3520258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Longitudinal study</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9"/>
            <a:ext cx="4040188" cy="3240360"/>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b="1" dirty="0" smtClean="0"/>
              <a:t>Theoretical</a:t>
            </a:r>
            <a:r>
              <a:rPr lang="en-GB" dirty="0" smtClean="0"/>
              <a:t>- ability to show the patterns of a variable over time. This means that we can come to learn about the cause and effect relationship. More </a:t>
            </a:r>
            <a:r>
              <a:rPr lang="en-GB" dirty="0"/>
              <a:t>data over longer periods of time allows for better and more concise </a:t>
            </a:r>
            <a:r>
              <a:rPr lang="en-GB" dirty="0" smtClean="0"/>
              <a:t>results.</a:t>
            </a:r>
          </a:p>
          <a:p>
            <a:pPr marL="0" indent="0">
              <a:buNone/>
            </a:pPr>
            <a:r>
              <a:rPr lang="en-GB" dirty="0" smtClean="0"/>
              <a:t> </a:t>
            </a:r>
            <a:r>
              <a:rPr lang="en-GB" dirty="0"/>
              <a:t>These studies are high in </a:t>
            </a:r>
            <a:r>
              <a:rPr lang="en-GB" b="1" dirty="0"/>
              <a:t>validity</a:t>
            </a:r>
            <a:r>
              <a:rPr lang="en-GB" dirty="0"/>
              <a:t> and are great for picking up long-term changes</a:t>
            </a:r>
            <a:r>
              <a:rPr lang="en-GB" dirty="0" smtClean="0"/>
              <a:t>. Also as people usually would not remember past events if they were asked about their past.</a:t>
            </a:r>
          </a:p>
          <a:p>
            <a:pPr marL="0" indent="0">
              <a:buNone/>
            </a:pPr>
            <a:endParaRPr lang="en-GB" dirty="0" smtClean="0"/>
          </a:p>
          <a:p>
            <a:pPr marL="0" indent="0">
              <a:buNone/>
            </a:pPr>
            <a:r>
              <a:rPr lang="en-GB" dirty="0" smtClean="0"/>
              <a:t>Longitudinal studies can also help to discover </a:t>
            </a:r>
            <a:r>
              <a:rPr lang="en-GB" b="1" dirty="0" smtClean="0"/>
              <a:t>connections between different events</a:t>
            </a:r>
            <a:r>
              <a:rPr lang="en-GB" dirty="0" smtClean="0"/>
              <a:t> over a long period of time.</a:t>
            </a:r>
          </a:p>
          <a:p>
            <a:pPr marL="0" indent="0">
              <a:buNone/>
            </a:pPr>
            <a:endParaRPr lang="en-GB" dirty="0" smtClean="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9"/>
            <a:ext cx="4041775" cy="3240360"/>
          </a:xfrm>
        </p:spPr>
        <p:style>
          <a:lnRef idx="2">
            <a:schemeClr val="dk1"/>
          </a:lnRef>
          <a:fillRef idx="1">
            <a:schemeClr val="lt1"/>
          </a:fillRef>
          <a:effectRef idx="0">
            <a:schemeClr val="dk1"/>
          </a:effectRef>
          <a:fontRef idx="minor">
            <a:schemeClr val="dk1"/>
          </a:fontRef>
        </p:style>
        <p:txBody>
          <a:bodyPr>
            <a:normAutofit fontScale="47500" lnSpcReduction="20000"/>
          </a:bodyPr>
          <a:lstStyle/>
          <a:p>
            <a:r>
              <a:rPr lang="en-GB" b="1" dirty="0" smtClean="0"/>
              <a:t>Expensive</a:t>
            </a:r>
            <a:r>
              <a:rPr lang="en-GB" dirty="0" smtClean="0"/>
              <a:t> to undertake and suffer from the problem of attrition, where respondents may drop out or withdraw from the research before its been completed due to factors such as death, refusal or even changes in contact information and address. This cuts down the useable data you can draw conclusions from </a:t>
            </a:r>
          </a:p>
          <a:p>
            <a:r>
              <a:rPr lang="en-GB" b="1" dirty="0" smtClean="0"/>
              <a:t>Lack validity </a:t>
            </a:r>
            <a:r>
              <a:rPr lang="en-GB" dirty="0" smtClean="0"/>
              <a:t>as some longitudinal studies provide little more than snapshots of events carried out at predetermined moments in time. They cannot take into account whatever has happened between the points of being studied</a:t>
            </a:r>
          </a:p>
          <a:p>
            <a:r>
              <a:rPr lang="en-GB" dirty="0" smtClean="0"/>
              <a:t>Panel conditions, where over time, respondents </a:t>
            </a:r>
            <a:r>
              <a:rPr lang="en-GB" b="1" dirty="0" smtClean="0"/>
              <a:t>can often unknowingly change their qualitative responses </a:t>
            </a:r>
            <a:r>
              <a:rPr lang="en-GB" dirty="0" smtClean="0"/>
              <a:t>to better fit what they consider to be the observer’s intended goal. </a:t>
            </a:r>
          </a:p>
          <a:p>
            <a:r>
              <a:rPr lang="en-GB" b="1" dirty="0" smtClean="0"/>
              <a:t>The time</a:t>
            </a:r>
            <a:r>
              <a:rPr lang="en-GB" dirty="0" smtClean="0"/>
              <a:t> taken to carry out a longitudinal study could be an issue as it takes so much time to collect all the data that is needed.</a:t>
            </a:r>
          </a:p>
          <a:p>
            <a:r>
              <a:rPr lang="en-GB" b="1" dirty="0" smtClean="0"/>
              <a:t>Needs a large sample </a:t>
            </a:r>
            <a:r>
              <a:rPr lang="en-GB" dirty="0" smtClean="0"/>
              <a:t>size and accurate sampling to reach representativeness </a:t>
            </a:r>
          </a:p>
          <a:p>
            <a:endParaRPr lang="en-GB"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endParaRPr lang="en-GB" sz="1200" dirty="0" smtClean="0">
              <a:solidFill>
                <a:prstClr val="black"/>
              </a:solidFill>
            </a:endParaRPr>
          </a:p>
          <a:p>
            <a:pPr algn="l"/>
            <a:r>
              <a:rPr lang="en-GB" sz="1200" dirty="0" smtClean="0">
                <a:solidFill>
                  <a:prstClr val="black"/>
                </a:solidFill>
              </a:rPr>
              <a:t>one example of longitudinal study is  “child of our time” which is a television documentary on the study of the 2000 born babies, and studying them every year, from infancy to childhood and onto adulthood</a:t>
            </a:r>
          </a:p>
          <a:p>
            <a:pPr algn="l"/>
            <a:r>
              <a:rPr lang="en-GB" sz="1200" dirty="0" smtClean="0">
                <a:solidFill>
                  <a:prstClr val="black"/>
                </a:solidFill>
              </a:rPr>
              <a:t>Another example is the west of Scotland 11-16 study, which focused on the health and health behaviours of children aged 11,13 and 15 (west and sweeting)</a:t>
            </a:r>
          </a:p>
          <a:p>
            <a:pPr algn="l"/>
            <a:r>
              <a:rPr lang="en-GB" sz="1200" dirty="0" smtClean="0">
                <a:solidFill>
                  <a:prstClr val="black"/>
                </a:solidFill>
              </a:rPr>
              <a:t>Longitudinal studies can be used by both Positivists and </a:t>
            </a:r>
            <a:r>
              <a:rPr lang="en-GB" sz="1200" dirty="0" err="1" smtClean="0">
                <a:solidFill>
                  <a:prstClr val="black"/>
                </a:solidFill>
              </a:rPr>
              <a:t>Interpretivists</a:t>
            </a:r>
            <a:r>
              <a:rPr lang="en-GB" sz="1200" dirty="0" smtClean="0">
                <a:solidFill>
                  <a:prstClr val="black"/>
                </a:solidFill>
              </a:rPr>
              <a:t>, using a variety of methods</a:t>
            </a:r>
          </a:p>
          <a:p>
            <a:pPr algn="l"/>
            <a:endParaRPr lang="en-GB" sz="1200" dirty="0">
              <a:solidFill>
                <a:prstClr val="black"/>
              </a:solidFill>
            </a:endParaRPr>
          </a:p>
        </p:txBody>
      </p:sp>
      <p:sp>
        <p:nvSpPr>
          <p:cNvPr id="8" name="TextBox 7"/>
          <p:cNvSpPr txBox="1"/>
          <p:nvPr/>
        </p:nvSpPr>
        <p:spPr>
          <a:xfrm>
            <a:off x="507410" y="5013176"/>
            <a:ext cx="8136904"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smtClean="0">
                <a:solidFill>
                  <a:prstClr val="black"/>
                </a:solidFill>
              </a:rPr>
              <a:t>Usefulness for studying different inequalities</a:t>
            </a:r>
          </a:p>
          <a:p>
            <a:r>
              <a:rPr lang="en-GB" sz="1200" dirty="0" smtClean="0">
                <a:solidFill>
                  <a:prstClr val="black"/>
                </a:solidFill>
              </a:rPr>
              <a:t>Age: as using a longitudinal study to look at a group ageing, it will clearly show the differences as they will be different ages when studied. This was shown in the ‘child of our time’ documentary as they studied the children every year from 0-15. </a:t>
            </a:r>
          </a:p>
          <a:p>
            <a:r>
              <a:rPr lang="en-GB" sz="1200" dirty="0" smtClean="0">
                <a:solidFill>
                  <a:prstClr val="black"/>
                </a:solidFill>
              </a:rPr>
              <a:t>Gender: useful for showing how inequality has changed over time, as Sue Sharpe’s study looked at </a:t>
            </a:r>
            <a:r>
              <a:rPr lang="en-GB" sz="1200" dirty="0" err="1" smtClean="0">
                <a:solidFill>
                  <a:prstClr val="black"/>
                </a:solidFill>
              </a:rPr>
              <a:t>womens</a:t>
            </a:r>
            <a:r>
              <a:rPr lang="en-GB" sz="1200" dirty="0" smtClean="0">
                <a:solidFill>
                  <a:prstClr val="black"/>
                </a:solidFill>
              </a:rPr>
              <a:t> aspirations over time and how this has changed e.g. in the workplac</a:t>
            </a:r>
            <a:r>
              <a:rPr lang="en-GB" sz="1200" dirty="0">
                <a:solidFill>
                  <a:prstClr val="black"/>
                </a:solidFill>
              </a:rPr>
              <a:t>e</a:t>
            </a:r>
            <a:endParaRPr lang="en-GB" sz="1200" dirty="0" smtClean="0">
              <a:solidFill>
                <a:prstClr val="black"/>
              </a:solidFill>
            </a:endParaRPr>
          </a:p>
          <a:p>
            <a:r>
              <a:rPr lang="en-GB" sz="1200" dirty="0" smtClean="0">
                <a:solidFill>
                  <a:prstClr val="black"/>
                </a:solidFill>
              </a:rPr>
              <a:t>Class: useful for showing how inequality has changed over time </a:t>
            </a:r>
          </a:p>
          <a:p>
            <a:r>
              <a:rPr lang="en-GB" sz="1200" dirty="0" smtClean="0">
                <a:solidFill>
                  <a:prstClr val="black"/>
                </a:solidFill>
              </a:rPr>
              <a:t>Ethnicity: useful for showing how ethnic minorities and their inequality over time, as more equality has been present for ethnic minorities in social factors such as the workplace </a:t>
            </a:r>
            <a:endParaRPr lang="en-GB" sz="1200" dirty="0">
              <a:solidFill>
                <a:prstClr val="black"/>
              </a:solidFill>
            </a:endParaRPr>
          </a:p>
        </p:txBody>
      </p:sp>
    </p:spTree>
    <p:extLst>
      <p:ext uri="{BB962C8B-B14F-4D97-AF65-F5344CB8AC3E}">
        <p14:creationId xmlns:p14="http://schemas.microsoft.com/office/powerpoint/2010/main" val="22510490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Autofit/>
          </a:bodyPr>
          <a:lstStyle/>
          <a:p>
            <a:r>
              <a:rPr lang="en-GB" sz="1600" i="1" dirty="0" smtClean="0"/>
              <a:t>Case Studies- broad methodological approaches that focus on a smaller group within a larger population</a:t>
            </a:r>
            <a:endParaRPr lang="en-GB" sz="16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dirty="0" smtClean="0"/>
              <a:t>Theoretical</a:t>
            </a:r>
            <a:r>
              <a:rPr lang="en-GB" dirty="0" smtClean="0">
                <a:sym typeface="Symbol"/>
              </a:rPr>
              <a:t> </a:t>
            </a:r>
          </a:p>
          <a:p>
            <a:pPr marL="0" indent="0">
              <a:buNone/>
            </a:pPr>
            <a:r>
              <a:rPr lang="en-GB" dirty="0" smtClean="0">
                <a:sym typeface="Symbol"/>
              </a:rPr>
              <a:t>* It simplified complex concepts.</a:t>
            </a:r>
          </a:p>
          <a:p>
            <a:pPr marL="0" indent="0">
              <a:buNone/>
            </a:pPr>
            <a:r>
              <a:rPr lang="en-GB" dirty="0" smtClean="0">
                <a:sym typeface="Symbol"/>
              </a:rPr>
              <a:t>*Case studies exposes participants to real life situations which otherwise is difficult.</a:t>
            </a:r>
            <a:endParaRPr lang="en-GB" dirty="0" smtClean="0"/>
          </a:p>
          <a:p>
            <a:pPr marL="0" indent="0">
              <a:buNone/>
            </a:pPr>
            <a:r>
              <a:rPr lang="en-GB" dirty="0" smtClean="0"/>
              <a:t>Practical</a:t>
            </a:r>
            <a:r>
              <a:rPr lang="en-GB" dirty="0" smtClean="0">
                <a:sym typeface="Symbol"/>
              </a:rPr>
              <a:t> </a:t>
            </a:r>
          </a:p>
          <a:p>
            <a:pPr marL="0" indent="0">
              <a:buNone/>
            </a:pPr>
            <a:r>
              <a:rPr lang="en-GB" dirty="0">
                <a:sym typeface="Symbol"/>
              </a:rPr>
              <a:t>*</a:t>
            </a:r>
            <a:r>
              <a:rPr lang="en-GB" dirty="0" smtClean="0"/>
              <a:t>Case </a:t>
            </a:r>
            <a:r>
              <a:rPr lang="en-GB" dirty="0"/>
              <a:t>studies allow a lot of detail to be collected that would not normally be easily obtained by other research designs. The data collected is normally a lot richer and of greater depth than can be found through other </a:t>
            </a:r>
            <a:r>
              <a:rPr lang="en-GB" dirty="0" smtClean="0"/>
              <a:t>methodological </a:t>
            </a:r>
            <a:r>
              <a:rPr lang="en-GB" dirty="0"/>
              <a:t>designs.</a:t>
            </a:r>
            <a:endParaRPr lang="en-GB" dirty="0" smtClean="0"/>
          </a:p>
          <a:p>
            <a:pPr marL="0" indent="0">
              <a:buNone/>
            </a:pPr>
            <a:r>
              <a:rPr lang="en-GB" dirty="0" smtClean="0"/>
              <a:t>Ethical</a:t>
            </a:r>
            <a:r>
              <a:rPr lang="en-GB" dirty="0" smtClean="0">
                <a:sym typeface="Symbol"/>
              </a:rPr>
              <a:t> </a:t>
            </a:r>
          </a:p>
          <a:p>
            <a:pPr marL="0" indent="0">
              <a:buNone/>
            </a:pPr>
            <a:r>
              <a:rPr lang="en-GB" dirty="0" smtClean="0">
                <a:sym typeface="Symbol"/>
              </a:rPr>
              <a:t>*Willis obtained consent from all participants meaning that they knew the aim of the study.</a:t>
            </a:r>
          </a:p>
          <a:p>
            <a:pPr marL="0" indent="0">
              <a:buNone/>
            </a:pPr>
            <a:endParaRPr lang="en-GB"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dirty="0" smtClean="0"/>
              <a:t>*One </a:t>
            </a:r>
            <a:r>
              <a:rPr lang="en-GB" dirty="0"/>
              <a:t>of the main criticisms is that the data collected cannot necessarily be generalised to the wider population. This leads to data being collected over longitudinal case studies not always being relevant or </a:t>
            </a:r>
            <a:r>
              <a:rPr lang="en-GB" dirty="0" smtClean="0"/>
              <a:t>particularly </a:t>
            </a:r>
            <a:r>
              <a:rPr lang="en-GB" dirty="0"/>
              <a:t>useful</a:t>
            </a:r>
            <a:r>
              <a:rPr lang="en-GB" dirty="0" smtClean="0"/>
              <a:t>.</a:t>
            </a:r>
          </a:p>
          <a:p>
            <a:pPr marL="0" indent="0">
              <a:buNone/>
            </a:pPr>
            <a:r>
              <a:rPr lang="en-GB" dirty="0" smtClean="0"/>
              <a:t>*</a:t>
            </a:r>
            <a:r>
              <a:rPr lang="en-GB" dirty="0"/>
              <a:t>It is also very difficult to draw a definite cause/effect from case studies</a:t>
            </a:r>
            <a:r>
              <a:rPr lang="en-GB" dirty="0" smtClean="0"/>
              <a:t>.</a:t>
            </a:r>
          </a:p>
          <a:p>
            <a:pPr marL="0" indent="0">
              <a:buNone/>
            </a:pPr>
            <a:r>
              <a:rPr lang="en-GB" dirty="0" smtClean="0"/>
              <a:t>*Since there is no right answer, the problem arises in validation of the solutions because there are more than one way to look at things.</a:t>
            </a:r>
            <a:endParaRPr lang="en-GB"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Example of a study that has used this method: Paul Willis</a:t>
            </a:r>
            <a:r>
              <a:rPr lang="en-GB" sz="1400" dirty="0" smtClean="0">
                <a:solidFill>
                  <a:prstClr val="black"/>
                </a:solidFill>
                <a:sym typeface="Symbol"/>
              </a:rPr>
              <a:t> ‘Learn to Labour’, </a:t>
            </a:r>
            <a:r>
              <a:rPr lang="en-GB" sz="1400" dirty="0" err="1" smtClean="0">
                <a:solidFill>
                  <a:prstClr val="black"/>
                </a:solidFill>
                <a:sym typeface="Symbol"/>
              </a:rPr>
              <a:t>Nayak</a:t>
            </a:r>
            <a:r>
              <a:rPr lang="en-GB" sz="1400" dirty="0" smtClean="0">
                <a:solidFill>
                  <a:prstClr val="black"/>
                </a:solidFill>
                <a:sym typeface="Symbol"/>
              </a:rPr>
              <a:t> ‘displaced masculinities’</a:t>
            </a:r>
          </a:p>
          <a:p>
            <a:pPr algn="l"/>
            <a:endParaRPr lang="en-GB" sz="1400" dirty="0">
              <a:solidFill>
                <a:prstClr val="black"/>
              </a:solidFill>
            </a:endParaRPr>
          </a:p>
        </p:txBody>
      </p:sp>
      <p:sp>
        <p:nvSpPr>
          <p:cNvPr id="8" name="TextBox 7"/>
          <p:cNvSpPr txBox="1"/>
          <p:nvPr/>
        </p:nvSpPr>
        <p:spPr>
          <a:xfrm>
            <a:off x="251520" y="5445224"/>
            <a:ext cx="8712968"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dirty="0" smtClean="0">
                <a:solidFill>
                  <a:prstClr val="black"/>
                </a:solidFill>
              </a:rPr>
              <a:t>Age: could be an appropriate method for all ages, in particular children who would be difficult to interview and/or get highly valid information through other methods.</a:t>
            </a:r>
          </a:p>
          <a:p>
            <a:r>
              <a:rPr lang="en-GB" sz="1400" dirty="0" smtClean="0">
                <a:solidFill>
                  <a:prstClr val="black"/>
                </a:solidFill>
              </a:rPr>
              <a:t>Gender: certain situations may be too sensitive ie. domestic violence </a:t>
            </a:r>
          </a:p>
          <a:p>
            <a:r>
              <a:rPr lang="en-GB" sz="1400" dirty="0" smtClean="0">
                <a:solidFill>
                  <a:prstClr val="black"/>
                </a:solidFill>
              </a:rPr>
              <a:t>Class: seeing in </a:t>
            </a:r>
            <a:r>
              <a:rPr lang="en-GB" sz="1400" smtClean="0">
                <a:solidFill>
                  <a:prstClr val="black"/>
                </a:solidFill>
              </a:rPr>
              <a:t>detail perspectives </a:t>
            </a:r>
            <a:r>
              <a:rPr lang="en-GB" sz="1400" dirty="0" smtClean="0">
                <a:solidFill>
                  <a:prstClr val="black"/>
                </a:solidFill>
              </a:rPr>
              <a:t>of life from various classes and individuals class life could be distressing for some</a:t>
            </a:r>
          </a:p>
          <a:p>
            <a:r>
              <a:rPr lang="en-GB" sz="1400" dirty="0" smtClean="0">
                <a:solidFill>
                  <a:prstClr val="black"/>
                </a:solidFill>
              </a:rPr>
              <a:t>Ethnicity: </a:t>
            </a:r>
            <a:r>
              <a:rPr lang="en-GB" sz="1400" dirty="0">
                <a:solidFill>
                  <a:prstClr val="black"/>
                </a:solidFill>
              </a:rPr>
              <a:t>could be intrusive on sensitive subjects such as </a:t>
            </a:r>
            <a:r>
              <a:rPr lang="en-GB" sz="1400" dirty="0" smtClean="0">
                <a:solidFill>
                  <a:prstClr val="black"/>
                </a:solidFill>
              </a:rPr>
              <a:t>racism</a:t>
            </a:r>
            <a:endParaRPr lang="en-GB" sz="1400" dirty="0">
              <a:solidFill>
                <a:prstClr val="black"/>
              </a:solidFill>
            </a:endParaRPr>
          </a:p>
        </p:txBody>
      </p:sp>
    </p:spTree>
    <p:extLst>
      <p:ext uri="{BB962C8B-B14F-4D97-AF65-F5344CB8AC3E}">
        <p14:creationId xmlns:p14="http://schemas.microsoft.com/office/powerpoint/2010/main" val="35250308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128587"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Questionnaires/Surveys</a:t>
            </a:r>
            <a:endParaRPr lang="en-GB" sz="2400" i="1" dirty="0"/>
          </a:p>
        </p:txBody>
      </p:sp>
      <p:sp>
        <p:nvSpPr>
          <p:cNvPr id="3" name="Text Placeholder 2"/>
          <p:cNvSpPr>
            <a:spLocks noGrp="1"/>
          </p:cNvSpPr>
          <p:nvPr>
            <p:ph type="body" idx="1"/>
          </p:nvPr>
        </p:nvSpPr>
        <p:spPr>
          <a:xfrm>
            <a:off x="530221" y="1628800"/>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0221" y="1916832"/>
            <a:ext cx="4040188" cy="2952328"/>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pPr marL="0" indent="0">
              <a:buNone/>
            </a:pPr>
            <a:r>
              <a:rPr lang="en-GB" sz="1600" b="1" u="sng" dirty="0" smtClean="0"/>
              <a:t>Theoretical</a:t>
            </a:r>
            <a:r>
              <a:rPr lang="en-GB" sz="1600" b="1" dirty="0" smtClean="0"/>
              <a:t> </a:t>
            </a:r>
            <a:r>
              <a:rPr lang="en-GB" sz="1600" dirty="0" smtClean="0"/>
              <a:t>– They are relatively high in reliability and easy to repeat. It is representative of the target population as you can gain a large sample which is therefore easier to generalise. Takes a positivist view and gains clear and quantitative data with the option of also gaining qualitative data by using open-ended questions (this data can be turned into quantitative through the use of coding). Helps remove subjectivity by ensuring that all the questions are the same for participants.</a:t>
            </a:r>
          </a:p>
          <a:p>
            <a:pPr marL="0" indent="0">
              <a:buNone/>
            </a:pPr>
            <a:r>
              <a:rPr lang="en-GB" sz="1600" b="1" u="sng" dirty="0" smtClean="0"/>
              <a:t>Practical</a:t>
            </a:r>
            <a:r>
              <a:rPr lang="en-GB" sz="1600" dirty="0" smtClean="0"/>
              <a:t> – economical, relatively easy to administer, low cost and less time consuming. There is no interviewer effect.</a:t>
            </a:r>
          </a:p>
          <a:p>
            <a:pPr marL="0" indent="0">
              <a:buNone/>
            </a:pPr>
            <a:r>
              <a:rPr lang="en-GB" sz="1600" b="1" u="sng" dirty="0" smtClean="0"/>
              <a:t>Ethical</a:t>
            </a:r>
            <a:r>
              <a:rPr lang="en-GB" sz="1600" dirty="0" smtClean="0"/>
              <a:t> – it is easy to gain informed consent. The researcher can gain access to dangerous groups easily and safely.</a:t>
            </a:r>
            <a:endParaRPr lang="en-GB" sz="1600" dirty="0"/>
          </a:p>
        </p:txBody>
      </p:sp>
      <p:sp>
        <p:nvSpPr>
          <p:cNvPr id="5" name="Text Placeholder 4"/>
          <p:cNvSpPr>
            <a:spLocks noGrp="1"/>
          </p:cNvSpPr>
          <p:nvPr>
            <p:ph type="body" sz="quarter" idx="3"/>
          </p:nvPr>
        </p:nvSpPr>
        <p:spPr>
          <a:xfrm>
            <a:off x="4654352" y="1628800"/>
            <a:ext cx="4012773"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54352" y="1916832"/>
            <a:ext cx="4012773" cy="2952328"/>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marL="0" indent="0">
              <a:buNone/>
            </a:pPr>
            <a:r>
              <a:rPr lang="en-GB" sz="1600" b="1" u="sng" dirty="0" smtClean="0"/>
              <a:t>Theoretical</a:t>
            </a:r>
            <a:r>
              <a:rPr lang="en-GB" sz="1600" b="1" dirty="0" smtClean="0"/>
              <a:t> </a:t>
            </a:r>
            <a:r>
              <a:rPr lang="en-GB" sz="1600" dirty="0" smtClean="0"/>
              <a:t>– if the questions are ambiguous they may be misunderstood and it will therefore lack validity. You also can’t guarantee that you will get all of them back which will mean that you end up with a smaller sample.</a:t>
            </a:r>
          </a:p>
          <a:p>
            <a:pPr marL="0" indent="0">
              <a:buNone/>
            </a:pPr>
            <a:r>
              <a:rPr lang="en-GB" sz="1600" b="1" u="sng" dirty="0" smtClean="0"/>
              <a:t>Practical</a:t>
            </a:r>
            <a:r>
              <a:rPr lang="en-GB" sz="1600" dirty="0" smtClean="0"/>
              <a:t> – they are time consuming to analyse. Closed questions lack validity. There may be a low response rate especially if the questions are very sensitive.</a:t>
            </a:r>
          </a:p>
          <a:p>
            <a:pPr marL="0" indent="0">
              <a:buNone/>
            </a:pPr>
            <a:r>
              <a:rPr lang="en-GB" sz="1600" b="1" u="sng" dirty="0" smtClean="0"/>
              <a:t>Ethical</a:t>
            </a:r>
            <a:r>
              <a:rPr lang="en-GB" sz="1600" dirty="0" smtClean="0"/>
              <a:t> – participant may not always be aware of where the answers are going to be used</a:t>
            </a:r>
            <a:r>
              <a:rPr lang="en-GB" dirty="0"/>
              <a:t> </a:t>
            </a:r>
            <a:r>
              <a:rPr lang="en-GB" sz="1600" dirty="0" smtClean="0"/>
              <a:t>and so they may not actually be happy to take part in the study.</a:t>
            </a:r>
            <a:endParaRPr lang="en-GB" dirty="0"/>
          </a:p>
        </p:txBody>
      </p:sp>
      <p:sp>
        <p:nvSpPr>
          <p:cNvPr id="7" name="Title 1"/>
          <p:cNvSpPr txBox="1">
            <a:spLocks/>
          </p:cNvSpPr>
          <p:nvPr/>
        </p:nvSpPr>
        <p:spPr>
          <a:xfrm>
            <a:off x="539552" y="620688"/>
            <a:ext cx="8127573" cy="93610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200" dirty="0" smtClean="0"/>
              <a:t>They are </a:t>
            </a:r>
            <a:r>
              <a:rPr lang="en-GB" sz="1200" dirty="0"/>
              <a:t>designed for self-completion and can be administered in a variety of ways</a:t>
            </a:r>
          </a:p>
          <a:p>
            <a:pPr algn="l"/>
            <a:r>
              <a:rPr lang="en-GB" sz="1200" dirty="0" smtClean="0"/>
              <a:t>Example of a study that has used this method: </a:t>
            </a:r>
            <a:r>
              <a:rPr lang="en-GB" sz="1200" dirty="0" smtClean="0"/>
              <a:t>Sex Survey, Census, Crime Survey</a:t>
            </a:r>
            <a:endParaRPr lang="en-GB" sz="1200" dirty="0"/>
          </a:p>
        </p:txBody>
      </p:sp>
      <p:sp>
        <p:nvSpPr>
          <p:cNvPr id="8" name="TextBox 7"/>
          <p:cNvSpPr txBox="1"/>
          <p:nvPr/>
        </p:nvSpPr>
        <p:spPr>
          <a:xfrm>
            <a:off x="530221" y="4941168"/>
            <a:ext cx="8136904" cy="175432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smtClean="0"/>
              <a:t>Usefulness for studying different inequalities</a:t>
            </a:r>
          </a:p>
          <a:p>
            <a:r>
              <a:rPr lang="en-GB" sz="1200" dirty="0" smtClean="0"/>
              <a:t>Age: they can be adapted for any age to make them simpler for children especially however they still may be hard to interpret. The elderly may be hard to access as many questionnaires are administered online and the older generation may not be able to use this.</a:t>
            </a:r>
          </a:p>
          <a:p>
            <a:r>
              <a:rPr lang="en-GB" sz="1200" dirty="0" smtClean="0"/>
              <a:t>Gender: they are an easy way of reaching out to any gender. It can show clear trends and patterns over time.</a:t>
            </a:r>
          </a:p>
          <a:p>
            <a:r>
              <a:rPr lang="en-GB" sz="1200" dirty="0" smtClean="0"/>
              <a:t>Class: you can access any class as you can easily administer them in many different social areas. Although it may be hard to create a questionnaire that is effective for use over all classes as those lower down the class system may not be as educated and may misinterpret the questions.</a:t>
            </a:r>
          </a:p>
          <a:p>
            <a:r>
              <a:rPr lang="en-GB" sz="1200" dirty="0" smtClean="0"/>
              <a:t>Ethnicity: </a:t>
            </a:r>
            <a:r>
              <a:rPr lang="en-GB" sz="1200" dirty="0"/>
              <a:t>I</a:t>
            </a:r>
            <a:r>
              <a:rPr lang="en-GB" sz="1200" dirty="0" smtClean="0"/>
              <a:t>t may not be the most sensitive way of accessing stricter religions but it can be used by any ethnicity.</a:t>
            </a:r>
            <a:endParaRPr lang="en-GB" sz="1200" dirty="0"/>
          </a:p>
        </p:txBody>
      </p:sp>
    </p:spTree>
    <p:extLst>
      <p:ext uri="{BB962C8B-B14F-4D97-AF65-F5344CB8AC3E}">
        <p14:creationId xmlns:p14="http://schemas.microsoft.com/office/powerpoint/2010/main" val="314833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3874" y="116632"/>
            <a:ext cx="8229600" cy="432048"/>
          </a:xfrm>
        </p:spPr>
        <p:style>
          <a:lnRef idx="2">
            <a:schemeClr val="dk1"/>
          </a:lnRef>
          <a:fillRef idx="1">
            <a:schemeClr val="lt1"/>
          </a:fillRef>
          <a:effectRef idx="0">
            <a:schemeClr val="dk1"/>
          </a:effectRef>
          <a:fontRef idx="minor">
            <a:schemeClr val="dk1"/>
          </a:fontRef>
        </p:style>
        <p:txBody>
          <a:bodyPr>
            <a:noAutofit/>
          </a:bodyPr>
          <a:lstStyle/>
          <a:p>
            <a:r>
              <a:rPr lang="en-GB" sz="1600" i="1" dirty="0" smtClean="0"/>
              <a:t>Structured Interviews- an interviewer reads out the question and records the responses in writing, audio-tape or electronically</a:t>
            </a:r>
            <a:endParaRPr lang="en-GB" sz="16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pPr marL="0" indent="0">
              <a:buNone/>
            </a:pPr>
            <a:r>
              <a:rPr lang="en-GB" sz="2000" dirty="0" smtClean="0"/>
              <a:t>Theoretical-quantitative data</a:t>
            </a:r>
          </a:p>
          <a:p>
            <a:pPr marL="0" indent="0">
              <a:buNone/>
            </a:pPr>
            <a:r>
              <a:rPr lang="en-GB" sz="2000" dirty="0" smtClean="0"/>
              <a:t>More reliable than some methods and is more likely to be seen as seeing some sort of representativeness and generalisability. </a:t>
            </a:r>
          </a:p>
          <a:p>
            <a:pPr marL="0" indent="0">
              <a:buNone/>
            </a:pPr>
            <a:r>
              <a:rPr lang="en-GB" sz="2000" dirty="0" smtClean="0"/>
              <a:t>Objectivity- training the interviewers in order for them not to have imposition about the questions and how they are answered </a:t>
            </a:r>
          </a:p>
          <a:p>
            <a:pPr marL="0" indent="0">
              <a:buNone/>
            </a:pPr>
            <a:endParaRPr lang="en-GB" sz="2000" dirty="0" smtClean="0"/>
          </a:p>
          <a:p>
            <a:pPr marL="0" indent="0">
              <a:buNone/>
            </a:pPr>
            <a:r>
              <a:rPr lang="en-GB" sz="2000" dirty="0" smtClean="0"/>
              <a:t>Practical- responses are much higher than postal questionnaires.</a:t>
            </a:r>
          </a:p>
          <a:p>
            <a:pPr marL="0" indent="0">
              <a:buNone/>
            </a:pPr>
            <a:r>
              <a:rPr lang="en-GB" sz="2000" dirty="0" smtClean="0"/>
              <a:t>Relatively easy access</a:t>
            </a:r>
          </a:p>
          <a:p>
            <a:pPr marL="0" indent="0">
              <a:buNone/>
            </a:pPr>
            <a:r>
              <a:rPr lang="en-GB" sz="2000" dirty="0"/>
              <a:t>More likely to produce comparable data since everyone involved would have answered the same questions in the same manner.</a:t>
            </a:r>
          </a:p>
          <a:p>
            <a:pPr marL="0" indent="0">
              <a:buNone/>
            </a:pPr>
            <a:endParaRPr lang="en-GB" sz="2000" dirty="0" smtClean="0"/>
          </a:p>
          <a:p>
            <a:pPr marL="0" indent="0">
              <a:buNone/>
            </a:pPr>
            <a:r>
              <a:rPr lang="en-GB" sz="2000" dirty="0" smtClean="0"/>
              <a:t>Ethical- can explain the purpose of the research, clarify questions and give further detail. </a:t>
            </a:r>
          </a:p>
          <a:p>
            <a:pPr marL="0" indent="0">
              <a:buNone/>
            </a:pPr>
            <a:r>
              <a:rPr lang="en-GB" sz="2000" dirty="0" smtClean="0"/>
              <a:t>Anonymity availability </a:t>
            </a:r>
          </a:p>
          <a:p>
            <a:pPr marL="0" indent="0">
              <a:buNone/>
            </a:pPr>
            <a:r>
              <a:rPr lang="en-GB" sz="2000" dirty="0" smtClean="0"/>
              <a:t>Confidentiality can be confirmed</a:t>
            </a:r>
          </a:p>
          <a:p>
            <a:pPr marL="0" indent="0">
              <a:buNone/>
            </a:pPr>
            <a:r>
              <a:rPr lang="en-GB" sz="2000" dirty="0" smtClean="0"/>
              <a:t>Respondents who cannot read or write can be included in the study.</a:t>
            </a:r>
            <a:endParaRPr lang="en-GB" sz="20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47500" lnSpcReduction="20000"/>
          </a:bodyPr>
          <a:lstStyle/>
          <a:p>
            <a:r>
              <a:rPr lang="en-GB" dirty="0" smtClean="0"/>
              <a:t>More expensive since interviewers need to be paid</a:t>
            </a:r>
          </a:p>
          <a:p>
            <a:pPr marL="0" indent="0">
              <a:buNone/>
            </a:pPr>
            <a:endParaRPr lang="en-GB" dirty="0" smtClean="0"/>
          </a:p>
          <a:p>
            <a:r>
              <a:rPr lang="en-GB" dirty="0" smtClean="0"/>
              <a:t>Time consuming compared to other methods- finding a representative group can be seen as being extremely time consuming.</a:t>
            </a:r>
          </a:p>
          <a:p>
            <a:pPr marL="0" indent="0">
              <a:buNone/>
            </a:pPr>
            <a:endParaRPr lang="en-GB" dirty="0" smtClean="0"/>
          </a:p>
          <a:p>
            <a:r>
              <a:rPr lang="en-GB" dirty="0" smtClean="0"/>
              <a:t>Can be seen as an invasion of privacy to some with some of the questions possibly being seen as being inappropriate</a:t>
            </a:r>
          </a:p>
          <a:p>
            <a:pPr marL="0" indent="0">
              <a:buNone/>
            </a:pPr>
            <a:endParaRPr lang="en-GB" dirty="0" smtClean="0"/>
          </a:p>
          <a:p>
            <a:r>
              <a:rPr lang="en-GB" dirty="0" smtClean="0"/>
              <a:t>Lack of depth in the questions as although people give the same answer they might mean very different things in context. This will mean that the data is not valid. Lacks subjective experience so not favoured by </a:t>
            </a:r>
            <a:r>
              <a:rPr lang="en-GB" dirty="0" err="1" smtClean="0"/>
              <a:t>interpretivists</a:t>
            </a:r>
            <a:r>
              <a:rPr lang="en-GB" dirty="0" smtClean="0"/>
              <a:t> or feminists. There is a challenge in being able to build rapport.</a:t>
            </a:r>
          </a:p>
          <a:p>
            <a:pPr marL="0" indent="0">
              <a:buNone/>
            </a:pPr>
            <a:endParaRPr lang="en-GB" dirty="0" smtClean="0"/>
          </a:p>
          <a:p>
            <a:r>
              <a:rPr lang="en-GB" dirty="0" smtClean="0"/>
              <a:t>Interviewer effect- the nature of the researcher could have an impact on the interviewee e.g. their ethnicity, age etc.</a:t>
            </a:r>
          </a:p>
          <a:p>
            <a:pPr marL="0" indent="0">
              <a:buNone/>
            </a:pPr>
            <a:endParaRPr lang="en-GB" dirty="0" smtClean="0"/>
          </a:p>
          <a:p>
            <a:r>
              <a:rPr lang="en-GB" dirty="0" smtClean="0"/>
              <a:t>Place strict limitations on the respondents answer since they are forced to choose between pre-determined answers.</a:t>
            </a:r>
          </a:p>
          <a:p>
            <a:pPr marL="0" indent="0">
              <a:buNone/>
            </a:pPr>
            <a:endParaRPr lang="en-GB" dirty="0" smtClean="0"/>
          </a:p>
          <a:p>
            <a:endParaRPr lang="en-GB" dirty="0"/>
          </a:p>
        </p:txBody>
      </p:sp>
      <p:sp>
        <p:nvSpPr>
          <p:cNvPr id="7" name="Title 1"/>
          <p:cNvSpPr txBox="1">
            <a:spLocks/>
          </p:cNvSpPr>
          <p:nvPr/>
        </p:nvSpPr>
        <p:spPr>
          <a:xfrm>
            <a:off x="493204"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Example of a study that has used this method: </a:t>
            </a:r>
            <a:r>
              <a:rPr lang="en-GB" sz="1400" dirty="0" smtClean="0">
                <a:solidFill>
                  <a:prstClr val="black"/>
                </a:solidFill>
              </a:rPr>
              <a:t>Sex survey</a:t>
            </a:r>
            <a:endParaRPr lang="en-GB" sz="1400" dirty="0">
              <a:solidFill>
                <a:prstClr val="black"/>
              </a:solidFill>
            </a:endParaRPr>
          </a:p>
        </p:txBody>
      </p:sp>
      <p:sp>
        <p:nvSpPr>
          <p:cNvPr id="8" name="TextBox 7"/>
          <p:cNvSpPr txBox="1"/>
          <p:nvPr/>
        </p:nvSpPr>
        <p:spPr>
          <a:xfrm>
            <a:off x="539552" y="5501200"/>
            <a:ext cx="8136904" cy="129266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100" dirty="0" smtClean="0">
                <a:solidFill>
                  <a:prstClr val="black"/>
                </a:solidFill>
              </a:rPr>
              <a:t>Usefulness for studying different inequalities</a:t>
            </a:r>
          </a:p>
          <a:p>
            <a:r>
              <a:rPr lang="en-GB" sz="1100" dirty="0" smtClean="0">
                <a:solidFill>
                  <a:prstClr val="black"/>
                </a:solidFill>
              </a:rPr>
              <a:t>Age: access to the younger ages might be more difficult since they can be seen as being one of the more sensitive groups</a:t>
            </a:r>
          </a:p>
          <a:p>
            <a:r>
              <a:rPr lang="en-GB" sz="1100" dirty="0" smtClean="0">
                <a:solidFill>
                  <a:prstClr val="black"/>
                </a:solidFill>
              </a:rPr>
              <a:t>Gender: inappropriate questions may be asked, characteristics of certain interviewers may cause the individual not to answer as truthfully</a:t>
            </a:r>
          </a:p>
          <a:p>
            <a:r>
              <a:rPr lang="en-GB" sz="1100" dirty="0" smtClean="0">
                <a:solidFill>
                  <a:prstClr val="black"/>
                </a:solidFill>
              </a:rPr>
              <a:t>Class: would have to determine what class is which can be seen as being very complicated</a:t>
            </a:r>
          </a:p>
          <a:p>
            <a:r>
              <a:rPr lang="en-GB" sz="1100" dirty="0" smtClean="0">
                <a:solidFill>
                  <a:prstClr val="black"/>
                </a:solidFill>
              </a:rPr>
              <a:t>Ethnicity: inappropriate questions may  be asked as well as determining what people view their ethnicity as, since individuals may find it difficult to determine their </a:t>
            </a:r>
            <a:r>
              <a:rPr lang="en-GB" sz="1100" dirty="0">
                <a:solidFill>
                  <a:prstClr val="black"/>
                </a:solidFill>
              </a:rPr>
              <a:t>ethnicity. characteristics of certain interviewers may cause the individual not to answer as truthfully</a:t>
            </a:r>
          </a:p>
          <a:p>
            <a:r>
              <a:rPr lang="en-GB" sz="1200" dirty="0" smtClean="0">
                <a:solidFill>
                  <a:prstClr val="black"/>
                </a:solidFill>
              </a:rPr>
              <a:t> </a:t>
            </a:r>
            <a:endParaRPr lang="en-GB" sz="1200" dirty="0">
              <a:solidFill>
                <a:prstClr val="black"/>
              </a:solidFill>
            </a:endParaRPr>
          </a:p>
        </p:txBody>
      </p:sp>
    </p:spTree>
    <p:extLst>
      <p:ext uri="{BB962C8B-B14F-4D97-AF65-F5344CB8AC3E}">
        <p14:creationId xmlns:p14="http://schemas.microsoft.com/office/powerpoint/2010/main" val="2642662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576064"/>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Content analysis - </a:t>
            </a:r>
            <a:r>
              <a:rPr lang="en-GB" sz="2000" dirty="0"/>
              <a:t>Is used to analyse the content of media such as newspapers and magazines. It is a quantitative approach and is favoured by positivists</a:t>
            </a:r>
            <a:endParaRPr lang="en-GB" sz="24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b="1" dirty="0" smtClean="0"/>
              <a:t>Theoretical </a:t>
            </a:r>
            <a:r>
              <a:rPr lang="en-GB" dirty="0" smtClean="0"/>
              <a:t>– Can be used to examine a broad amount of data over a shorter time period (usually objective data – positivist </a:t>
            </a:r>
            <a:r>
              <a:rPr lang="en-GB" dirty="0" err="1" smtClean="0"/>
              <a:t>pref</a:t>
            </a:r>
            <a:r>
              <a:rPr lang="en-GB" dirty="0" smtClean="0"/>
              <a:t>)</a:t>
            </a:r>
          </a:p>
          <a:p>
            <a:pPr marL="0" indent="0">
              <a:buNone/>
            </a:pPr>
            <a:r>
              <a:rPr lang="en-GB" dirty="0" smtClean="0"/>
              <a:t>- Usually produces high levels of reliability and can produce representative &amp; generalizable data depending on the size of the sample selected.</a:t>
            </a:r>
          </a:p>
          <a:p>
            <a:pPr marL="0" indent="0">
              <a:buNone/>
            </a:pPr>
            <a:r>
              <a:rPr lang="en-GB" b="1" dirty="0" smtClean="0"/>
              <a:t>Practical </a:t>
            </a:r>
            <a:r>
              <a:rPr lang="en-GB" dirty="0" smtClean="0"/>
              <a:t>– cost efficient as all data has already been received.</a:t>
            </a:r>
          </a:p>
          <a:p>
            <a:pPr marL="0" indent="0">
              <a:buNone/>
            </a:pPr>
            <a:r>
              <a:rPr lang="en-GB" b="1" dirty="0" smtClean="0"/>
              <a:t>Ethical </a:t>
            </a:r>
            <a:r>
              <a:rPr lang="en-GB" dirty="0" smtClean="0"/>
              <a:t>– no informed consent needed/right to withdraw</a:t>
            </a:r>
          </a:p>
          <a:p>
            <a:pPr marL="0" indent="0">
              <a:buNone/>
            </a:pPr>
            <a:r>
              <a:rPr lang="en-GB" b="1" dirty="0" smtClean="0"/>
              <a:t>Sensitive</a:t>
            </a:r>
            <a:r>
              <a:rPr lang="en-GB" dirty="0" smtClean="0"/>
              <a:t> – no social desirability bias shown by participants</a:t>
            </a:r>
            <a:endParaRPr lang="en-GB"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70000" lnSpcReduction="20000"/>
          </a:bodyPr>
          <a:lstStyle/>
          <a:p>
            <a:pPr marL="0" indent="0">
              <a:buNone/>
            </a:pPr>
            <a:r>
              <a:rPr lang="en-GB" b="1" dirty="0" smtClean="0"/>
              <a:t>Theoretical – </a:t>
            </a:r>
            <a:r>
              <a:rPr lang="en-GB" dirty="0" smtClean="0"/>
              <a:t>content analysis usually lack validity as it is quantitative data (favoured by positivists) therefore it does not explain </a:t>
            </a:r>
            <a:r>
              <a:rPr lang="en-GB" u="sng" dirty="0" smtClean="0"/>
              <a:t>why</a:t>
            </a:r>
            <a:r>
              <a:rPr lang="en-GB" dirty="0" smtClean="0"/>
              <a:t> these specific things happen. Relies on the interpretation of the researcher, so could be open to bias and possibly the subjectivity of the researcher.</a:t>
            </a:r>
            <a:endParaRPr lang="en-GB" b="1" dirty="0"/>
          </a:p>
          <a:p>
            <a:pPr marL="0" indent="0">
              <a:buNone/>
            </a:pPr>
            <a:r>
              <a:rPr lang="en-GB" b="1" dirty="0" smtClean="0"/>
              <a:t>Practical </a:t>
            </a:r>
            <a:r>
              <a:rPr lang="en-GB" dirty="0" smtClean="0"/>
              <a:t>– takes up a lot of time. Relies on having access to a range of sources. </a:t>
            </a:r>
            <a:endParaRPr lang="en-GB" dirty="0"/>
          </a:p>
          <a:p>
            <a:pPr marL="0" indent="0">
              <a:buNone/>
            </a:pPr>
            <a:r>
              <a:rPr lang="en-GB" b="1" dirty="0" smtClean="0"/>
              <a:t>Ethical – </a:t>
            </a:r>
            <a:r>
              <a:rPr lang="en-GB" dirty="0" smtClean="0"/>
              <a:t>participants don’t tend to have as much confidentiality about their results. </a:t>
            </a:r>
            <a:endParaRPr lang="en-GB" b="1" dirty="0"/>
          </a:p>
          <a:p>
            <a:pPr marL="0" indent="0">
              <a:buNone/>
            </a:pPr>
            <a:r>
              <a:rPr lang="en-GB" b="1" dirty="0" smtClean="0"/>
              <a:t>Sensitive </a:t>
            </a:r>
            <a:r>
              <a:rPr lang="en-GB" dirty="0" smtClean="0"/>
              <a:t>– the researcher might impose their biased etic onto the study results.</a:t>
            </a:r>
            <a:endParaRPr lang="en-GB" dirty="0"/>
          </a:p>
          <a:p>
            <a:pPr marL="0" indent="0">
              <a:buNone/>
            </a:pPr>
            <a:endParaRPr lang="en-GB" dirty="0"/>
          </a:p>
        </p:txBody>
      </p:sp>
      <p:sp>
        <p:nvSpPr>
          <p:cNvPr id="7" name="Title 1"/>
          <p:cNvSpPr txBox="1">
            <a:spLocks/>
          </p:cNvSpPr>
          <p:nvPr/>
        </p:nvSpPr>
        <p:spPr>
          <a:xfrm>
            <a:off x="539552" y="692696"/>
            <a:ext cx="8229600"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925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err="1">
                <a:solidFill>
                  <a:prstClr val="black"/>
                </a:solidFill>
              </a:rPr>
              <a:t>Lobban</a:t>
            </a:r>
            <a:r>
              <a:rPr lang="en-GB" sz="1400" dirty="0">
                <a:solidFill>
                  <a:prstClr val="black"/>
                </a:solidFill>
              </a:rPr>
              <a:t> and Best – used this to examine gender representations in children’s reading schemes by counting the numbers </a:t>
            </a:r>
            <a:r>
              <a:rPr lang="en-GB" sz="1400" dirty="0" smtClean="0">
                <a:solidFill>
                  <a:prstClr val="black"/>
                </a:solidFill>
              </a:rPr>
              <a:t>of male </a:t>
            </a:r>
            <a:r>
              <a:rPr lang="en-GB" sz="1400" dirty="0">
                <a:solidFill>
                  <a:prstClr val="black"/>
                </a:solidFill>
              </a:rPr>
              <a:t>and female super heroes. This type of content analysis is part of the quantitative approach to research</a:t>
            </a:r>
          </a:p>
        </p:txBody>
      </p:sp>
      <p:sp>
        <p:nvSpPr>
          <p:cNvPr id="8" name="TextBox 7"/>
          <p:cNvSpPr txBox="1"/>
          <p:nvPr/>
        </p:nvSpPr>
        <p:spPr>
          <a:xfrm>
            <a:off x="539552" y="5473005"/>
            <a:ext cx="8136904"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b="1" dirty="0" smtClean="0">
                <a:solidFill>
                  <a:prstClr val="black"/>
                </a:solidFill>
              </a:rPr>
              <a:t>Age:</a:t>
            </a:r>
            <a:r>
              <a:rPr lang="en-GB" sz="1400" dirty="0" smtClean="0">
                <a:solidFill>
                  <a:prstClr val="black"/>
                </a:solidFill>
              </a:rPr>
              <a:t> Useful for examining children’s reading schemes e.g. male and female superheroes </a:t>
            </a:r>
          </a:p>
          <a:p>
            <a:r>
              <a:rPr lang="en-GB" sz="1400" b="1" dirty="0" smtClean="0">
                <a:solidFill>
                  <a:prstClr val="black"/>
                </a:solidFill>
              </a:rPr>
              <a:t>Gender: </a:t>
            </a:r>
            <a:r>
              <a:rPr lang="en-GB" sz="1400" dirty="0" smtClean="0">
                <a:solidFill>
                  <a:prstClr val="black"/>
                </a:solidFill>
              </a:rPr>
              <a:t>Useful for examining the balance between male and female superheroes in children’s books/magazines</a:t>
            </a:r>
            <a:endParaRPr lang="en-GB" sz="1400" b="1" dirty="0" smtClean="0">
              <a:solidFill>
                <a:prstClr val="black"/>
              </a:solidFill>
            </a:endParaRPr>
          </a:p>
          <a:p>
            <a:r>
              <a:rPr lang="en-GB" sz="1400" b="1" dirty="0" smtClean="0">
                <a:solidFill>
                  <a:prstClr val="black"/>
                </a:solidFill>
              </a:rPr>
              <a:t>Class: </a:t>
            </a:r>
            <a:r>
              <a:rPr lang="en-GB" sz="1400" dirty="0" smtClean="0">
                <a:solidFill>
                  <a:prstClr val="black"/>
                </a:solidFill>
              </a:rPr>
              <a:t>Useful to comparing different inequalities experienced depending on your class</a:t>
            </a:r>
            <a:endParaRPr lang="en-GB" sz="1400" b="1" dirty="0" smtClean="0">
              <a:solidFill>
                <a:prstClr val="black"/>
              </a:solidFill>
            </a:endParaRPr>
          </a:p>
          <a:p>
            <a:r>
              <a:rPr lang="en-GB" sz="1400" b="1" dirty="0" smtClean="0">
                <a:solidFill>
                  <a:prstClr val="black"/>
                </a:solidFill>
              </a:rPr>
              <a:t>Ethnicity: </a:t>
            </a:r>
            <a:r>
              <a:rPr lang="en-GB" sz="1400" dirty="0" smtClean="0">
                <a:solidFill>
                  <a:prstClr val="black"/>
                </a:solidFill>
              </a:rPr>
              <a:t>useful for comparing different inequalities experienced depending on your ethnicity</a:t>
            </a:r>
            <a:endParaRPr lang="en-GB" sz="1400" b="1" dirty="0">
              <a:solidFill>
                <a:prstClr val="black"/>
              </a:solidFill>
            </a:endParaRPr>
          </a:p>
        </p:txBody>
      </p:sp>
    </p:spTree>
    <p:extLst>
      <p:ext uri="{BB962C8B-B14F-4D97-AF65-F5344CB8AC3E}">
        <p14:creationId xmlns:p14="http://schemas.microsoft.com/office/powerpoint/2010/main" val="28698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900100"/>
          </a:xfrm>
        </p:spPr>
        <p:style>
          <a:lnRef idx="2">
            <a:schemeClr val="dk1"/>
          </a:lnRef>
          <a:fillRef idx="1">
            <a:schemeClr val="lt1"/>
          </a:fillRef>
          <a:effectRef idx="0">
            <a:schemeClr val="dk1"/>
          </a:effectRef>
          <a:fontRef idx="minor">
            <a:schemeClr val="dk1"/>
          </a:fontRef>
        </p:style>
        <p:txBody>
          <a:bodyPr>
            <a:normAutofit/>
          </a:bodyPr>
          <a:lstStyle/>
          <a:p>
            <a:r>
              <a:rPr lang="en-GB" sz="1100" i="1" dirty="0" smtClean="0"/>
              <a:t>Secondary Statistical Data, presents information gathered numerically. Quantitative, official data compiled and stored by government but available </a:t>
            </a:r>
            <a:r>
              <a:rPr lang="en-GB" sz="1200" i="1" dirty="0" smtClean="0"/>
              <a:t>to anyone </a:t>
            </a:r>
            <a:endParaRPr lang="en-GB" sz="12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fontScale="77500" lnSpcReduction="20000"/>
          </a:bodyPr>
          <a:lstStyle/>
          <a:p>
            <a:pPr marL="0" indent="0">
              <a:buNone/>
            </a:pPr>
            <a:r>
              <a:rPr lang="en-GB" sz="1600" dirty="0" smtClean="0"/>
              <a:t>Reliable, can be checked year on year. Each time the data is used it will show the same results, this remains constant year on year and will not change depending on differing research. It can be checked year on year.  Used by positivists. Large scales of statistics make the data representative as small unrepresentative groups are not used. This makes the data generalizable to the population.</a:t>
            </a:r>
          </a:p>
          <a:p>
            <a:pPr marL="0" indent="0">
              <a:buNone/>
            </a:pPr>
            <a:r>
              <a:rPr lang="en-GB" sz="1600" dirty="0" smtClean="0"/>
              <a:t>Cost efficient method researchers do not have to pay people to conduct interviews, postage on questionnaires or travel to participants. </a:t>
            </a:r>
            <a:r>
              <a:rPr lang="en-GB" sz="1600" dirty="0"/>
              <a:t>A</a:t>
            </a:r>
            <a:r>
              <a:rPr lang="en-GB" sz="1600" dirty="0" smtClean="0"/>
              <a:t>nyone can access the data eliminating the need for gatekeepers for sensitive groups such as children, saving time. Quick, large scale samples are gathered fast without the need for sampling methods or consent to take part. </a:t>
            </a:r>
          </a:p>
          <a:p>
            <a:pPr marL="0" indent="0">
              <a:buNone/>
            </a:pPr>
            <a:r>
              <a:rPr lang="en-GB" sz="1600" dirty="0" smtClean="0"/>
              <a:t>No consent needed, statistics are anonymous so the participants are still protected. No sense of threat from the researcher or for the researcher when studying difficult issues such as gangs or domestic violence. </a:t>
            </a:r>
            <a:endParaRPr lang="en-GB" sz="1600"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Autofit/>
          </a:bodyPr>
          <a:lstStyle/>
          <a:p>
            <a:r>
              <a:rPr lang="en-GB" sz="1100" dirty="0" err="1" smtClean="0"/>
              <a:t>Interpretivists</a:t>
            </a:r>
            <a:r>
              <a:rPr lang="en-GB" sz="1100" dirty="0" smtClean="0"/>
              <a:t> say this method has low validity as it has not looked at social interactions. Looking at numerical statistics does not give a detailed understanding of interactions between the target population. These interactions cannot be explained through quantitative data</a:t>
            </a:r>
          </a:p>
          <a:p>
            <a:r>
              <a:rPr lang="en-GB" sz="1100" dirty="0" smtClean="0"/>
              <a:t>May take time to find statistics that apply specifically to your study. In order to find specific statistics that fit in exactly with the aim of your study may take time as many will be useful by may not fully apply to the research</a:t>
            </a:r>
          </a:p>
          <a:p>
            <a:r>
              <a:rPr lang="en-GB" sz="1100" dirty="0" smtClean="0"/>
              <a:t>But participants don’t give consent for secondary use. Participants have only given consent for their data to be used in the first study they took part in. they have not given permission for their data to be entered into further studies as they may disagree with the nature of the research.  Open to misuse, can be manipulated to show what the researcher wants. The researcher can include some statistics while missing out others, by only showing part of the picture they can manipulate statistics to show what they want in order to support their research. </a:t>
            </a:r>
            <a:endParaRPr lang="en-GB" sz="1100" dirty="0"/>
          </a:p>
        </p:txBody>
      </p:sp>
      <p:sp>
        <p:nvSpPr>
          <p:cNvPr id="7" name="Title 1"/>
          <p:cNvSpPr txBox="1">
            <a:spLocks/>
          </p:cNvSpPr>
          <p:nvPr/>
        </p:nvSpPr>
        <p:spPr>
          <a:xfrm>
            <a:off x="539552" y="908720"/>
            <a:ext cx="8229600" cy="504056"/>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77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400" dirty="0" smtClean="0">
                <a:solidFill>
                  <a:prstClr val="black"/>
                </a:solidFill>
              </a:rPr>
              <a:t>Durkheim used this method for suicide statistics to identify patterns over time and between countries to understand the cause of this behaviour.  Heath used the British social attitudes survey (BSA) in order to make comparisons over time to measure the change in the level of subjective social class identity</a:t>
            </a:r>
            <a:r>
              <a:rPr lang="en-GB" sz="1400" dirty="0" smtClean="0">
                <a:solidFill>
                  <a:prstClr val="black"/>
                </a:solidFill>
              </a:rPr>
              <a:t>. Census, Crime Survey</a:t>
            </a:r>
            <a:endParaRPr lang="en-GB" sz="1400" dirty="0">
              <a:solidFill>
                <a:prstClr val="black"/>
              </a:solidFill>
            </a:endParaRPr>
          </a:p>
        </p:txBody>
      </p:sp>
      <p:sp>
        <p:nvSpPr>
          <p:cNvPr id="8" name="TextBox 7"/>
          <p:cNvSpPr txBox="1"/>
          <p:nvPr/>
        </p:nvSpPr>
        <p:spPr>
          <a:xfrm>
            <a:off x="539552" y="5589240"/>
            <a:ext cx="8136904"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200" dirty="0" smtClean="0">
                <a:solidFill>
                  <a:prstClr val="black"/>
                </a:solidFill>
              </a:rPr>
              <a:t>Usefulness for studying different inequalities</a:t>
            </a:r>
          </a:p>
          <a:p>
            <a:r>
              <a:rPr lang="en-GB" sz="1200" dirty="0" smtClean="0">
                <a:solidFill>
                  <a:prstClr val="black"/>
                </a:solidFill>
              </a:rPr>
              <a:t>Age: there are not issues concerning access to vulnerable age groups such as children </a:t>
            </a:r>
            <a:r>
              <a:rPr lang="en-GB" sz="1200" dirty="0" err="1" smtClean="0">
                <a:solidFill>
                  <a:prstClr val="black"/>
                </a:solidFill>
              </a:rPr>
              <a:t>eg</a:t>
            </a:r>
            <a:r>
              <a:rPr lang="en-GB" sz="1200" dirty="0" smtClean="0">
                <a:solidFill>
                  <a:prstClr val="black"/>
                </a:solidFill>
              </a:rPr>
              <a:t>. Gatekeepers </a:t>
            </a:r>
          </a:p>
          <a:p>
            <a:r>
              <a:rPr lang="en-GB" sz="1200" dirty="0" smtClean="0">
                <a:solidFill>
                  <a:prstClr val="black"/>
                </a:solidFill>
              </a:rPr>
              <a:t>Gender: The researchers do not need to be chosen based on gender to build a rapport with participants </a:t>
            </a:r>
            <a:r>
              <a:rPr lang="en-GB" sz="1200" dirty="0" err="1" smtClean="0">
                <a:solidFill>
                  <a:prstClr val="black"/>
                </a:solidFill>
              </a:rPr>
              <a:t>eg</a:t>
            </a:r>
            <a:r>
              <a:rPr lang="en-GB" sz="1200" dirty="0" smtClean="0">
                <a:solidFill>
                  <a:prstClr val="black"/>
                </a:solidFill>
              </a:rPr>
              <a:t>. </a:t>
            </a:r>
            <a:r>
              <a:rPr lang="en-GB" sz="1200" dirty="0" err="1" smtClean="0">
                <a:solidFill>
                  <a:prstClr val="black"/>
                </a:solidFill>
              </a:rPr>
              <a:t>Dobash</a:t>
            </a:r>
            <a:r>
              <a:rPr lang="en-GB" sz="1200" dirty="0" smtClean="0">
                <a:solidFill>
                  <a:prstClr val="black"/>
                </a:solidFill>
              </a:rPr>
              <a:t> and </a:t>
            </a:r>
            <a:r>
              <a:rPr lang="en-GB" sz="1200" dirty="0" err="1" smtClean="0">
                <a:solidFill>
                  <a:prstClr val="black"/>
                </a:solidFill>
              </a:rPr>
              <a:t>Dobash</a:t>
            </a:r>
            <a:r>
              <a:rPr lang="en-GB" sz="1200" dirty="0" smtClean="0">
                <a:solidFill>
                  <a:prstClr val="black"/>
                </a:solidFill>
              </a:rPr>
              <a:t> </a:t>
            </a:r>
          </a:p>
          <a:p>
            <a:r>
              <a:rPr lang="en-GB" sz="1200" dirty="0" smtClean="0">
                <a:solidFill>
                  <a:prstClr val="black"/>
                </a:solidFill>
              </a:rPr>
              <a:t>Class: Participants will not feel judged by researcher if they feel they come from a different class background </a:t>
            </a:r>
            <a:r>
              <a:rPr lang="en-GB" sz="1200" dirty="0" err="1" smtClean="0">
                <a:solidFill>
                  <a:prstClr val="black"/>
                </a:solidFill>
              </a:rPr>
              <a:t>eg</a:t>
            </a:r>
            <a:r>
              <a:rPr lang="en-GB" sz="1200" dirty="0" smtClean="0">
                <a:solidFill>
                  <a:prstClr val="black"/>
                </a:solidFill>
              </a:rPr>
              <a:t>. Gail </a:t>
            </a:r>
            <a:r>
              <a:rPr lang="en-GB" sz="1200" dirty="0" err="1" smtClean="0">
                <a:solidFill>
                  <a:prstClr val="black"/>
                </a:solidFill>
              </a:rPr>
              <a:t>Hebson</a:t>
            </a:r>
            <a:r>
              <a:rPr lang="en-GB" sz="1200" dirty="0" smtClean="0">
                <a:solidFill>
                  <a:prstClr val="black"/>
                </a:solidFill>
              </a:rPr>
              <a:t> </a:t>
            </a:r>
          </a:p>
          <a:p>
            <a:r>
              <a:rPr lang="en-GB" sz="1200" dirty="0" smtClean="0">
                <a:solidFill>
                  <a:prstClr val="black"/>
                </a:solidFill>
              </a:rPr>
              <a:t>Ethnicity: Able to see changing trends and patterns of ethnic minority groups in </a:t>
            </a:r>
            <a:r>
              <a:rPr lang="en-GB" sz="1200" dirty="0" err="1" smtClean="0">
                <a:solidFill>
                  <a:prstClr val="black"/>
                </a:solidFill>
              </a:rPr>
              <a:t>eg</a:t>
            </a:r>
            <a:r>
              <a:rPr lang="en-GB" sz="1200" dirty="0" smtClean="0">
                <a:solidFill>
                  <a:prstClr val="black"/>
                </a:solidFill>
              </a:rPr>
              <a:t>. Members of parliament </a:t>
            </a:r>
            <a:endParaRPr lang="en-GB" sz="1200" dirty="0">
              <a:solidFill>
                <a:prstClr val="black"/>
              </a:solidFill>
            </a:endParaRPr>
          </a:p>
        </p:txBody>
      </p:sp>
    </p:spTree>
    <p:extLst>
      <p:ext uri="{BB962C8B-B14F-4D97-AF65-F5344CB8AC3E}">
        <p14:creationId xmlns:p14="http://schemas.microsoft.com/office/powerpoint/2010/main" val="231465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Qualitative methods</a:t>
            </a:r>
            <a:endParaRPr lang="en-GB" dirty="0"/>
          </a:p>
        </p:txBody>
      </p:sp>
    </p:spTree>
    <p:extLst>
      <p:ext uri="{BB962C8B-B14F-4D97-AF65-F5344CB8AC3E}">
        <p14:creationId xmlns:p14="http://schemas.microsoft.com/office/powerpoint/2010/main" val="2252096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16632"/>
            <a:ext cx="8229600" cy="432048"/>
          </a:xfrm>
        </p:spPr>
        <p:style>
          <a:lnRef idx="2">
            <a:schemeClr val="dk1"/>
          </a:lnRef>
          <a:fillRef idx="1">
            <a:schemeClr val="lt1"/>
          </a:fillRef>
          <a:effectRef idx="0">
            <a:schemeClr val="dk1"/>
          </a:effectRef>
          <a:fontRef idx="minor">
            <a:schemeClr val="dk1"/>
          </a:fontRef>
        </p:style>
        <p:txBody>
          <a:bodyPr>
            <a:normAutofit fontScale="90000"/>
          </a:bodyPr>
          <a:lstStyle/>
          <a:p>
            <a:r>
              <a:rPr lang="en-GB" sz="1200" i="1" dirty="0" smtClean="0"/>
              <a:t>Unstructured interviews – open ended, informal interview. The interviewer will know what they want to cover in  terms of topics, but will allow a conversation to develop and give the interviewee some control of situation. </a:t>
            </a:r>
            <a:endParaRPr lang="en-GB" sz="1200" i="1" dirty="0"/>
          </a:p>
        </p:txBody>
      </p:sp>
      <p:sp>
        <p:nvSpPr>
          <p:cNvPr id="3" name="Text Placeholder 2"/>
          <p:cNvSpPr>
            <a:spLocks noGrp="1"/>
          </p:cNvSpPr>
          <p:nvPr>
            <p:ph type="body" idx="1"/>
          </p:nvPr>
        </p:nvSpPr>
        <p:spPr>
          <a:xfrm>
            <a:off x="531812" y="1412776"/>
            <a:ext cx="4040188"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531812" y="1700808"/>
            <a:ext cx="4040188" cy="3702397"/>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GB" sz="1500" dirty="0" smtClean="0"/>
              <a:t>Theoretical </a:t>
            </a:r>
            <a:r>
              <a:rPr lang="en-GB" dirty="0" smtClean="0"/>
              <a:t>– </a:t>
            </a:r>
            <a:r>
              <a:rPr lang="en-GB" sz="800" dirty="0" smtClean="0"/>
              <a:t>interactionists will use unstructured interviews to gain qualitative data. Use of unstructured interviews allows the researcher to gain valid data, this allows the researcher to understand the lives of the interviewee and allows the researcher to develop a sense of rapport making communication more relaxed and increasing the possibility of valid data. (Gaining rapport helps when the subject is sensitive or personal). Also, the interviewer may achieve </a:t>
            </a:r>
            <a:r>
              <a:rPr lang="en-GB" sz="800" dirty="0" err="1" smtClean="0"/>
              <a:t>verstehn</a:t>
            </a:r>
            <a:r>
              <a:rPr lang="en-GB" sz="800" dirty="0" smtClean="0"/>
              <a:t> (an understanding of how the respondent feels). Also,  researcher imposition could be resolved because the use of unstructured interviews allows the researcher to ask for respondent validation. This  is when the researcher checks with those being research that what they have written is an accurate portrayal. Willis did this: however, the lads commented they understood the verbatim quotes from themselves, but not Willis’ interpretations. </a:t>
            </a:r>
            <a:endParaRPr lang="en-GB" dirty="0" smtClean="0"/>
          </a:p>
          <a:p>
            <a:pPr marL="0" indent="0">
              <a:buNone/>
            </a:pPr>
            <a:r>
              <a:rPr lang="en-GB" sz="1500" dirty="0" smtClean="0"/>
              <a:t>Practical – </a:t>
            </a:r>
            <a:r>
              <a:rPr lang="en-GB" sz="800" dirty="0" smtClean="0"/>
              <a:t>Using unstructured interviews  allows the interviewee for clarification and  also allows the interviewer  to ask for more detailed information, perhaps something they would not have thought of asking about. Also, unstructured interviews allows a conversation to build up, which increases the validity of the research gathered. Also, once a rapport has been developed and  a relationship of trust has been secured, the interviewer will be able to go back to the interviewees after data has been analysed to check that they are portraying what has been said accurately . </a:t>
            </a:r>
            <a:endParaRPr lang="en-GB" dirty="0" smtClean="0"/>
          </a:p>
          <a:p>
            <a:pPr marL="0" indent="0">
              <a:buNone/>
            </a:pPr>
            <a:r>
              <a:rPr lang="en-GB" sz="1600" dirty="0" smtClean="0"/>
              <a:t>Ethical – </a:t>
            </a:r>
            <a:r>
              <a:rPr lang="en-GB" sz="800" dirty="0" smtClean="0"/>
              <a:t>the participants will be  fully informed of the  precise nature of the research and they are agreeing to take part. The participants will have also  been  told what the research will be used for. Also, the participants would have been assured of confidentiality, this  ensures the relationship of trust is not broken and a rapport can be built. For example, when Willis was asked by the head teacher whether he had seen who had written on the seats of the coach, he said he did not know. The reality was that he knew precisely who had done it, but his relationship with the lads would have been badly affected had he ‘informed’ on them. </a:t>
            </a:r>
            <a:endParaRPr lang="en-GB" dirty="0"/>
          </a:p>
        </p:txBody>
      </p:sp>
      <p:sp>
        <p:nvSpPr>
          <p:cNvPr id="5" name="Text Placeholder 4"/>
          <p:cNvSpPr>
            <a:spLocks noGrp="1"/>
          </p:cNvSpPr>
          <p:nvPr>
            <p:ph type="body" sz="quarter" idx="3"/>
          </p:nvPr>
        </p:nvSpPr>
        <p:spPr>
          <a:xfrm>
            <a:off x="4645025" y="1412776"/>
            <a:ext cx="4041775"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645025" y="1700808"/>
            <a:ext cx="4041775" cy="3702397"/>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r>
              <a:rPr lang="en-GB" sz="1600" dirty="0" smtClean="0"/>
              <a:t>Theoretical</a:t>
            </a:r>
            <a:r>
              <a:rPr lang="en-GB" sz="1800" dirty="0" smtClean="0"/>
              <a:t> – </a:t>
            </a:r>
            <a:r>
              <a:rPr lang="en-GB" sz="900" dirty="0" smtClean="0"/>
              <a:t>Unstructured interviews cannot be repeated; they are unique encounters, which means the data will be low in reliability. Gender, class and ethnicity of the interviewer could lead to an interviewer effect, if that happens validity would be reduced. Moreover, there is also risk at the analysis stage that researcher imposition will occur (i.e. the views and values of the researcher determine the data they choose to use).  Also sample size tends to be small, therefore this means that the sample  may not be representative. For example in </a:t>
            </a:r>
            <a:r>
              <a:rPr lang="en-GB" sz="900" dirty="0" err="1" smtClean="0"/>
              <a:t>Hauari</a:t>
            </a:r>
            <a:r>
              <a:rPr lang="en-GB" sz="900" dirty="0" smtClean="0"/>
              <a:t> and </a:t>
            </a:r>
            <a:r>
              <a:rPr lang="en-GB" sz="900" dirty="0" err="1" smtClean="0"/>
              <a:t>Hollingworths</a:t>
            </a:r>
            <a:r>
              <a:rPr lang="en-GB" sz="900" dirty="0" smtClean="0"/>
              <a:t> study fathering took place in materially deprived inner city areas in London, the Midlands and the North West. Families in materially deprived rural areas, for example in Cornwall, were not included. Therefore, if the sample is not representative, this it is not safe to generalise the finding. </a:t>
            </a:r>
          </a:p>
          <a:p>
            <a:endParaRPr lang="en-GB" sz="1400" dirty="0" smtClean="0"/>
          </a:p>
          <a:p>
            <a:r>
              <a:rPr lang="en-GB" sz="1400" dirty="0" smtClean="0"/>
              <a:t>Practical – </a:t>
            </a:r>
            <a:r>
              <a:rPr lang="en-GB" sz="900" dirty="0" smtClean="0"/>
              <a:t>If more than one researcher is required, there will be a cost of training. For example, in </a:t>
            </a:r>
            <a:r>
              <a:rPr lang="en-GB" sz="900" dirty="0" err="1" smtClean="0"/>
              <a:t>Dobash</a:t>
            </a:r>
            <a:r>
              <a:rPr lang="en-GB" sz="900" dirty="0" smtClean="0"/>
              <a:t> and </a:t>
            </a:r>
            <a:r>
              <a:rPr lang="en-GB" sz="900" dirty="0" err="1" smtClean="0"/>
              <a:t>Dobash</a:t>
            </a:r>
            <a:r>
              <a:rPr lang="en-GB" sz="900" dirty="0" smtClean="0"/>
              <a:t> study, the interview was conducted by 2 female research assistances that spent many months in contact with refugees. Not only this, conducting a interview can be very time consuming and time consuming to analyse the data therefore, it may be difficult to make causal links.  Transcribing the data is also time consuming. </a:t>
            </a:r>
          </a:p>
          <a:p>
            <a:endParaRPr lang="en-GB" sz="1500" dirty="0" smtClean="0"/>
          </a:p>
          <a:p>
            <a:r>
              <a:rPr lang="en-GB" sz="1400" dirty="0" smtClean="0"/>
              <a:t>Ethical – </a:t>
            </a:r>
            <a:r>
              <a:rPr lang="en-GB" sz="900" dirty="0" smtClean="0"/>
              <a:t>Topic may be sensitive and cause harm to participants. Ensure the participants are aware that data can be withdrawn at any time. Also issues of anonymity and privacy can be difficult when there are only a limited number of people. This can be represented in Willis Lads study because, Willis had to change the names of the lads in his study and change the name of the school.  This lead to Willis releasing the data gathered  years later, once the lads had left school. Also, respondent validation can be problematic. Willis realised this when he asked the lads to read his research and they said they understood what they had said but not what Willis had written about them  </a:t>
            </a:r>
            <a:endParaRPr lang="en-GB" sz="900" dirty="0"/>
          </a:p>
        </p:txBody>
      </p:sp>
      <p:sp>
        <p:nvSpPr>
          <p:cNvPr id="7" name="Title 1"/>
          <p:cNvSpPr txBox="1">
            <a:spLocks/>
          </p:cNvSpPr>
          <p:nvPr/>
        </p:nvSpPr>
        <p:spPr>
          <a:xfrm>
            <a:off x="107504" y="692696"/>
            <a:ext cx="8661648" cy="648072"/>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625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500" dirty="0" smtClean="0">
                <a:solidFill>
                  <a:prstClr val="black"/>
                </a:solidFill>
              </a:rPr>
              <a:t>Example of study: </a:t>
            </a:r>
            <a:r>
              <a:rPr lang="en-GB" sz="1500" dirty="0" err="1">
                <a:solidFill>
                  <a:prstClr val="black"/>
                </a:solidFill>
              </a:rPr>
              <a:t>Dobash</a:t>
            </a:r>
            <a:r>
              <a:rPr lang="en-GB" sz="1500" dirty="0">
                <a:solidFill>
                  <a:prstClr val="black"/>
                </a:solidFill>
              </a:rPr>
              <a:t> and </a:t>
            </a:r>
            <a:r>
              <a:rPr lang="en-GB" sz="1500" dirty="0" err="1">
                <a:solidFill>
                  <a:prstClr val="black"/>
                </a:solidFill>
              </a:rPr>
              <a:t>Dobash</a:t>
            </a:r>
            <a:r>
              <a:rPr lang="en-GB" sz="1500" dirty="0">
                <a:solidFill>
                  <a:prstClr val="black"/>
                </a:solidFill>
              </a:rPr>
              <a:t>: violence against wives 1980. The main study involved 109 unstructured interviews with women who had experience battering. The majority of the interview was conducted by two female research assistances that spent many months in contact with the refugees. This allows a sense of rapport to be created between the assistance and participants</a:t>
            </a:r>
            <a:r>
              <a:rPr lang="en-GB" sz="1500" dirty="0" smtClean="0">
                <a:solidFill>
                  <a:prstClr val="black"/>
                </a:solidFill>
              </a:rPr>
              <a:t>. </a:t>
            </a:r>
            <a:r>
              <a:rPr lang="en-GB" sz="1500" dirty="0" err="1" smtClean="0">
                <a:solidFill>
                  <a:prstClr val="black"/>
                </a:solidFill>
              </a:rPr>
              <a:t>Dobash</a:t>
            </a:r>
            <a:r>
              <a:rPr lang="en-GB" sz="1500" dirty="0" smtClean="0">
                <a:solidFill>
                  <a:prstClr val="black"/>
                </a:solidFill>
              </a:rPr>
              <a:t> </a:t>
            </a:r>
            <a:r>
              <a:rPr lang="en-GB" sz="1500" dirty="0">
                <a:solidFill>
                  <a:prstClr val="black"/>
                </a:solidFill>
              </a:rPr>
              <a:t>and </a:t>
            </a:r>
            <a:r>
              <a:rPr lang="en-GB" sz="1500" dirty="0" err="1">
                <a:solidFill>
                  <a:prstClr val="black"/>
                </a:solidFill>
              </a:rPr>
              <a:t>Dobash</a:t>
            </a:r>
            <a:r>
              <a:rPr lang="en-GB" sz="1500" dirty="0">
                <a:solidFill>
                  <a:prstClr val="black"/>
                </a:solidFill>
              </a:rPr>
              <a:t> had attempted to describe and explain wife battering in modern </a:t>
            </a:r>
            <a:r>
              <a:rPr lang="en-GB" sz="1500" dirty="0" smtClean="0">
                <a:solidFill>
                  <a:prstClr val="black"/>
                </a:solidFill>
              </a:rPr>
              <a:t>society. </a:t>
            </a:r>
          </a:p>
          <a:p>
            <a:pPr algn="l"/>
            <a:r>
              <a:rPr lang="en-GB" sz="1500" b="1" dirty="0" smtClean="0">
                <a:solidFill>
                  <a:prstClr val="black"/>
                </a:solidFill>
              </a:rPr>
              <a:t>Willis: </a:t>
            </a:r>
            <a:r>
              <a:rPr lang="en-GB" sz="1500" dirty="0" smtClean="0">
                <a:solidFill>
                  <a:prstClr val="black"/>
                </a:solidFill>
              </a:rPr>
              <a:t>Learning to Labour study. Willis used informal interviews in his ethnography whilst researching his ‘lads’. This allowed Willis to conduct a conservation with a sense of purpose</a:t>
            </a:r>
            <a:r>
              <a:rPr lang="en-GB" sz="1400" dirty="0" smtClean="0">
                <a:solidFill>
                  <a:prstClr val="black"/>
                </a:solidFill>
              </a:rPr>
              <a:t>. </a:t>
            </a:r>
            <a:endParaRPr lang="en-GB" sz="1400" dirty="0">
              <a:solidFill>
                <a:prstClr val="black"/>
              </a:solidFill>
            </a:endParaRPr>
          </a:p>
        </p:txBody>
      </p:sp>
      <p:sp>
        <p:nvSpPr>
          <p:cNvPr id="8" name="TextBox 7"/>
          <p:cNvSpPr txBox="1"/>
          <p:nvPr/>
        </p:nvSpPr>
        <p:spPr>
          <a:xfrm>
            <a:off x="539552" y="5589240"/>
            <a:ext cx="8136904" cy="1107996"/>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000" dirty="0" smtClean="0">
                <a:solidFill>
                  <a:prstClr val="black"/>
                </a:solidFill>
              </a:rPr>
              <a:t>Age: Interviewing children can be difficult. Some groups such as elderly who are venerable, may agree to participate without realizing the full implications. </a:t>
            </a:r>
          </a:p>
          <a:p>
            <a:r>
              <a:rPr lang="en-GB" sz="1400" dirty="0" smtClean="0">
                <a:solidFill>
                  <a:prstClr val="black"/>
                </a:solidFill>
              </a:rPr>
              <a:t>Gender: </a:t>
            </a:r>
            <a:r>
              <a:rPr lang="en-GB" sz="1200" dirty="0" smtClean="0">
                <a:solidFill>
                  <a:prstClr val="black"/>
                </a:solidFill>
              </a:rPr>
              <a:t>feminists argue that women should interview women</a:t>
            </a:r>
          </a:p>
          <a:p>
            <a:r>
              <a:rPr lang="en-GB" sz="1400" dirty="0" smtClean="0">
                <a:solidFill>
                  <a:prstClr val="black"/>
                </a:solidFill>
              </a:rPr>
              <a:t>Class: Using unstructured may be difficult to objectify and operationalise class. </a:t>
            </a:r>
          </a:p>
          <a:p>
            <a:r>
              <a:rPr lang="en-GB" sz="1400" dirty="0" smtClean="0">
                <a:solidFill>
                  <a:prstClr val="black"/>
                </a:solidFill>
              </a:rPr>
              <a:t>Ethnicity: The nature of the researcher could affect and have an impact upon the interviewee. </a:t>
            </a:r>
            <a:endParaRPr lang="en-GB" sz="1400" dirty="0">
              <a:solidFill>
                <a:prstClr val="black"/>
              </a:solidFill>
            </a:endParaRPr>
          </a:p>
        </p:txBody>
      </p:sp>
    </p:spTree>
    <p:extLst>
      <p:ext uri="{BB962C8B-B14F-4D97-AF65-F5344CB8AC3E}">
        <p14:creationId xmlns:p14="http://schemas.microsoft.com/office/powerpoint/2010/main" val="358504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16632"/>
            <a:ext cx="8445624" cy="360040"/>
          </a:xfrm>
        </p:spPr>
        <p:style>
          <a:lnRef idx="2">
            <a:schemeClr val="dk1"/>
          </a:lnRef>
          <a:fillRef idx="1">
            <a:schemeClr val="lt1"/>
          </a:fillRef>
          <a:effectRef idx="0">
            <a:schemeClr val="dk1"/>
          </a:effectRef>
          <a:fontRef idx="minor">
            <a:schemeClr val="dk1"/>
          </a:fontRef>
        </p:style>
        <p:txBody>
          <a:bodyPr>
            <a:normAutofit fontScale="90000"/>
          </a:bodyPr>
          <a:lstStyle/>
          <a:p>
            <a:r>
              <a:rPr lang="en-GB" sz="2400" i="1" dirty="0" smtClean="0"/>
              <a:t>Semi-Structured Interviews</a:t>
            </a:r>
            <a:endParaRPr lang="en-GB" sz="2400" i="1" dirty="0"/>
          </a:p>
        </p:txBody>
      </p:sp>
      <p:sp>
        <p:nvSpPr>
          <p:cNvPr id="3" name="Text Placeholder 2"/>
          <p:cNvSpPr>
            <a:spLocks noGrp="1"/>
          </p:cNvSpPr>
          <p:nvPr>
            <p:ph type="body" idx="1"/>
          </p:nvPr>
        </p:nvSpPr>
        <p:spPr>
          <a:xfrm>
            <a:off x="323528" y="1412776"/>
            <a:ext cx="4104456" cy="288032"/>
          </a:xfrm>
        </p:spPr>
        <p:style>
          <a:lnRef idx="2">
            <a:schemeClr val="dk1"/>
          </a:lnRef>
          <a:fillRef idx="1">
            <a:schemeClr val="lt1"/>
          </a:fillRef>
          <a:effectRef idx="0">
            <a:schemeClr val="dk1"/>
          </a:effectRef>
          <a:fontRef idx="minor">
            <a:schemeClr val="dk1"/>
          </a:fontRef>
        </p:style>
        <p:txBody>
          <a:bodyPr>
            <a:normAutofit fontScale="85000" lnSpcReduction="20000"/>
          </a:bodyPr>
          <a:lstStyle/>
          <a:p>
            <a:r>
              <a:rPr lang="en-GB" sz="1800" dirty="0" smtClean="0"/>
              <a:t>Advantages </a:t>
            </a:r>
            <a:endParaRPr lang="en-GB" sz="1800" dirty="0"/>
          </a:p>
        </p:txBody>
      </p:sp>
      <p:sp>
        <p:nvSpPr>
          <p:cNvPr id="4" name="Content Placeholder 3"/>
          <p:cNvSpPr>
            <a:spLocks noGrp="1"/>
          </p:cNvSpPr>
          <p:nvPr>
            <p:ph sz="half" idx="2"/>
          </p:nvPr>
        </p:nvSpPr>
        <p:spPr>
          <a:xfrm>
            <a:off x="323528" y="1700809"/>
            <a:ext cx="4099182" cy="3384375"/>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GB" sz="1050" b="1" dirty="0" smtClean="0"/>
              <a:t>Theoretical </a:t>
            </a:r>
          </a:p>
          <a:p>
            <a:r>
              <a:rPr lang="en-GB" sz="1050" dirty="0"/>
              <a:t>F</a:t>
            </a:r>
            <a:r>
              <a:rPr lang="en-GB" sz="1050" dirty="0" smtClean="0"/>
              <a:t>avoured by interpretivist’s because they produce qualitative data. </a:t>
            </a:r>
          </a:p>
          <a:p>
            <a:r>
              <a:rPr lang="en-GB" sz="1050" dirty="0" smtClean="0"/>
              <a:t>They look at in-depth meaning and micro approaches to what is being studied. </a:t>
            </a:r>
          </a:p>
          <a:p>
            <a:r>
              <a:rPr lang="en-GB" sz="1050" dirty="0" smtClean="0"/>
              <a:t>Researcher imposition from the interviewer to the respondent e.g. in Hauri and </a:t>
            </a:r>
            <a:r>
              <a:rPr lang="en-GB" sz="1050" dirty="0" err="1" smtClean="0"/>
              <a:t>Hollingworth’s</a:t>
            </a:r>
            <a:r>
              <a:rPr lang="en-GB" sz="1050" dirty="0" smtClean="0"/>
              <a:t> study, they were females interviewing males, so they may have a different perspective than the males when discussing gender roles.  </a:t>
            </a:r>
          </a:p>
          <a:p>
            <a:pPr marL="0" indent="0">
              <a:buNone/>
            </a:pPr>
            <a:r>
              <a:rPr lang="en-GB" sz="1050" b="1" dirty="0" smtClean="0"/>
              <a:t>Validity</a:t>
            </a:r>
            <a:r>
              <a:rPr lang="en-GB" sz="1050" dirty="0" smtClean="0"/>
              <a:t>: semi-structured interviews produce qualitative data which is high in validity. This is because the data is usually in depth and truthful due to the report that has been created between the researcher and respondent. This is provided a more accurate picture of the topic being studies. </a:t>
            </a:r>
          </a:p>
          <a:p>
            <a:pPr marL="0" indent="0">
              <a:buNone/>
            </a:pPr>
            <a:r>
              <a:rPr lang="en-GB" sz="1050" b="1" dirty="0" smtClean="0"/>
              <a:t>Ethical</a:t>
            </a:r>
          </a:p>
          <a:p>
            <a:pPr marL="0" indent="0">
              <a:buNone/>
            </a:pPr>
            <a:r>
              <a:rPr lang="en-GB" sz="1050" dirty="0" smtClean="0"/>
              <a:t>Consent can be given to allow for in-depth questions to be asked that may be seen as too personal. </a:t>
            </a:r>
            <a:endParaRPr lang="en-GB" sz="1050" dirty="0"/>
          </a:p>
        </p:txBody>
      </p:sp>
      <p:sp>
        <p:nvSpPr>
          <p:cNvPr id="5" name="Text Placeholder 4"/>
          <p:cNvSpPr>
            <a:spLocks noGrp="1"/>
          </p:cNvSpPr>
          <p:nvPr>
            <p:ph type="body" sz="quarter" idx="3"/>
          </p:nvPr>
        </p:nvSpPr>
        <p:spPr>
          <a:xfrm>
            <a:off x="4544009" y="1412776"/>
            <a:ext cx="4225144" cy="288032"/>
          </a:xfrm>
        </p:spPr>
        <p:style>
          <a:lnRef idx="2">
            <a:schemeClr val="dk1"/>
          </a:lnRef>
          <a:fillRef idx="1">
            <a:schemeClr val="lt1"/>
          </a:fillRef>
          <a:effectRef idx="0">
            <a:schemeClr val="dk1"/>
          </a:effectRef>
          <a:fontRef idx="minor">
            <a:schemeClr val="dk1"/>
          </a:fontRef>
        </p:style>
        <p:txBody>
          <a:bodyPr>
            <a:noAutofit/>
          </a:bodyPr>
          <a:lstStyle/>
          <a:p>
            <a:r>
              <a:rPr lang="en-GB" sz="1800" dirty="0" smtClean="0"/>
              <a:t>Disadvantages</a:t>
            </a:r>
            <a:endParaRPr lang="en-GB" sz="1800" dirty="0"/>
          </a:p>
        </p:txBody>
      </p:sp>
      <p:sp>
        <p:nvSpPr>
          <p:cNvPr id="6" name="Content Placeholder 5"/>
          <p:cNvSpPr>
            <a:spLocks noGrp="1"/>
          </p:cNvSpPr>
          <p:nvPr>
            <p:ph sz="quarter" idx="4"/>
          </p:nvPr>
        </p:nvSpPr>
        <p:spPr>
          <a:xfrm>
            <a:off x="4546341" y="1700809"/>
            <a:ext cx="4222812" cy="3384375"/>
          </a:xfrm>
        </p:spPr>
        <p:style>
          <a:lnRef idx="2">
            <a:schemeClr val="dk1"/>
          </a:lnRef>
          <a:fillRef idx="1">
            <a:schemeClr val="lt1"/>
          </a:fillRef>
          <a:effectRef idx="0">
            <a:schemeClr val="dk1"/>
          </a:effectRef>
          <a:fontRef idx="minor">
            <a:schemeClr val="dk1"/>
          </a:fontRef>
        </p:style>
        <p:txBody>
          <a:bodyPr>
            <a:normAutofit fontScale="55000" lnSpcReduction="20000"/>
          </a:bodyPr>
          <a:lstStyle/>
          <a:p>
            <a:pPr marL="0" indent="0">
              <a:buNone/>
            </a:pPr>
            <a:r>
              <a:rPr lang="en-GB" b="1" dirty="0" smtClean="0"/>
              <a:t>Theoretical: </a:t>
            </a:r>
            <a:r>
              <a:rPr lang="en-GB" dirty="0" smtClean="0"/>
              <a:t>researcher imposition e.g. </a:t>
            </a:r>
            <a:r>
              <a:rPr lang="en-GB" dirty="0" err="1" smtClean="0"/>
              <a:t>Hauari</a:t>
            </a:r>
            <a:r>
              <a:rPr lang="en-GB" dirty="0" smtClean="0"/>
              <a:t> and Hollingowrth were both women interviewing men so this could have led to bias and a different view. </a:t>
            </a:r>
            <a:endParaRPr lang="en-GB" dirty="0"/>
          </a:p>
          <a:p>
            <a:pPr marL="0" indent="0">
              <a:buNone/>
            </a:pPr>
            <a:r>
              <a:rPr lang="en-GB" dirty="0" smtClean="0"/>
              <a:t>Nature of the researcher can also be </a:t>
            </a:r>
            <a:r>
              <a:rPr lang="en-GB" smtClean="0"/>
              <a:t>an issue. </a:t>
            </a:r>
            <a:endParaRPr lang="en-GB" dirty="0" smtClean="0"/>
          </a:p>
          <a:p>
            <a:pPr marL="0" indent="0">
              <a:buNone/>
            </a:pPr>
            <a:r>
              <a:rPr lang="en-GB" b="1" dirty="0" smtClean="0"/>
              <a:t>Reliability</a:t>
            </a:r>
            <a:r>
              <a:rPr lang="en-GB" dirty="0" smtClean="0"/>
              <a:t>: semi-structured interviews are hard to repeat due to the in-depth answers. Each respondent may have a different answer and so it would be impossible to gain the same answers if repeated because everyone is different. </a:t>
            </a:r>
            <a:endParaRPr lang="en-GB" dirty="0"/>
          </a:p>
          <a:p>
            <a:pPr marL="0" indent="0">
              <a:buNone/>
            </a:pPr>
            <a:r>
              <a:rPr lang="en-GB" b="1" dirty="0" smtClean="0"/>
              <a:t>Representativeness and Generalisability:</a:t>
            </a:r>
            <a:r>
              <a:rPr lang="en-GB" dirty="0" smtClean="0"/>
              <a:t> Small sample due to the fact that they are very time consuming. This then makes it hard to generalise against the rest of the population because its not representative. </a:t>
            </a:r>
          </a:p>
          <a:p>
            <a:pPr marL="0" indent="0">
              <a:buNone/>
            </a:pPr>
            <a:r>
              <a:rPr lang="en-GB" dirty="0" smtClean="0"/>
              <a:t>Lack of objectivity</a:t>
            </a:r>
          </a:p>
          <a:p>
            <a:pPr marL="0" indent="0">
              <a:buNone/>
            </a:pPr>
            <a:r>
              <a:rPr lang="en-GB" b="1" dirty="0" smtClean="0"/>
              <a:t>Practical</a:t>
            </a:r>
            <a:endParaRPr lang="en-GB" b="1" dirty="0"/>
          </a:p>
          <a:p>
            <a:pPr marL="0" indent="0">
              <a:buNone/>
            </a:pPr>
            <a:r>
              <a:rPr lang="en-GB" dirty="0"/>
              <a:t>Semi-structured interviews are very time consuming. </a:t>
            </a:r>
          </a:p>
          <a:p>
            <a:pPr marL="0" indent="0">
              <a:buNone/>
            </a:pPr>
            <a:r>
              <a:rPr lang="en-GB" dirty="0"/>
              <a:t>Can be expensive </a:t>
            </a:r>
          </a:p>
          <a:p>
            <a:pPr marL="0" indent="0">
              <a:buNone/>
            </a:pPr>
            <a:r>
              <a:rPr lang="en-GB" dirty="0"/>
              <a:t>Small samples due to time constraints</a:t>
            </a:r>
          </a:p>
          <a:p>
            <a:pPr marL="0" indent="0">
              <a:buNone/>
            </a:pPr>
            <a:endParaRPr lang="en-GB" dirty="0"/>
          </a:p>
        </p:txBody>
      </p:sp>
      <p:sp>
        <p:nvSpPr>
          <p:cNvPr id="7" name="Title 1"/>
          <p:cNvSpPr txBox="1">
            <a:spLocks/>
          </p:cNvSpPr>
          <p:nvPr/>
        </p:nvSpPr>
        <p:spPr>
          <a:xfrm>
            <a:off x="323528" y="548680"/>
            <a:ext cx="8445624" cy="778294"/>
          </a:xfrm>
          <a:prstGeom prst="rect">
            <a:avLst/>
          </a:prstGeom>
        </p:spPr>
        <p:style>
          <a:lnRef idx="2">
            <a:schemeClr val="dk1"/>
          </a:lnRef>
          <a:fillRef idx="1">
            <a:schemeClr val="lt1"/>
          </a:fillRef>
          <a:effectRef idx="0">
            <a:schemeClr val="dk1"/>
          </a:effectRef>
          <a:fontRef idx="minor">
            <a:schemeClr val="dk1"/>
          </a:fontRef>
        </p:style>
        <p:txBody>
          <a:bodyPr vert="horz" lIns="91440" tIns="45720" rIns="91440" bIns="45720" rtlCol="0" anchor="ctr">
            <a:normAutofit fontScale="55000" lnSpcReduction="20000"/>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GB" sz="1700" dirty="0" smtClean="0">
                <a:solidFill>
                  <a:prstClr val="black"/>
                </a:solidFill>
              </a:rPr>
              <a:t>Example of a study that has used this method: </a:t>
            </a:r>
            <a:r>
              <a:rPr lang="en-GB" sz="1700" b="1" i="1" dirty="0" err="1" smtClean="0">
                <a:solidFill>
                  <a:prstClr val="black"/>
                </a:solidFill>
              </a:rPr>
              <a:t>Anoop</a:t>
            </a:r>
            <a:r>
              <a:rPr lang="en-GB" sz="1700" b="1" i="1" dirty="0" smtClean="0">
                <a:solidFill>
                  <a:prstClr val="black"/>
                </a:solidFill>
              </a:rPr>
              <a:t> </a:t>
            </a:r>
            <a:r>
              <a:rPr lang="en-GB" sz="1700" b="1" i="1" dirty="0" err="1" smtClean="0">
                <a:solidFill>
                  <a:prstClr val="black"/>
                </a:solidFill>
              </a:rPr>
              <a:t>Nayak</a:t>
            </a:r>
            <a:r>
              <a:rPr lang="en-GB" sz="1700" b="1" i="1" dirty="0" smtClean="0">
                <a:solidFill>
                  <a:prstClr val="black"/>
                </a:solidFill>
              </a:rPr>
              <a:t> </a:t>
            </a:r>
            <a:r>
              <a:rPr lang="en-GB" sz="1700" i="1" dirty="0" smtClean="0">
                <a:solidFill>
                  <a:prstClr val="black"/>
                </a:solidFill>
              </a:rPr>
              <a:t>–  Used Semi-structured interviews for his study of </a:t>
            </a:r>
            <a:r>
              <a:rPr lang="en-GB" sz="1700" i="1" dirty="0">
                <a:solidFill>
                  <a:prstClr val="black"/>
                </a:solidFill>
              </a:rPr>
              <a:t>d</a:t>
            </a:r>
            <a:r>
              <a:rPr lang="en-GB" sz="1700" i="1" dirty="0" smtClean="0">
                <a:solidFill>
                  <a:prstClr val="black"/>
                </a:solidFill>
              </a:rPr>
              <a:t>isplaced masculinities. The decline of traditional manual work affected men and how they viewed their masculinity. An ethnographic study of two groups of young men in a range of different locations (school, neighbourhood and city-centres). Used semi-structured interviews as well as </a:t>
            </a:r>
            <a:r>
              <a:rPr lang="en-GB" sz="1700" i="1" dirty="0" smtClean="0">
                <a:solidFill>
                  <a:prstClr val="black"/>
                </a:solidFill>
              </a:rPr>
              <a:t>participant </a:t>
            </a:r>
            <a:r>
              <a:rPr lang="en-GB" sz="1700" i="1" dirty="0" smtClean="0">
                <a:solidFill>
                  <a:prstClr val="black"/>
                </a:solidFill>
              </a:rPr>
              <a:t>observations.</a:t>
            </a:r>
          </a:p>
          <a:p>
            <a:pPr algn="l"/>
            <a:r>
              <a:rPr lang="en-GB" sz="1700" b="1" i="1" dirty="0" smtClean="0">
                <a:solidFill>
                  <a:prstClr val="black"/>
                </a:solidFill>
              </a:rPr>
              <a:t>Hauri and </a:t>
            </a:r>
            <a:r>
              <a:rPr lang="en-GB" sz="1700" b="1" i="1" dirty="0" err="1" smtClean="0">
                <a:solidFill>
                  <a:prstClr val="black"/>
                </a:solidFill>
              </a:rPr>
              <a:t>Hollingowrth</a:t>
            </a:r>
            <a:r>
              <a:rPr lang="en-GB" sz="1700" b="1" i="1" dirty="0" smtClean="0">
                <a:solidFill>
                  <a:prstClr val="black"/>
                </a:solidFill>
              </a:rPr>
              <a:t> </a:t>
            </a:r>
            <a:r>
              <a:rPr lang="en-GB" sz="1700" i="1" dirty="0" smtClean="0">
                <a:solidFill>
                  <a:prstClr val="black"/>
                </a:solidFill>
              </a:rPr>
              <a:t>– </a:t>
            </a:r>
            <a:r>
              <a:rPr lang="en-GB" sz="1700" i="1" dirty="0" smtClean="0">
                <a:solidFill>
                  <a:prstClr val="black"/>
                </a:solidFill>
              </a:rPr>
              <a:t>used semi-structured interviews to study what it meant to be a father and the changing nature of gender roles. Interviewed 29 two parent families, so  58 adults , and 1 child from each family ranging from the age of 7-18. </a:t>
            </a:r>
            <a:endParaRPr lang="en-GB" sz="1700" b="1" i="1" dirty="0" smtClean="0">
              <a:solidFill>
                <a:prstClr val="black"/>
              </a:solidFill>
            </a:endParaRPr>
          </a:p>
          <a:p>
            <a:pPr algn="l"/>
            <a:r>
              <a:rPr lang="en-GB" sz="1400" i="1" dirty="0" smtClean="0">
                <a:solidFill>
                  <a:prstClr val="black"/>
                </a:solidFill>
              </a:rPr>
              <a:t> </a:t>
            </a:r>
            <a:endParaRPr lang="en-GB" sz="1400" dirty="0">
              <a:solidFill>
                <a:prstClr val="black"/>
              </a:solidFill>
            </a:endParaRPr>
          </a:p>
        </p:txBody>
      </p:sp>
      <p:sp>
        <p:nvSpPr>
          <p:cNvPr id="8" name="TextBox 7"/>
          <p:cNvSpPr txBox="1"/>
          <p:nvPr/>
        </p:nvSpPr>
        <p:spPr>
          <a:xfrm>
            <a:off x="327585" y="5157192"/>
            <a:ext cx="8445624" cy="160043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400" dirty="0" smtClean="0">
                <a:solidFill>
                  <a:prstClr val="black"/>
                </a:solidFill>
              </a:rPr>
              <a:t>Usefulness for studying different inequalities</a:t>
            </a:r>
          </a:p>
          <a:p>
            <a:r>
              <a:rPr lang="en-GB" sz="1400" b="1" dirty="0" smtClean="0">
                <a:solidFill>
                  <a:prstClr val="black"/>
                </a:solidFill>
              </a:rPr>
              <a:t>Age: </a:t>
            </a:r>
            <a:r>
              <a:rPr lang="en-GB" sz="1400" dirty="0" smtClean="0">
                <a:solidFill>
                  <a:prstClr val="black"/>
                </a:solidFill>
              </a:rPr>
              <a:t>vulnerable groups e.g. children. Will they understand what it happening? This may effect validity. </a:t>
            </a:r>
          </a:p>
          <a:p>
            <a:r>
              <a:rPr lang="en-GB" sz="1400" b="1" dirty="0" smtClean="0">
                <a:solidFill>
                  <a:prstClr val="black"/>
                </a:solidFill>
              </a:rPr>
              <a:t>Gender: </a:t>
            </a:r>
            <a:r>
              <a:rPr lang="en-GB" sz="1400" dirty="0" smtClean="0">
                <a:solidFill>
                  <a:prstClr val="black"/>
                </a:solidFill>
              </a:rPr>
              <a:t>good for studying gender e.g. gender roles. Can gain in depth data and reasoning when studying the opinions.</a:t>
            </a:r>
          </a:p>
          <a:p>
            <a:r>
              <a:rPr lang="en-GB" sz="1400" b="1" dirty="0" smtClean="0">
                <a:solidFill>
                  <a:prstClr val="black"/>
                </a:solidFill>
              </a:rPr>
              <a:t>Class: </a:t>
            </a:r>
            <a:r>
              <a:rPr lang="en-GB" sz="1400" dirty="0" smtClean="0">
                <a:solidFill>
                  <a:prstClr val="black"/>
                </a:solidFill>
              </a:rPr>
              <a:t>class is hard to operationalise so  semi-structured interviews may be good to gain a rapport and therefore produce valid answers. </a:t>
            </a:r>
            <a:endParaRPr lang="en-GB" sz="1400" b="1" dirty="0" smtClean="0">
              <a:solidFill>
                <a:prstClr val="black"/>
              </a:solidFill>
            </a:endParaRPr>
          </a:p>
          <a:p>
            <a:r>
              <a:rPr lang="en-GB" sz="1400" b="1" dirty="0" smtClean="0">
                <a:solidFill>
                  <a:prstClr val="black"/>
                </a:solidFill>
              </a:rPr>
              <a:t>Ethnicity: </a:t>
            </a:r>
            <a:r>
              <a:rPr lang="en-GB" sz="1400" dirty="0" smtClean="0">
                <a:solidFill>
                  <a:prstClr val="black"/>
                </a:solidFill>
              </a:rPr>
              <a:t>not very useful because not everyone is going to want to discuss it.</a:t>
            </a:r>
            <a:endParaRPr lang="en-GB" sz="1400" b="1" dirty="0">
              <a:solidFill>
                <a:prstClr val="black"/>
              </a:solidFill>
            </a:endParaRPr>
          </a:p>
        </p:txBody>
      </p:sp>
    </p:spTree>
    <p:extLst>
      <p:ext uri="{BB962C8B-B14F-4D97-AF65-F5344CB8AC3E}">
        <p14:creationId xmlns:p14="http://schemas.microsoft.com/office/powerpoint/2010/main" val="1564305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7383</Words>
  <Application>Microsoft Office PowerPoint</Application>
  <PresentationFormat>On-screen Show (4:3)</PresentationFormat>
  <Paragraphs>388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Aparajita</vt:lpstr>
      <vt:lpstr>Arial</vt:lpstr>
      <vt:lpstr>Calibri</vt:lpstr>
      <vt:lpstr>Symbol</vt:lpstr>
      <vt:lpstr>Wingdings</vt:lpstr>
      <vt:lpstr>Office Theme</vt:lpstr>
      <vt:lpstr>Operationalisation – process of defining the key terms and concepts which form the basis of the research in order to ensure readers of the research and other sociologists know how the terms are used. It means they become easier to understand and more measurable. Interpretivists- operationalise to enable readers to understand how concepts have been used. Positivists- operationalise to be able to measure the concept</vt:lpstr>
      <vt:lpstr>Quantitative methods</vt:lpstr>
      <vt:lpstr>Questionnaires/Surveys</vt:lpstr>
      <vt:lpstr>Structured Interviews- an interviewer reads out the question and records the responses in writing, audio-tape or electronically</vt:lpstr>
      <vt:lpstr>Content analysis - Is used to analyse the content of media such as newspapers and magazines. It is a quantitative approach and is favoured by positivists</vt:lpstr>
      <vt:lpstr>Secondary Statistical Data, presents information gathered numerically. Quantitative, official data compiled and stored by government but available to anyone </vt:lpstr>
      <vt:lpstr>Qualitative methods</vt:lpstr>
      <vt:lpstr>Unstructured interviews – open ended, informal interview. The interviewer will know what they want to cover in  terms of topics, but will allow a conversation to develop and give the interviewee some control of situation. </vt:lpstr>
      <vt:lpstr>Semi-Structured Interviews</vt:lpstr>
      <vt:lpstr>Focus groups: a group of participants have a discussion with the researchers.</vt:lpstr>
      <vt:lpstr>Ethnography – where a researcher becomes totally immersed in a specific group of people in order to get an in-depth view of their behaviour and their attitudes</vt:lpstr>
      <vt:lpstr>Participant observation</vt:lpstr>
      <vt:lpstr>Personal Documents (as secondary and primary data e.g. diaries)</vt:lpstr>
      <vt:lpstr>Sampling</vt:lpstr>
      <vt:lpstr>Random Sampling – every member of the target population has an equal chance of being selected</vt:lpstr>
      <vt:lpstr>Snowball sampling – researcher goes to an individual and once conducting the research, asks if they can put them in contact with others who have similar characteristics, then repeating the process</vt:lpstr>
      <vt:lpstr>Purposive sampling- when people volunteer for the research and the researcher picks individuals with the characteristics that they are wanting to study. Not representative</vt:lpstr>
      <vt:lpstr>Other methodological issues</vt:lpstr>
      <vt:lpstr>Practical Issues </vt:lpstr>
      <vt:lpstr>Ethical issues</vt:lpstr>
      <vt:lpstr>Longitudinal study</vt:lpstr>
      <vt:lpstr>Case Studies- broad methodological approaches that focus on a smaller group within a larger population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Methodological theories- ways of viewing and studying the social world</dc:title>
  <dc:creator>Hannah Roberts</dc:creator>
  <cp:lastModifiedBy>Hannah Roberts</cp:lastModifiedBy>
  <cp:revision>20</cp:revision>
  <dcterms:created xsi:type="dcterms:W3CDTF">2015-05-11T08:13:48Z</dcterms:created>
  <dcterms:modified xsi:type="dcterms:W3CDTF">2018-02-23T09:40:15Z</dcterms:modified>
</cp:coreProperties>
</file>