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BDB7A5-2AA9-4004-B6E3-1699FE0B2B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C85578-BF9E-46CF-803C-ED03DA3562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3B92A7-68BE-455C-88FB-AEB788925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C7300-DD4A-4434-B49C-B41BED918CAE}" type="datetimeFigureOut">
              <a:rPr lang="en-GB" smtClean="0"/>
              <a:t>24/02/2018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144C6B-A8B1-40F5-A11C-41C3C555F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D053E2-1F28-40B0-9B78-6E27A1050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8F522-514E-4763-B59F-03AAD23CFD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7156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3795E-B827-46E1-AF09-6A73BAA4E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3C710F-8CBD-4A72-9F3D-3574DA2DB8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EBE315-26D1-4A08-9853-2D225B241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C7300-DD4A-4434-B49C-B41BED918CAE}" type="datetimeFigureOut">
              <a:rPr lang="en-GB" smtClean="0"/>
              <a:t>24/02/2018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4D3D3-0594-4001-BB21-B49CDDB72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92B401-4C13-4D98-8CF3-D166EBF4D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8F522-514E-4763-B59F-03AAD23CFD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0812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A7A553-5F07-442B-8831-291B006CEA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40BCF9-04AD-446B-B628-9FAA81EA10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1E7AC0-5FAC-4DBA-B06E-9930EBE6B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C7300-DD4A-4434-B49C-B41BED918CAE}" type="datetimeFigureOut">
              <a:rPr lang="en-GB" smtClean="0"/>
              <a:t>24/02/2018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D71B3B-558F-4C20-806D-1C720AD0D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2E4603-0364-447C-AAED-4E083EFB2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8F522-514E-4763-B59F-03AAD23CFD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7908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F81A30-AE57-499B-9173-51F8E05F3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1F2CE7-6D00-47F8-BB49-A97894D8FD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2C80E2-3D33-4078-9CE7-EBB9F0F221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C7300-DD4A-4434-B49C-B41BED918CAE}" type="datetimeFigureOut">
              <a:rPr lang="en-GB" smtClean="0"/>
              <a:t>24/02/2018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430D09-F74D-441A-8443-CD013386F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A20CD6-962F-479D-A9DA-016BC15FC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8F522-514E-4763-B59F-03AAD23CFD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7439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8CC5FB-8362-495B-8C7E-99573A152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064411-EA91-4251-83EF-16F86154B8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E90B6B-CE20-43CE-8456-8CBBC1854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C7300-DD4A-4434-B49C-B41BED918CAE}" type="datetimeFigureOut">
              <a:rPr lang="en-GB" smtClean="0"/>
              <a:t>24/02/2018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278D5F-734D-45F4-9A12-3C1FB9D88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1F2B93-52EB-411F-907C-DEF296F0F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8F522-514E-4763-B59F-03AAD23CFD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6990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30454D-225F-4A7A-AFAF-186698630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AF307C-99FC-4A55-8AE2-857A4AA922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E83791-2C67-4C71-98F6-3CB37F3F51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0BC256-3090-455C-98CE-D4984C9C6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C7300-DD4A-4434-B49C-B41BED918CAE}" type="datetimeFigureOut">
              <a:rPr lang="en-GB" smtClean="0"/>
              <a:t>24/02/2018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F4C9C1-95D9-4029-876B-BBD0B7C6F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02F945-0D9D-4BF6-9C83-45489680A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8F522-514E-4763-B59F-03AAD23CFD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2611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90E749-42E4-48F7-80DF-E0D17EE800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D93EBC-738F-4522-A732-0AA030E01C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9E567B-70A3-4A5E-BA6D-03A8D63A87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00CF32E-3B45-4D35-8B81-C85F107BF8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EB4B47-BAC1-4E25-9E87-67A343B384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8A0381C-C8FA-4BC3-8CEE-CE42B5E04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C7300-DD4A-4434-B49C-B41BED918CAE}" type="datetimeFigureOut">
              <a:rPr lang="en-GB" smtClean="0"/>
              <a:t>24/02/2018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1A29806-992F-4805-8FCE-23456677C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BB2EEE-AD67-49AC-AD47-35797AF35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8F522-514E-4763-B59F-03AAD23CFD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9529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35F246-6BC4-4E3E-BFB5-D2091CD04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66ECF3-D9E0-4913-98AF-422785C2C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C7300-DD4A-4434-B49C-B41BED918CAE}" type="datetimeFigureOut">
              <a:rPr lang="en-GB" smtClean="0"/>
              <a:t>24/02/2018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AD67D8-D26E-4622-B4EA-91D9C00F9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104532-E22F-41CB-ADE8-7D7BF475B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8F522-514E-4763-B59F-03AAD23CFD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5685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F4946AC-4C64-412C-AF70-57D10DABA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C7300-DD4A-4434-B49C-B41BED918CAE}" type="datetimeFigureOut">
              <a:rPr lang="en-GB" smtClean="0"/>
              <a:t>24/02/2018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4E653BA-BA85-4AB2-8E3D-219BB3D3E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AFEF62-94D3-4F70-B316-8452E43E9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8F522-514E-4763-B59F-03AAD23CFD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12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5DF1C-A0E1-463B-8373-BE9D2A155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CE4AEE-1DF4-4A59-BF27-A3A2BFCB81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9CB975-9B6C-4372-A4DF-10964B5CB7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0A1351-C8C2-4A5C-854B-D7FD66A43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C7300-DD4A-4434-B49C-B41BED918CAE}" type="datetimeFigureOut">
              <a:rPr lang="en-GB" smtClean="0"/>
              <a:t>24/02/2018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A0BEDA-7130-4F3D-A8D4-30FEFA98A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1171E6-78ED-420C-83CC-76BCA9A25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8F522-514E-4763-B59F-03AAD23CFD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0162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480F20-A033-4F0C-BC27-118CBC85A5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456E18-18D1-40D1-9BF1-1F85190F13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E7424E-A0D6-4D8F-9D33-F145A368E9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0EE79F-68C7-4764-8BA2-4B9A7B041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C7300-DD4A-4434-B49C-B41BED918CAE}" type="datetimeFigureOut">
              <a:rPr lang="en-GB" smtClean="0"/>
              <a:t>24/02/2018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822BD5-9022-4593-91E4-A0A48CDD6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FA33EB-9E6C-4C9E-B933-3D62EFE96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8F522-514E-4763-B59F-03AAD23CFD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6362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2EA6B0-8140-4E9B-903B-D8CBF2AAA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CC1D64-5DEC-4D4B-9AA8-A962BBB88C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BC8DF6-A4F3-468A-990D-BC17F91E1E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2C7300-DD4A-4434-B49C-B41BED918CAE}" type="datetimeFigureOut">
              <a:rPr lang="en-GB" smtClean="0"/>
              <a:t>24/02/2018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220497-87BF-43B0-AF7C-D93423B304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2926B7-D476-4C28-8AA1-8D6FEAE831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8F522-514E-4763-B59F-03AAD23CFD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6209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6AFE7-046B-4432-BAE5-A1B156B5A0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8342" y="4095205"/>
            <a:ext cx="11695612" cy="3024051"/>
          </a:xfrm>
        </p:spPr>
        <p:txBody>
          <a:bodyPr>
            <a:noAutofit/>
          </a:bodyPr>
          <a:lstStyle/>
          <a:p>
            <a:pPr algn="l"/>
            <a:r>
              <a:rPr lang="en-GB" sz="4800" b="1" dirty="0"/>
              <a:t>Unit 36 – Lighting Techniques</a:t>
            </a:r>
            <a:br>
              <a:rPr lang="en-GB" sz="4800" b="1" dirty="0"/>
            </a:br>
            <a:r>
              <a:rPr lang="en-GB" sz="4800" b="1" dirty="0"/>
              <a:t>Learning Aim A (A1)</a:t>
            </a:r>
            <a:br>
              <a:rPr lang="en-GB" sz="4800" dirty="0"/>
            </a:br>
            <a:r>
              <a:rPr lang="en-GB" sz="4800" dirty="0"/>
              <a:t>The use of lighting techniques to create meaning in media products</a:t>
            </a:r>
            <a:br>
              <a:rPr lang="en-GB" sz="4800" b="1" dirty="0"/>
            </a:b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2670535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5D762C-A2DC-4F49-B4A7-DC35163108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61703"/>
            <a:ext cx="10515600" cy="57999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/>
              <a:t>A1  The use of lighting techniques to create meaning in media products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Complete the following PowerPoint, creating </a:t>
            </a:r>
            <a:r>
              <a:rPr lang="en-GB" b="1" dirty="0">
                <a:solidFill>
                  <a:schemeClr val="bg1">
                    <a:lumMod val="50000"/>
                  </a:schemeClr>
                </a:solidFill>
              </a:rPr>
              <a:t>written content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(annotations) and finding </a:t>
            </a:r>
            <a:r>
              <a:rPr lang="en-GB" b="1" dirty="0">
                <a:solidFill>
                  <a:schemeClr val="bg1">
                    <a:lumMod val="50000"/>
                  </a:schemeClr>
                </a:solidFill>
              </a:rPr>
              <a:t>relevant images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en-GB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Each individual image requires as least </a:t>
            </a:r>
            <a:r>
              <a:rPr lang="en-GB" b="1" dirty="0">
                <a:solidFill>
                  <a:schemeClr val="bg1">
                    <a:lumMod val="50000"/>
                  </a:schemeClr>
                </a:solidFill>
              </a:rPr>
              <a:t>ONE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annotation, </a:t>
            </a:r>
            <a:r>
              <a:rPr lang="en-GB" b="1" dirty="0">
                <a:solidFill>
                  <a:schemeClr val="bg1">
                    <a:lumMod val="50000"/>
                  </a:schemeClr>
                </a:solidFill>
              </a:rPr>
              <a:t>explaining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how the lighting is </a:t>
            </a:r>
            <a:r>
              <a:rPr lang="en-GB" b="1" dirty="0">
                <a:solidFill>
                  <a:schemeClr val="bg1">
                    <a:lumMod val="50000"/>
                  </a:schemeClr>
                </a:solidFill>
              </a:rPr>
              <a:t>being used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76451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9692D9-7F84-4BCD-8BDE-0B2181987A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8372"/>
            <a:ext cx="10515600" cy="19202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dirty="0" err="1">
                <a:solidFill>
                  <a:schemeClr val="bg1">
                    <a:lumMod val="50000"/>
                  </a:schemeClr>
                </a:solidFill>
              </a:rPr>
              <a:t>i</a:t>
            </a:r>
            <a:r>
              <a:rPr lang="en-GB" sz="3200" dirty="0">
                <a:solidFill>
                  <a:schemeClr val="bg1">
                    <a:lumMod val="50000"/>
                  </a:schemeClr>
                </a:solidFill>
              </a:rPr>
              <a:t>. Start by writing </a:t>
            </a:r>
            <a:r>
              <a:rPr lang="en-GB" sz="3200" u="sng" dirty="0">
                <a:solidFill>
                  <a:schemeClr val="bg1">
                    <a:lumMod val="50000"/>
                  </a:schemeClr>
                </a:solidFill>
              </a:rPr>
              <a:t>a brief sentence </a:t>
            </a:r>
            <a:r>
              <a:rPr lang="en-GB" sz="3200" dirty="0">
                <a:solidFill>
                  <a:schemeClr val="bg1">
                    <a:lumMod val="50000"/>
                  </a:schemeClr>
                </a:solidFill>
              </a:rPr>
              <a:t>explaining that- </a:t>
            </a:r>
            <a:r>
              <a:rPr lang="en-GB" sz="3200" b="1" dirty="0">
                <a:solidFill>
                  <a:schemeClr val="bg1">
                    <a:lumMod val="50000"/>
                  </a:schemeClr>
                </a:solidFill>
              </a:rPr>
              <a:t>Media products </a:t>
            </a:r>
            <a:r>
              <a:rPr lang="en-GB" sz="3200" dirty="0">
                <a:solidFill>
                  <a:schemeClr val="bg1">
                    <a:lumMod val="50000"/>
                  </a:schemeClr>
                </a:solidFill>
              </a:rPr>
              <a:t>(for example factual television, music videos, advertising etc.) </a:t>
            </a:r>
            <a:r>
              <a:rPr lang="en-GB" sz="3200" b="1" dirty="0">
                <a:solidFill>
                  <a:schemeClr val="bg1">
                    <a:lumMod val="50000"/>
                  </a:schemeClr>
                </a:solidFill>
              </a:rPr>
              <a:t>utilise different lighting techniques </a:t>
            </a:r>
            <a:r>
              <a:rPr lang="en-GB" sz="3200" dirty="0">
                <a:solidFill>
                  <a:schemeClr val="bg1">
                    <a:lumMod val="50000"/>
                  </a:schemeClr>
                </a:solidFill>
              </a:rPr>
              <a:t>for </a:t>
            </a:r>
            <a:r>
              <a:rPr lang="en-GB" sz="3200" b="1" dirty="0">
                <a:solidFill>
                  <a:schemeClr val="bg1">
                    <a:lumMod val="50000"/>
                  </a:schemeClr>
                </a:solidFill>
              </a:rPr>
              <a:t>differing purposes</a:t>
            </a:r>
            <a:r>
              <a:rPr lang="en-GB" sz="3200" dirty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en-GB" sz="32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GB" sz="3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FDD6ED3-83AD-42B8-A558-7A5C16A5A8BA}"/>
              </a:ext>
            </a:extLst>
          </p:cNvPr>
          <p:cNvSpPr txBox="1"/>
          <p:nvPr/>
        </p:nvSpPr>
        <p:spPr>
          <a:xfrm>
            <a:off x="1034143" y="2124498"/>
            <a:ext cx="10123714" cy="169277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/>
              <a:t>Type text here…</a:t>
            </a:r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ADAEDCD-8D02-460E-AC8B-B13658AAFC23}"/>
              </a:ext>
            </a:extLst>
          </p:cNvPr>
          <p:cNvSpPr/>
          <p:nvPr/>
        </p:nvSpPr>
        <p:spPr>
          <a:xfrm>
            <a:off x="1034143" y="3997231"/>
            <a:ext cx="2910840" cy="1920240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9510D20-818E-4F99-B83E-B4F7AB231EA6}"/>
              </a:ext>
            </a:extLst>
          </p:cNvPr>
          <p:cNvSpPr/>
          <p:nvPr/>
        </p:nvSpPr>
        <p:spPr>
          <a:xfrm>
            <a:off x="8247017" y="3997231"/>
            <a:ext cx="2910840" cy="1920240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7548A35-AAE7-4BEC-963C-83459A1B1932}"/>
              </a:ext>
            </a:extLst>
          </p:cNvPr>
          <p:cNvSpPr/>
          <p:nvPr/>
        </p:nvSpPr>
        <p:spPr>
          <a:xfrm>
            <a:off x="4640580" y="3997231"/>
            <a:ext cx="2910840" cy="1920240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AE8DF42-0072-4BB6-A13D-BD01C38D9702}"/>
              </a:ext>
            </a:extLst>
          </p:cNvPr>
          <p:cNvSpPr txBox="1"/>
          <p:nvPr/>
        </p:nvSpPr>
        <p:spPr>
          <a:xfrm>
            <a:off x="449550" y="6142601"/>
            <a:ext cx="112929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solidFill>
                  <a:schemeClr val="bg1">
                    <a:lumMod val="50000"/>
                  </a:schemeClr>
                </a:solidFill>
              </a:rPr>
              <a:t>Now find THREE relevant images, to evidence your above sentence.</a:t>
            </a:r>
          </a:p>
        </p:txBody>
      </p:sp>
    </p:spTree>
    <p:extLst>
      <p:ext uri="{BB962C8B-B14F-4D97-AF65-F5344CB8AC3E}">
        <p14:creationId xmlns:p14="http://schemas.microsoft.com/office/powerpoint/2010/main" val="2207304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20DCD-1F84-492D-9419-CAC10F8D7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02326" y="-388306"/>
            <a:ext cx="10515600" cy="1325563"/>
          </a:xfrm>
        </p:spPr>
        <p:txBody>
          <a:bodyPr>
            <a:normAutofit/>
          </a:bodyPr>
          <a:lstStyle/>
          <a:p>
            <a:r>
              <a:rPr lang="en-GB" sz="4800" b="1" u="sng" dirty="0"/>
              <a:t>Functional purposes of lighting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FB8A9D-C149-41D2-B765-9D7CBC173E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80439" y="525140"/>
            <a:ext cx="10515600" cy="506662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Lighting people to </a:t>
            </a:r>
            <a:r>
              <a:rPr lang="en-GB" b="1" dirty="0"/>
              <a:t>provide</a:t>
            </a:r>
            <a:r>
              <a:rPr lang="en-GB" dirty="0"/>
              <a:t> </a:t>
            </a:r>
            <a:r>
              <a:rPr lang="en-GB" b="1" dirty="0"/>
              <a:t>flattering images</a:t>
            </a:r>
            <a:r>
              <a:rPr lang="en-GB" dirty="0"/>
              <a:t>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2B9589D-7F04-44F8-9812-22DCF574BE6F}"/>
              </a:ext>
            </a:extLst>
          </p:cNvPr>
          <p:cNvSpPr/>
          <p:nvPr/>
        </p:nvSpPr>
        <p:spPr>
          <a:xfrm>
            <a:off x="1086395" y="2717074"/>
            <a:ext cx="2910840" cy="1920240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794E88E-F3DB-4816-82A7-F133F87D7840}"/>
              </a:ext>
            </a:extLst>
          </p:cNvPr>
          <p:cNvSpPr/>
          <p:nvPr/>
        </p:nvSpPr>
        <p:spPr>
          <a:xfrm>
            <a:off x="4640580" y="2717074"/>
            <a:ext cx="2910840" cy="1920240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508A773-96B5-4E37-A6C4-6B8C1F254D52}"/>
              </a:ext>
            </a:extLst>
          </p:cNvPr>
          <p:cNvSpPr/>
          <p:nvPr/>
        </p:nvSpPr>
        <p:spPr>
          <a:xfrm>
            <a:off x="8194765" y="2717074"/>
            <a:ext cx="2910840" cy="1920240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1BC4CB3-8A52-4901-9ECF-DE6F32407B4B}"/>
              </a:ext>
            </a:extLst>
          </p:cNvPr>
          <p:cNvSpPr/>
          <p:nvPr/>
        </p:nvSpPr>
        <p:spPr>
          <a:xfrm>
            <a:off x="1027727" y="4810535"/>
            <a:ext cx="302817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/>
              <a:t>Lighting interviewees </a:t>
            </a:r>
            <a:r>
              <a:rPr lang="en-GB" sz="2000" dirty="0"/>
              <a:t>for non-fiction broadcast products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8426642-1FD6-4BF6-A08A-1E6BD156569B}"/>
              </a:ext>
            </a:extLst>
          </p:cNvPr>
          <p:cNvSpPr/>
          <p:nvPr/>
        </p:nvSpPr>
        <p:spPr>
          <a:xfrm>
            <a:off x="4810397" y="4810535"/>
            <a:ext cx="29108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Soft lighting </a:t>
            </a: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give less shadow </a:t>
            </a:r>
            <a:endParaRPr lang="en-GB" sz="20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90FFF1F-6D81-4F0D-BFFB-79CF6009EE1A}"/>
              </a:ext>
            </a:extLst>
          </p:cNvPr>
          <p:cNvSpPr/>
          <p:nvPr/>
        </p:nvSpPr>
        <p:spPr>
          <a:xfrm>
            <a:off x="8194765" y="4810088"/>
            <a:ext cx="291084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High-key</a:t>
            </a: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lighting to provide even illumination of subject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023105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20DCD-1F84-492D-9419-CAC10F8D7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04504" y="-379458"/>
            <a:ext cx="10515600" cy="1325563"/>
          </a:xfrm>
        </p:spPr>
        <p:txBody>
          <a:bodyPr>
            <a:normAutofit/>
          </a:bodyPr>
          <a:lstStyle/>
          <a:p>
            <a:r>
              <a:rPr lang="en-GB" sz="4800" b="1" u="sng" dirty="0"/>
              <a:t>Functional purposes of lighting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2B9589D-7F04-44F8-9812-22DCF574BE6F}"/>
              </a:ext>
            </a:extLst>
          </p:cNvPr>
          <p:cNvSpPr/>
          <p:nvPr/>
        </p:nvSpPr>
        <p:spPr>
          <a:xfrm>
            <a:off x="1086395" y="2717074"/>
            <a:ext cx="2910840" cy="1920240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794E88E-F3DB-4816-82A7-F133F87D7840}"/>
              </a:ext>
            </a:extLst>
          </p:cNvPr>
          <p:cNvSpPr/>
          <p:nvPr/>
        </p:nvSpPr>
        <p:spPr>
          <a:xfrm>
            <a:off x="4640580" y="2717074"/>
            <a:ext cx="2910840" cy="1920240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508A773-96B5-4E37-A6C4-6B8C1F254D52}"/>
              </a:ext>
            </a:extLst>
          </p:cNvPr>
          <p:cNvSpPr/>
          <p:nvPr/>
        </p:nvSpPr>
        <p:spPr>
          <a:xfrm>
            <a:off x="8194765" y="2717074"/>
            <a:ext cx="2910840" cy="1920240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1BC4CB3-8A52-4901-9ECF-DE6F32407B4B}"/>
              </a:ext>
            </a:extLst>
          </p:cNvPr>
          <p:cNvSpPr/>
          <p:nvPr/>
        </p:nvSpPr>
        <p:spPr>
          <a:xfrm>
            <a:off x="1027727" y="4810535"/>
            <a:ext cx="302817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/>
              <a:t>Lighting to illustrate elements of a </a:t>
            </a:r>
            <a:r>
              <a:rPr lang="en-GB" sz="2000" b="1" dirty="0"/>
              <a:t>background</a:t>
            </a:r>
            <a:r>
              <a:rPr lang="en-GB" sz="2000" dirty="0"/>
              <a:t> to </a:t>
            </a:r>
            <a:r>
              <a:rPr lang="en-GB" sz="2000" b="1" dirty="0"/>
              <a:t>provide information </a:t>
            </a:r>
            <a:r>
              <a:rPr lang="en-GB" sz="2000" dirty="0"/>
              <a:t>to the audience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8426642-1FD6-4BF6-A08A-1E6BD156569B}"/>
              </a:ext>
            </a:extLst>
          </p:cNvPr>
          <p:cNvSpPr/>
          <p:nvPr/>
        </p:nvSpPr>
        <p:spPr>
          <a:xfrm>
            <a:off x="4669913" y="4810087"/>
            <a:ext cx="291084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Practicals– </a:t>
            </a:r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onscreen sources</a:t>
            </a: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light </a:t>
            </a: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 within the world of the product </a:t>
            </a:r>
            <a:endParaRPr lang="en-GB" sz="20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90FFF1F-6D81-4F0D-BFFB-79CF6009EE1A}"/>
              </a:ext>
            </a:extLst>
          </p:cNvPr>
          <p:cNvSpPr/>
          <p:nvPr/>
        </p:nvSpPr>
        <p:spPr>
          <a:xfrm>
            <a:off x="8194765" y="4810088"/>
            <a:ext cx="29108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Highlight products </a:t>
            </a: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in advertisements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359804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2A3CC-E09C-4232-9844-9CF7A7333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52252" y="-379458"/>
            <a:ext cx="10515600" cy="1325563"/>
          </a:xfrm>
        </p:spPr>
        <p:txBody>
          <a:bodyPr>
            <a:normAutofit/>
          </a:bodyPr>
          <a:lstStyle/>
          <a:p>
            <a:r>
              <a:rPr lang="en-GB" sz="4800" b="1" u="sng" dirty="0"/>
              <a:t>Artistic purposes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3802025-7734-4F00-8D0A-53BED9A52876}"/>
              </a:ext>
            </a:extLst>
          </p:cNvPr>
          <p:cNvSpPr/>
          <p:nvPr/>
        </p:nvSpPr>
        <p:spPr>
          <a:xfrm>
            <a:off x="2523309" y="2468880"/>
            <a:ext cx="2910840" cy="1920240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190373B-E73B-4907-AC8A-84F6C1C08ED1}"/>
              </a:ext>
            </a:extLst>
          </p:cNvPr>
          <p:cNvSpPr/>
          <p:nvPr/>
        </p:nvSpPr>
        <p:spPr>
          <a:xfrm>
            <a:off x="6077494" y="2468880"/>
            <a:ext cx="2910840" cy="1920240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875ECCB-46AE-4F0C-B44D-95B11DAC1016}"/>
              </a:ext>
            </a:extLst>
          </p:cNvPr>
          <p:cNvSpPr/>
          <p:nvPr/>
        </p:nvSpPr>
        <p:spPr>
          <a:xfrm>
            <a:off x="2699773" y="4510090"/>
            <a:ext cx="302817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/>
              <a:t>The </a:t>
            </a:r>
            <a:r>
              <a:rPr lang="en-GB" sz="2000" b="1" dirty="0"/>
              <a:t>‘Rembrandt’ effect </a:t>
            </a:r>
            <a:endParaRPr lang="en-GB" sz="2400" b="1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57B50E3-C6B2-4C09-92F2-4B2C878344E0}"/>
              </a:ext>
            </a:extLst>
          </p:cNvPr>
          <p:cNvSpPr/>
          <p:nvPr/>
        </p:nvSpPr>
        <p:spPr>
          <a:xfrm>
            <a:off x="6581387" y="4510090"/>
            <a:ext cx="29108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Modelling </a:t>
            </a: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light (Continuous light) 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7749663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2A3CC-E09C-4232-9844-9CF7A7333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52252" y="-379458"/>
            <a:ext cx="10515600" cy="1325563"/>
          </a:xfrm>
        </p:spPr>
        <p:txBody>
          <a:bodyPr>
            <a:normAutofit/>
          </a:bodyPr>
          <a:lstStyle/>
          <a:p>
            <a:r>
              <a:rPr lang="en-GB" sz="4800" b="1" u="sng" dirty="0"/>
              <a:t>Artistic purposes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7CE8490-53FC-414D-BE8A-4F745A6C04A2}"/>
              </a:ext>
            </a:extLst>
          </p:cNvPr>
          <p:cNvSpPr/>
          <p:nvPr/>
        </p:nvSpPr>
        <p:spPr>
          <a:xfrm>
            <a:off x="2523309" y="2468880"/>
            <a:ext cx="2910840" cy="1920240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EFC6F68-6A7D-4E11-8542-F39374355673}"/>
              </a:ext>
            </a:extLst>
          </p:cNvPr>
          <p:cNvSpPr/>
          <p:nvPr/>
        </p:nvSpPr>
        <p:spPr>
          <a:xfrm>
            <a:off x="6077494" y="2468880"/>
            <a:ext cx="2910840" cy="1920240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D70E159-5B01-4C8A-B8DD-9FDF4BBE57CA}"/>
              </a:ext>
            </a:extLst>
          </p:cNvPr>
          <p:cNvSpPr/>
          <p:nvPr/>
        </p:nvSpPr>
        <p:spPr>
          <a:xfrm>
            <a:off x="2699773" y="4510090"/>
            <a:ext cx="302817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/>
              <a:t>Lighting to </a:t>
            </a:r>
            <a:r>
              <a:rPr lang="en-GB" sz="2000" b="1" dirty="0"/>
              <a:t>establish </a:t>
            </a:r>
            <a:r>
              <a:rPr lang="en-GB" sz="2000" dirty="0"/>
              <a:t>a</a:t>
            </a:r>
            <a:r>
              <a:rPr lang="en-GB" sz="2000" b="1" dirty="0"/>
              <a:t> setting </a:t>
            </a:r>
            <a:endParaRPr lang="en-GB" sz="2800" b="1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EA29877-6451-47EE-9F89-7BAFD90CE719}"/>
              </a:ext>
            </a:extLst>
          </p:cNvPr>
          <p:cNvSpPr/>
          <p:nvPr/>
        </p:nvSpPr>
        <p:spPr>
          <a:xfrm>
            <a:off x="6196264" y="4510090"/>
            <a:ext cx="302817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/>
              <a:t>Time</a:t>
            </a:r>
            <a:r>
              <a:rPr lang="en-GB" sz="2000" dirty="0"/>
              <a:t> of day (magic hour or blue hour) 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2364735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2A3CC-E09C-4232-9844-9CF7A7333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52252" y="-379458"/>
            <a:ext cx="10515600" cy="1325563"/>
          </a:xfrm>
        </p:spPr>
        <p:txBody>
          <a:bodyPr>
            <a:normAutofit/>
          </a:bodyPr>
          <a:lstStyle/>
          <a:p>
            <a:r>
              <a:rPr lang="en-GB" sz="4800" b="1" u="sng" dirty="0"/>
              <a:t>Artistic purposes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94380AD-F0B8-4ABE-B743-B561A49A5E38}"/>
              </a:ext>
            </a:extLst>
          </p:cNvPr>
          <p:cNvSpPr/>
          <p:nvPr/>
        </p:nvSpPr>
        <p:spPr>
          <a:xfrm>
            <a:off x="1086395" y="2717074"/>
            <a:ext cx="2910840" cy="1920240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F497F8C-A2EB-4366-9E1C-4185FE79835D}"/>
              </a:ext>
            </a:extLst>
          </p:cNvPr>
          <p:cNvSpPr/>
          <p:nvPr/>
        </p:nvSpPr>
        <p:spPr>
          <a:xfrm>
            <a:off x="4640580" y="2717074"/>
            <a:ext cx="2910840" cy="1920240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347F7F4-6CCA-47BF-BA71-1D299F8D18D5}"/>
              </a:ext>
            </a:extLst>
          </p:cNvPr>
          <p:cNvSpPr/>
          <p:nvPr/>
        </p:nvSpPr>
        <p:spPr>
          <a:xfrm>
            <a:off x="8194765" y="2717074"/>
            <a:ext cx="2910840" cy="1920240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B1CA542-41FC-4DC4-B276-75A3215F16A0}"/>
              </a:ext>
            </a:extLst>
          </p:cNvPr>
          <p:cNvSpPr/>
          <p:nvPr/>
        </p:nvSpPr>
        <p:spPr>
          <a:xfrm>
            <a:off x="1824561" y="4810535"/>
            <a:ext cx="302817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/>
              <a:t>Moonlight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1846320-F4E0-4D3C-B208-70F31754AC87}"/>
              </a:ext>
            </a:extLst>
          </p:cNvPr>
          <p:cNvSpPr/>
          <p:nvPr/>
        </p:nvSpPr>
        <p:spPr>
          <a:xfrm>
            <a:off x="4581912" y="4810535"/>
            <a:ext cx="302817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/>
              <a:t>Daylight </a:t>
            </a:r>
            <a:r>
              <a:rPr lang="en-GB" sz="2000" dirty="0"/>
              <a:t>through a </a:t>
            </a:r>
            <a:r>
              <a:rPr lang="en-GB" sz="2000" b="1" dirty="0"/>
              <a:t>window</a:t>
            </a:r>
            <a:r>
              <a:rPr lang="en-GB" sz="2000" dirty="0"/>
              <a:t>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FB537D7-2878-4E3A-89DC-B9195EB400CC}"/>
              </a:ext>
            </a:extLst>
          </p:cNvPr>
          <p:cNvSpPr/>
          <p:nvPr/>
        </p:nvSpPr>
        <p:spPr>
          <a:xfrm>
            <a:off x="9373410" y="4810535"/>
            <a:ext cx="63543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Fire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36204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1132</TotalTime>
  <Words>202</Words>
  <Application>Microsoft Office PowerPoint</Application>
  <PresentationFormat>Widescreen</PresentationFormat>
  <Paragraphs>30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Unit 36 – Lighting Techniques Learning Aim A (A1) The use of lighting techniques to create meaning in media products </vt:lpstr>
      <vt:lpstr>PowerPoint Presentation</vt:lpstr>
      <vt:lpstr>PowerPoint Presentation</vt:lpstr>
      <vt:lpstr>Functional purposes of lighting</vt:lpstr>
      <vt:lpstr>Functional purposes of lighting</vt:lpstr>
      <vt:lpstr>Artistic purposes</vt:lpstr>
      <vt:lpstr>Artistic purposes</vt:lpstr>
      <vt:lpstr>Artistic purposes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36 – Lighting Techniques Learning Aim A (A1)</dc:title>
  <dc:creator>Steve</dc:creator>
  <cp:lastModifiedBy>Steve</cp:lastModifiedBy>
  <cp:revision>10</cp:revision>
  <dcterms:created xsi:type="dcterms:W3CDTF">2018-02-24T15:11:29Z</dcterms:created>
  <dcterms:modified xsi:type="dcterms:W3CDTF">2018-02-25T10:04:26Z</dcterms:modified>
</cp:coreProperties>
</file>