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9" r:id="rId5"/>
    <p:sldId id="290" r:id="rId6"/>
    <p:sldId id="291" r:id="rId7"/>
    <p:sldId id="323" r:id="rId8"/>
    <p:sldId id="324" r:id="rId9"/>
    <p:sldId id="325" r:id="rId10"/>
    <p:sldId id="292" r:id="rId11"/>
    <p:sldId id="293" r:id="rId12"/>
    <p:sldId id="294" r:id="rId13"/>
    <p:sldId id="299" r:id="rId14"/>
    <p:sldId id="300" r:id="rId15"/>
    <p:sldId id="301" r:id="rId16"/>
    <p:sldId id="313" r:id="rId17"/>
    <p:sldId id="302" r:id="rId18"/>
    <p:sldId id="303" r:id="rId19"/>
    <p:sldId id="304" r:id="rId20"/>
    <p:sldId id="305" r:id="rId21"/>
    <p:sldId id="308" r:id="rId22"/>
    <p:sldId id="306" r:id="rId23"/>
    <p:sldId id="307" r:id="rId24"/>
    <p:sldId id="309" r:id="rId25"/>
    <p:sldId id="314" r:id="rId26"/>
    <p:sldId id="316" r:id="rId27"/>
    <p:sldId id="315" r:id="rId28"/>
    <p:sldId id="317" r:id="rId29"/>
    <p:sldId id="319" r:id="rId30"/>
    <p:sldId id="326" r:id="rId31"/>
    <p:sldId id="322" r:id="rId32"/>
    <p:sldId id="318" r:id="rId33"/>
    <p:sldId id="311" r:id="rId34"/>
    <p:sldId id="312" r:id="rId35"/>
    <p:sldId id="321" r:id="rId36"/>
    <p:sldId id="320" r:id="rId37"/>
    <p:sldId id="298" r:id="rId38"/>
    <p:sldId id="257" r:id="rId39"/>
    <p:sldId id="282" r:id="rId40"/>
    <p:sldId id="260" r:id="rId41"/>
    <p:sldId id="262" r:id="rId42"/>
    <p:sldId id="287" r:id="rId43"/>
    <p:sldId id="261" r:id="rId44"/>
    <p:sldId id="288" r:id="rId45"/>
    <p:sldId id="263" r:id="rId46"/>
    <p:sldId id="275" r:id="rId47"/>
    <p:sldId id="286" r:id="rId48"/>
    <p:sldId id="264" r:id="rId49"/>
    <p:sldId id="268" r:id="rId50"/>
    <p:sldId id="265" r:id="rId51"/>
    <p:sldId id="266" r:id="rId52"/>
    <p:sldId id="269" r:id="rId53"/>
    <p:sldId id="270" r:id="rId54"/>
    <p:sldId id="272" r:id="rId55"/>
    <p:sldId id="281" r:id="rId56"/>
    <p:sldId id="274" r:id="rId57"/>
    <p:sldId id="276" r:id="rId58"/>
    <p:sldId id="277" r:id="rId59"/>
    <p:sldId id="278" r:id="rId60"/>
    <p:sldId id="280" r:id="rId61"/>
    <p:sldId id="279" r:id="rId62"/>
    <p:sldId id="28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8DA8B6-8905-4B52-98FB-5167BD2A7313}" type="datetimeFigureOut">
              <a:rPr lang="en-GB" smtClean="0"/>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211509-D89E-4096-A1F8-D833665A7FC9}" type="slidenum">
              <a:rPr lang="en-GB" smtClean="0"/>
              <a:t>‹#›</a:t>
            </a:fld>
            <a:endParaRPr lang="en-GB"/>
          </a:p>
        </p:txBody>
      </p:sp>
    </p:spTree>
    <p:extLst>
      <p:ext uri="{BB962C8B-B14F-4D97-AF65-F5344CB8AC3E}">
        <p14:creationId xmlns:p14="http://schemas.microsoft.com/office/powerpoint/2010/main" val="403758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8DA8B6-8905-4B52-98FB-5167BD2A7313}" type="datetimeFigureOut">
              <a:rPr lang="en-GB" smtClean="0"/>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211509-D89E-4096-A1F8-D833665A7FC9}" type="slidenum">
              <a:rPr lang="en-GB" smtClean="0"/>
              <a:t>‹#›</a:t>
            </a:fld>
            <a:endParaRPr lang="en-GB"/>
          </a:p>
        </p:txBody>
      </p:sp>
    </p:spTree>
    <p:extLst>
      <p:ext uri="{BB962C8B-B14F-4D97-AF65-F5344CB8AC3E}">
        <p14:creationId xmlns:p14="http://schemas.microsoft.com/office/powerpoint/2010/main" val="397735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8DA8B6-8905-4B52-98FB-5167BD2A7313}" type="datetimeFigureOut">
              <a:rPr lang="en-GB" smtClean="0"/>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211509-D89E-4096-A1F8-D833665A7FC9}" type="slidenum">
              <a:rPr lang="en-GB" smtClean="0"/>
              <a:t>‹#›</a:t>
            </a:fld>
            <a:endParaRPr lang="en-GB"/>
          </a:p>
        </p:txBody>
      </p:sp>
    </p:spTree>
    <p:extLst>
      <p:ext uri="{BB962C8B-B14F-4D97-AF65-F5344CB8AC3E}">
        <p14:creationId xmlns:p14="http://schemas.microsoft.com/office/powerpoint/2010/main" val="100673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8DA8B6-8905-4B52-98FB-5167BD2A7313}" type="datetimeFigureOut">
              <a:rPr lang="en-GB" smtClean="0"/>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211509-D89E-4096-A1F8-D833665A7FC9}" type="slidenum">
              <a:rPr lang="en-GB" smtClean="0"/>
              <a:t>‹#›</a:t>
            </a:fld>
            <a:endParaRPr lang="en-GB"/>
          </a:p>
        </p:txBody>
      </p:sp>
    </p:spTree>
    <p:extLst>
      <p:ext uri="{BB962C8B-B14F-4D97-AF65-F5344CB8AC3E}">
        <p14:creationId xmlns:p14="http://schemas.microsoft.com/office/powerpoint/2010/main" val="269097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8DA8B6-8905-4B52-98FB-5167BD2A7313}" type="datetimeFigureOut">
              <a:rPr lang="en-GB" smtClean="0"/>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211509-D89E-4096-A1F8-D833665A7FC9}" type="slidenum">
              <a:rPr lang="en-GB" smtClean="0"/>
              <a:t>‹#›</a:t>
            </a:fld>
            <a:endParaRPr lang="en-GB"/>
          </a:p>
        </p:txBody>
      </p:sp>
    </p:spTree>
    <p:extLst>
      <p:ext uri="{BB962C8B-B14F-4D97-AF65-F5344CB8AC3E}">
        <p14:creationId xmlns:p14="http://schemas.microsoft.com/office/powerpoint/2010/main" val="16263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8DA8B6-8905-4B52-98FB-5167BD2A7313}" type="datetimeFigureOut">
              <a:rPr lang="en-GB" smtClean="0"/>
              <a:t>12/03/2018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211509-D89E-4096-A1F8-D833665A7FC9}" type="slidenum">
              <a:rPr lang="en-GB" smtClean="0"/>
              <a:t>‹#›</a:t>
            </a:fld>
            <a:endParaRPr lang="en-GB"/>
          </a:p>
        </p:txBody>
      </p:sp>
    </p:spTree>
    <p:extLst>
      <p:ext uri="{BB962C8B-B14F-4D97-AF65-F5344CB8AC3E}">
        <p14:creationId xmlns:p14="http://schemas.microsoft.com/office/powerpoint/2010/main" val="307000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8DA8B6-8905-4B52-98FB-5167BD2A7313}" type="datetimeFigureOut">
              <a:rPr lang="en-GB" smtClean="0"/>
              <a:t>12/03/2018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211509-D89E-4096-A1F8-D833665A7FC9}" type="slidenum">
              <a:rPr lang="en-GB" smtClean="0"/>
              <a:t>‹#›</a:t>
            </a:fld>
            <a:endParaRPr lang="en-GB"/>
          </a:p>
        </p:txBody>
      </p:sp>
    </p:spTree>
    <p:extLst>
      <p:ext uri="{BB962C8B-B14F-4D97-AF65-F5344CB8AC3E}">
        <p14:creationId xmlns:p14="http://schemas.microsoft.com/office/powerpoint/2010/main" val="150531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8DA8B6-8905-4B52-98FB-5167BD2A7313}" type="datetimeFigureOut">
              <a:rPr lang="en-GB" smtClean="0"/>
              <a:t>12/03/2018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211509-D89E-4096-A1F8-D833665A7FC9}" type="slidenum">
              <a:rPr lang="en-GB" smtClean="0"/>
              <a:t>‹#›</a:t>
            </a:fld>
            <a:endParaRPr lang="en-GB"/>
          </a:p>
        </p:txBody>
      </p:sp>
    </p:spTree>
    <p:extLst>
      <p:ext uri="{BB962C8B-B14F-4D97-AF65-F5344CB8AC3E}">
        <p14:creationId xmlns:p14="http://schemas.microsoft.com/office/powerpoint/2010/main" val="3793029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DA8B6-8905-4B52-98FB-5167BD2A7313}" type="datetimeFigureOut">
              <a:rPr lang="en-GB" smtClean="0"/>
              <a:t>12/03/2018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211509-D89E-4096-A1F8-D833665A7FC9}" type="slidenum">
              <a:rPr lang="en-GB" smtClean="0"/>
              <a:t>‹#›</a:t>
            </a:fld>
            <a:endParaRPr lang="en-GB"/>
          </a:p>
        </p:txBody>
      </p:sp>
    </p:spTree>
    <p:extLst>
      <p:ext uri="{BB962C8B-B14F-4D97-AF65-F5344CB8AC3E}">
        <p14:creationId xmlns:p14="http://schemas.microsoft.com/office/powerpoint/2010/main" val="42732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8DA8B6-8905-4B52-98FB-5167BD2A7313}" type="datetimeFigureOut">
              <a:rPr lang="en-GB" smtClean="0"/>
              <a:t>12/03/2018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211509-D89E-4096-A1F8-D833665A7FC9}" type="slidenum">
              <a:rPr lang="en-GB" smtClean="0"/>
              <a:t>‹#›</a:t>
            </a:fld>
            <a:endParaRPr lang="en-GB"/>
          </a:p>
        </p:txBody>
      </p:sp>
    </p:spTree>
    <p:extLst>
      <p:ext uri="{BB962C8B-B14F-4D97-AF65-F5344CB8AC3E}">
        <p14:creationId xmlns:p14="http://schemas.microsoft.com/office/powerpoint/2010/main" val="175273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8DA8B6-8905-4B52-98FB-5167BD2A7313}" type="datetimeFigureOut">
              <a:rPr lang="en-GB" smtClean="0"/>
              <a:t>12/03/2018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211509-D89E-4096-A1F8-D833665A7FC9}" type="slidenum">
              <a:rPr lang="en-GB" smtClean="0"/>
              <a:t>‹#›</a:t>
            </a:fld>
            <a:endParaRPr lang="en-GB"/>
          </a:p>
        </p:txBody>
      </p:sp>
    </p:spTree>
    <p:extLst>
      <p:ext uri="{BB962C8B-B14F-4D97-AF65-F5344CB8AC3E}">
        <p14:creationId xmlns:p14="http://schemas.microsoft.com/office/powerpoint/2010/main" val="387208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DA8B6-8905-4B52-98FB-5167BD2A7313}" type="datetimeFigureOut">
              <a:rPr lang="en-GB" smtClean="0"/>
              <a:t>12/03/2018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11509-D89E-4096-A1F8-D833665A7FC9}" type="slidenum">
              <a:rPr lang="en-GB" smtClean="0"/>
              <a:t>‹#›</a:t>
            </a:fld>
            <a:endParaRPr lang="en-GB"/>
          </a:p>
        </p:txBody>
      </p:sp>
    </p:spTree>
    <p:extLst>
      <p:ext uri="{BB962C8B-B14F-4D97-AF65-F5344CB8AC3E}">
        <p14:creationId xmlns:p14="http://schemas.microsoft.com/office/powerpoint/2010/main" val="3114448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eq_uOuXQY2Q" TargetMode="External"/><Relationship Id="rId2" Type="http://schemas.openxmlformats.org/officeDocument/2006/relationships/hyperlink" Target="https://www.youtube.com/watch?v=MEA_VmIvI2c"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368300"/>
            <a:ext cx="9144000" cy="2363820"/>
          </a:xfrm>
          <a:solidFill>
            <a:schemeClr val="accent2"/>
          </a:solidFill>
        </p:spPr>
        <p:txBody>
          <a:bodyPr/>
          <a:lstStyle/>
          <a:p>
            <a:r>
              <a:rPr lang="en-GB" b="1" dirty="0" smtClean="0"/>
              <a:t>AS </a:t>
            </a:r>
            <a:r>
              <a:rPr lang="en-GB" b="1" dirty="0"/>
              <a:t>and A level </a:t>
            </a:r>
            <a:r>
              <a:rPr lang="en-GB" b="1" dirty="0" smtClean="0"/>
              <a:t>French</a:t>
            </a:r>
            <a:r>
              <a:rPr lang="en-GB" dirty="0" smtClean="0"/>
              <a:t/>
            </a:r>
            <a:br>
              <a:rPr lang="en-GB" dirty="0" smtClean="0"/>
            </a:br>
            <a:endParaRPr lang="en-GB" dirty="0"/>
          </a:p>
        </p:txBody>
      </p:sp>
      <p:sp>
        <p:nvSpPr>
          <p:cNvPr id="3" name="Subtitle 2"/>
          <p:cNvSpPr>
            <a:spLocks noGrp="1"/>
          </p:cNvSpPr>
          <p:nvPr>
            <p:ph type="subTitle" idx="1"/>
          </p:nvPr>
        </p:nvSpPr>
        <p:spPr>
          <a:xfrm>
            <a:off x="949294" y="3718780"/>
            <a:ext cx="9144000" cy="784519"/>
          </a:xfrm>
        </p:spPr>
        <p:txBody>
          <a:bodyPr>
            <a:normAutofit/>
          </a:bodyPr>
          <a:lstStyle/>
          <a:p>
            <a:r>
              <a:rPr lang="en-GB" sz="3200" b="1" dirty="0"/>
              <a:t>Essay writing </a:t>
            </a:r>
            <a:r>
              <a:rPr lang="en-GB" sz="3200" b="1" dirty="0" smtClean="0"/>
              <a:t>skills</a:t>
            </a:r>
            <a:endParaRPr lang="en-GB" sz="3200"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9944100" y="368300"/>
            <a:ext cx="1493920" cy="1531450"/>
          </a:xfrm>
          <a:prstGeom prst="rect">
            <a:avLst/>
          </a:prstGeom>
        </p:spPr>
      </p:pic>
      <p:pic>
        <p:nvPicPr>
          <p:cNvPr id="10" name="Picture 9" descr="Screen Shot 2017-12-17 at 11.20.36.png"/>
          <p:cNvPicPr/>
          <p:nvPr/>
        </p:nvPicPr>
        <p:blipFill>
          <a:blip r:embed="rId3" cstate="print">
            <a:extLst>
              <a:ext uri="{28A0092B-C50C-407E-A947-70E740481C1C}">
                <a14:useLocalDpi xmlns:a14="http://schemas.microsoft.com/office/drawing/2010/main" val="0"/>
              </a:ext>
            </a:extLst>
          </a:blip>
          <a:stretch>
            <a:fillRect/>
          </a:stretch>
        </p:blipFill>
        <p:spPr>
          <a:xfrm>
            <a:off x="3706612" y="2819187"/>
            <a:ext cx="4169176" cy="777842"/>
          </a:xfrm>
          <a:prstGeom prst="rect">
            <a:avLst/>
          </a:prstGeom>
        </p:spPr>
      </p:pic>
      <p:grpSp>
        <p:nvGrpSpPr>
          <p:cNvPr id="6" name="Group 5"/>
          <p:cNvGrpSpPr/>
          <p:nvPr/>
        </p:nvGrpSpPr>
        <p:grpSpPr>
          <a:xfrm>
            <a:off x="177800" y="3718780"/>
            <a:ext cx="3783932" cy="2778826"/>
            <a:chOff x="0" y="0"/>
            <a:chExt cx="2381250" cy="1609725"/>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116455" cy="1434465"/>
            </a:xfrm>
            <a:prstGeom prst="rect">
              <a:avLst/>
            </a:prstGeom>
          </p:spPr>
        </p:pic>
        <p:sp>
          <p:nvSpPr>
            <p:cNvPr id="8" name="Oval 7"/>
            <p:cNvSpPr/>
            <p:nvPr/>
          </p:nvSpPr>
          <p:spPr>
            <a:xfrm>
              <a:off x="1476375" y="1066800"/>
              <a:ext cx="904875" cy="5429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8140700" y="3200400"/>
            <a:ext cx="3905189" cy="3297206"/>
          </a:xfrm>
          <a:prstGeom prst="rect">
            <a:avLst/>
          </a:prstGeom>
        </p:spPr>
      </p:pic>
    </p:spTree>
    <p:extLst>
      <p:ext uri="{BB962C8B-B14F-4D97-AF65-F5344CB8AC3E}">
        <p14:creationId xmlns:p14="http://schemas.microsoft.com/office/powerpoint/2010/main" val="3010534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GB" b="1" dirty="0"/>
              <a:t>Introduction</a:t>
            </a:r>
            <a:r>
              <a:rPr lang="en-GB" b="1" dirty="0" smtClean="0"/>
              <a:t>:</a:t>
            </a:r>
            <a:endParaRPr lang="en-GB" dirty="0"/>
          </a:p>
        </p:txBody>
      </p:sp>
      <p:sp>
        <p:nvSpPr>
          <p:cNvPr id="3" name="Content Placeholder 2"/>
          <p:cNvSpPr>
            <a:spLocks noGrp="1"/>
          </p:cNvSpPr>
          <p:nvPr>
            <p:ph idx="1"/>
          </p:nvPr>
        </p:nvSpPr>
        <p:spPr/>
        <p:txBody>
          <a:bodyPr>
            <a:normAutofit/>
          </a:bodyPr>
          <a:lstStyle/>
          <a:p>
            <a:pPr lvl="0"/>
            <a:r>
              <a:rPr lang="en-GB" sz="3600" dirty="0" smtClean="0"/>
              <a:t>It </a:t>
            </a:r>
            <a:r>
              <a:rPr lang="en-GB" sz="3600" dirty="0"/>
              <a:t>should be a single paragraph (approx. 5 lines)</a:t>
            </a:r>
          </a:p>
          <a:p>
            <a:pPr lvl="0"/>
            <a:r>
              <a:rPr lang="en-GB" sz="3600" dirty="0"/>
              <a:t>You can use a </a:t>
            </a:r>
            <a:r>
              <a:rPr lang="en-GB" sz="3600" b="1" dirty="0"/>
              <a:t>short</a:t>
            </a:r>
            <a:r>
              <a:rPr lang="en-GB" sz="3600" dirty="0"/>
              <a:t> sentence to introduce the film or the text you have studied. </a:t>
            </a:r>
          </a:p>
          <a:p>
            <a:pPr lvl="0"/>
            <a:r>
              <a:rPr lang="en-GB" sz="3600" dirty="0"/>
              <a:t>Show your understanding of the question: you should explain to your reader what you understand the question to mean, identify the issue it raises and how you are going to tackle them. </a:t>
            </a:r>
          </a:p>
        </p:txBody>
      </p:sp>
    </p:spTree>
    <p:extLst>
      <p:ext uri="{BB962C8B-B14F-4D97-AF65-F5344CB8AC3E}">
        <p14:creationId xmlns:p14="http://schemas.microsoft.com/office/powerpoint/2010/main" val="42374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fr-FR" i="1" dirty="0" err="1"/>
              <a:t>Example</a:t>
            </a:r>
            <a:r>
              <a:rPr lang="fr-FR" i="1" dirty="0" smtClean="0"/>
              <a:t>:</a:t>
            </a:r>
            <a:endParaRPr lang="en-GB" dirty="0"/>
          </a:p>
        </p:txBody>
      </p:sp>
      <p:sp>
        <p:nvSpPr>
          <p:cNvPr id="3" name="Content Placeholder 2"/>
          <p:cNvSpPr>
            <a:spLocks noGrp="1"/>
          </p:cNvSpPr>
          <p:nvPr>
            <p:ph idx="1"/>
          </p:nvPr>
        </p:nvSpPr>
        <p:spPr>
          <a:xfrm>
            <a:off x="838200" y="1825624"/>
            <a:ext cx="10515600" cy="4854575"/>
          </a:xfrm>
        </p:spPr>
        <p:txBody>
          <a:bodyPr>
            <a:normAutofit/>
          </a:bodyPr>
          <a:lstStyle/>
          <a:p>
            <a:pPr marL="0" indent="0">
              <a:buNone/>
            </a:pPr>
            <a:r>
              <a:rPr lang="fr-FR" b="1" dirty="0" smtClean="0"/>
              <a:t>Question</a:t>
            </a:r>
            <a:r>
              <a:rPr lang="fr-FR" b="1" dirty="0"/>
              <a:t>: Examinez le personnage de Saïd dans le film La Haine.</a:t>
            </a:r>
            <a:endParaRPr lang="en-GB" b="1" dirty="0"/>
          </a:p>
          <a:p>
            <a:pPr marL="0" indent="0">
              <a:buNone/>
            </a:pPr>
            <a:endParaRPr lang="fr-FR" dirty="0" smtClean="0"/>
          </a:p>
          <a:p>
            <a:pPr marL="0" indent="0">
              <a:buNone/>
            </a:pPr>
            <a:r>
              <a:rPr lang="fr-FR" b="1" dirty="0" smtClean="0">
                <a:solidFill>
                  <a:schemeClr val="accent2">
                    <a:lumMod val="75000"/>
                  </a:schemeClr>
                </a:solidFill>
                <a:effectLst>
                  <a:outerShdw blurRad="38100" dist="38100" dir="2700000" algn="tl">
                    <a:srgbClr val="000000">
                      <a:alpha val="43137"/>
                    </a:srgbClr>
                  </a:outerShdw>
                </a:effectLst>
              </a:rPr>
              <a:t>Introduction</a:t>
            </a:r>
            <a:r>
              <a:rPr lang="fr-FR" b="1" dirty="0">
                <a:solidFill>
                  <a:schemeClr val="accent2">
                    <a:lumMod val="75000"/>
                  </a:schemeClr>
                </a:solidFill>
                <a:effectLst>
                  <a:outerShdw blurRad="38100" dist="38100" dir="2700000" algn="tl">
                    <a:srgbClr val="000000">
                      <a:alpha val="43137"/>
                    </a:srgbClr>
                  </a:outerShdw>
                </a:effectLst>
              </a:rPr>
              <a:t> : </a:t>
            </a:r>
            <a:endParaRPr lang="en-GB" b="1" dirty="0">
              <a:solidFill>
                <a:schemeClr val="accent2">
                  <a:lumMod val="75000"/>
                </a:schemeClr>
              </a:solidFill>
              <a:effectLst>
                <a:outerShdw blurRad="38100" dist="38100" dir="2700000" algn="tl">
                  <a:srgbClr val="000000">
                    <a:alpha val="43137"/>
                  </a:srgbClr>
                </a:outerShdw>
              </a:effectLst>
            </a:endParaRPr>
          </a:p>
          <a:p>
            <a:pPr marL="514350" indent="-514350">
              <a:buFont typeface="+mj-lt"/>
              <a:buAutoNum type="arabicPeriod"/>
            </a:pPr>
            <a:r>
              <a:rPr lang="fr-FR" b="1" dirty="0"/>
              <a:t>Dans le film La Haine, Mathieu Kassovitz nous fait suivre la journée la plus importante de trois jeunes de banlieue. </a:t>
            </a:r>
            <a:endParaRPr lang="fr-FR" b="1" dirty="0" smtClean="0"/>
          </a:p>
          <a:p>
            <a:pPr marL="514350" indent="-514350">
              <a:buFont typeface="+mj-lt"/>
              <a:buAutoNum type="arabicPeriod"/>
            </a:pPr>
            <a:r>
              <a:rPr lang="fr-FR" b="1" dirty="0" smtClean="0"/>
              <a:t>Aux </a:t>
            </a:r>
            <a:r>
              <a:rPr lang="fr-FR" b="1" dirty="0"/>
              <a:t>premiers abords, les trois amis semblent similaires mais certains traits les distinguent. </a:t>
            </a:r>
            <a:endParaRPr lang="fr-FR" b="1" dirty="0" smtClean="0"/>
          </a:p>
          <a:p>
            <a:pPr marL="514350" indent="-514350">
              <a:buFont typeface="+mj-lt"/>
              <a:buAutoNum type="arabicPeriod"/>
            </a:pPr>
            <a:r>
              <a:rPr lang="fr-FR" b="1" dirty="0" smtClean="0"/>
              <a:t>Le </a:t>
            </a:r>
            <a:r>
              <a:rPr lang="fr-FR" b="1" dirty="0"/>
              <a:t>personnage de Saïd présente des caractéristiques distinctes et tient un rôle bien particulier dans l’histoire. </a:t>
            </a:r>
            <a:endParaRPr lang="en-GB" dirty="0"/>
          </a:p>
          <a:p>
            <a:endParaRPr lang="en-GB" dirty="0"/>
          </a:p>
        </p:txBody>
      </p:sp>
    </p:spTree>
    <p:extLst>
      <p:ext uri="{BB962C8B-B14F-4D97-AF65-F5344CB8AC3E}">
        <p14:creationId xmlns:p14="http://schemas.microsoft.com/office/powerpoint/2010/main" val="40189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fr-FR" b="1" dirty="0" err="1"/>
              <a:t>Development</a:t>
            </a:r>
            <a:r>
              <a:rPr lang="fr-FR" b="1" dirty="0"/>
              <a:t> : </a:t>
            </a:r>
            <a:endParaRPr lang="en-GB" dirty="0"/>
          </a:p>
        </p:txBody>
      </p:sp>
      <p:sp>
        <p:nvSpPr>
          <p:cNvPr id="3" name="Content Placeholder 2"/>
          <p:cNvSpPr>
            <a:spLocks noGrp="1"/>
          </p:cNvSpPr>
          <p:nvPr>
            <p:ph idx="1"/>
          </p:nvPr>
        </p:nvSpPr>
        <p:spPr>
          <a:xfrm>
            <a:off x="838200" y="1825624"/>
            <a:ext cx="10515600" cy="4740275"/>
          </a:xfrm>
        </p:spPr>
        <p:txBody>
          <a:bodyPr>
            <a:normAutofit fontScale="92500" lnSpcReduction="10000"/>
          </a:bodyPr>
          <a:lstStyle/>
          <a:p>
            <a:pPr lvl="0"/>
            <a:r>
              <a:rPr lang="en-GB" dirty="0" smtClean="0"/>
              <a:t>This </a:t>
            </a:r>
            <a:r>
              <a:rPr lang="en-GB" dirty="0"/>
              <a:t>part will be divided into a number of interconnected paragraphs, each of which will pick up and develop the points raised in your introduction. </a:t>
            </a:r>
          </a:p>
          <a:p>
            <a:pPr lvl="0"/>
            <a:r>
              <a:rPr lang="en-GB" dirty="0"/>
              <a:t>Each paragraph should be introduced with a sentence stating what the paragraph is about. </a:t>
            </a:r>
          </a:p>
          <a:p>
            <a:pPr lvl="0"/>
            <a:r>
              <a:rPr lang="en-GB" dirty="0"/>
              <a:t>Make sure you are following a clear pathway through your paragraphs leading to your conclusion. You should move from one facet of your argument to the next, linking them conceptually by, for example, contrast, addition or comparison. </a:t>
            </a:r>
          </a:p>
          <a:p>
            <a:pPr lvl="0"/>
            <a:r>
              <a:rPr lang="en-GB" dirty="0"/>
              <a:t>Each paragraph must have an internal logic whereby you examine a separate point, making your argument, supporting it with evidence and possibly quotations and drawing conclusions. </a:t>
            </a:r>
          </a:p>
          <a:p>
            <a:pPr lvl="0"/>
            <a:r>
              <a:rPr lang="en-GB" dirty="0"/>
              <a:t>Try to have balanced paragraphs (with about the same amount of content). </a:t>
            </a:r>
          </a:p>
          <a:p>
            <a:endParaRPr lang="en-GB" dirty="0"/>
          </a:p>
        </p:txBody>
      </p:sp>
    </p:spTree>
    <p:extLst>
      <p:ext uri="{BB962C8B-B14F-4D97-AF65-F5344CB8AC3E}">
        <p14:creationId xmlns:p14="http://schemas.microsoft.com/office/powerpoint/2010/main" val="3798393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16" y="220747"/>
            <a:ext cx="10515600" cy="725738"/>
          </a:xfrm>
        </p:spPr>
        <p:txBody>
          <a:bodyPr/>
          <a:lstStyle/>
          <a:p>
            <a:r>
              <a:rPr lang="fr-FR" i="1" dirty="0" err="1"/>
              <a:t>Example</a:t>
            </a:r>
            <a:r>
              <a:rPr lang="fr-FR" i="1" dirty="0"/>
              <a:t> </a:t>
            </a:r>
            <a:r>
              <a:rPr lang="fr-FR" dirty="0"/>
              <a:t>(last </a:t>
            </a:r>
            <a:r>
              <a:rPr lang="fr-FR" dirty="0" err="1"/>
              <a:t>paragraph</a:t>
            </a:r>
            <a:r>
              <a:rPr lang="fr-FR" dirty="0" smtClean="0"/>
              <a:t>):</a:t>
            </a:r>
            <a:endParaRPr lang="en-GB" dirty="0"/>
          </a:p>
        </p:txBody>
      </p:sp>
      <p:sp>
        <p:nvSpPr>
          <p:cNvPr id="3" name="Content Placeholder 2"/>
          <p:cNvSpPr>
            <a:spLocks noGrp="1"/>
          </p:cNvSpPr>
          <p:nvPr>
            <p:ph idx="1"/>
          </p:nvPr>
        </p:nvSpPr>
        <p:spPr>
          <a:xfrm>
            <a:off x="577516" y="1331495"/>
            <a:ext cx="10776284" cy="4845468"/>
          </a:xfrm>
        </p:spPr>
        <p:txBody>
          <a:bodyPr>
            <a:normAutofit lnSpcReduction="10000"/>
          </a:bodyPr>
          <a:lstStyle/>
          <a:p>
            <a:pPr marL="0" indent="0">
              <a:buNone/>
            </a:pPr>
            <a:r>
              <a:rPr lang="fr-FR" b="1" dirty="0" smtClean="0"/>
              <a:t>Enfin</a:t>
            </a:r>
            <a:r>
              <a:rPr lang="fr-FR" b="1" dirty="0"/>
              <a:t>, ses origines sont un autre aspect très significatif de ce protagoniste. Saïd est maghrébin et il représente la communauté maghrébine dans les banlieues. À travers lui, Mathieu Kassovitz expose le problème de discrimination. En effet, Saïd fait référence à la façon dont ils sont traités lorsqu’il dit qu’ “un arabe dans un commissariat il ne tient pas plus d’une heure“. Une scène qui illustre bien cette citation est la scène du passage à tabac au commissariat de Paris et dans laquelle nous sommes témoins du traitement injuste dont les maghrébins sont victimes. Les intentions du cinéaste sont claires,  en utilisant le personnage de Saïd, il veut dénoncer l’ampleur du racisme qui existait dans les années 90, surtout par rapport aux jeunes descendants d’immigrés maghrébins issus des cités et perçus comme des boucs émissaires des problèmes de société. </a:t>
            </a:r>
            <a:endParaRPr lang="en-GB" dirty="0"/>
          </a:p>
          <a:p>
            <a:endParaRPr lang="en-GB" dirty="0"/>
          </a:p>
        </p:txBody>
      </p:sp>
    </p:spTree>
    <p:extLst>
      <p:ext uri="{BB962C8B-B14F-4D97-AF65-F5344CB8AC3E}">
        <p14:creationId xmlns:p14="http://schemas.microsoft.com/office/powerpoint/2010/main" val="968240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fr-FR" b="1" dirty="0"/>
              <a:t>Conclusion </a:t>
            </a:r>
            <a:r>
              <a:rPr lang="fr-FR" b="1" dirty="0" smtClean="0"/>
              <a:t>:</a:t>
            </a:r>
            <a:endParaRPr lang="en-GB" dirty="0"/>
          </a:p>
        </p:txBody>
      </p:sp>
      <p:sp>
        <p:nvSpPr>
          <p:cNvPr id="3" name="Content Placeholder 2"/>
          <p:cNvSpPr>
            <a:spLocks noGrp="1"/>
          </p:cNvSpPr>
          <p:nvPr>
            <p:ph idx="1"/>
          </p:nvPr>
        </p:nvSpPr>
        <p:spPr/>
        <p:txBody>
          <a:bodyPr/>
          <a:lstStyle/>
          <a:p>
            <a:pPr lvl="0"/>
            <a:r>
              <a:rPr lang="en-GB" dirty="0" smtClean="0"/>
              <a:t>Read </a:t>
            </a:r>
            <a:r>
              <a:rPr lang="en-GB" dirty="0"/>
              <a:t>through what you have written again and THEN write your conclusion. </a:t>
            </a:r>
          </a:p>
          <a:p>
            <a:pPr lvl="0"/>
            <a:r>
              <a:rPr lang="en-GB" dirty="0"/>
              <a:t>It should summarise your arguments succinctly </a:t>
            </a:r>
          </a:p>
          <a:p>
            <a:pPr lvl="0"/>
            <a:r>
              <a:rPr lang="en-GB" dirty="0"/>
              <a:t>Be careful not to simply lift passages from your development!</a:t>
            </a:r>
          </a:p>
        </p:txBody>
      </p:sp>
    </p:spTree>
    <p:extLst>
      <p:ext uri="{BB962C8B-B14F-4D97-AF65-F5344CB8AC3E}">
        <p14:creationId xmlns:p14="http://schemas.microsoft.com/office/powerpoint/2010/main" val="3915911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fr-FR" dirty="0" err="1"/>
              <a:t>Example</a:t>
            </a:r>
            <a:r>
              <a:rPr lang="fr-FR" dirty="0"/>
              <a:t>:</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fr-FR" sz="3200" b="1" dirty="0" smtClean="0"/>
              <a:t> En </a:t>
            </a:r>
            <a:r>
              <a:rPr lang="fr-FR" sz="3200" b="1" dirty="0"/>
              <a:t>guise de conclusion, je dirais que bien que Saïd soit un des trois personnages principaux, je pense que son rôle dans l’intrigue et le dénouement de l’histoire est secondaire comparé à </a:t>
            </a:r>
            <a:r>
              <a:rPr lang="fr-FR" sz="3200" b="1" dirty="0" err="1"/>
              <a:t>Vinz</a:t>
            </a:r>
            <a:r>
              <a:rPr lang="fr-FR" sz="3200" b="1" dirty="0"/>
              <a:t> et Hubert qui sont des personnages plus charismatiques. </a:t>
            </a:r>
            <a:endParaRPr lang="fr-FR" sz="3200" b="1" dirty="0" smtClean="0"/>
          </a:p>
          <a:p>
            <a:pPr>
              <a:buFont typeface="Wingdings" panose="05000000000000000000" pitchFamily="2" charset="2"/>
              <a:buChar char="Ø"/>
            </a:pPr>
            <a:r>
              <a:rPr lang="fr-FR" sz="3200" b="1" dirty="0" smtClean="0"/>
              <a:t>Cependant</a:t>
            </a:r>
            <a:r>
              <a:rPr lang="fr-FR" sz="3200" b="1" dirty="0"/>
              <a:t>, il est essentiel de constater que le réalisateur lui a donné une fonction très importante qui est celle de représenter le peuple maghrébin dans les banlieues. </a:t>
            </a:r>
            <a:endParaRPr lang="en-GB" sz="3200" dirty="0"/>
          </a:p>
          <a:p>
            <a:endParaRPr lang="en-GB" dirty="0"/>
          </a:p>
        </p:txBody>
      </p:sp>
    </p:spTree>
    <p:extLst>
      <p:ext uri="{BB962C8B-B14F-4D97-AF65-F5344CB8AC3E}">
        <p14:creationId xmlns:p14="http://schemas.microsoft.com/office/powerpoint/2010/main" val="1406181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fr-FR" b="1" dirty="0"/>
              <a:t>Check </a:t>
            </a:r>
            <a:r>
              <a:rPr lang="fr-FR" b="1" dirty="0" err="1"/>
              <a:t>your</a:t>
            </a:r>
            <a:r>
              <a:rPr lang="fr-FR" b="1" dirty="0"/>
              <a:t> </a:t>
            </a:r>
            <a:r>
              <a:rPr lang="fr-FR" b="1" dirty="0" err="1"/>
              <a:t>work</a:t>
            </a:r>
            <a:r>
              <a:rPr lang="fr-FR" b="1" dirty="0"/>
              <a:t> :</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GB" sz="3600" dirty="0" smtClean="0"/>
              <a:t>Review </a:t>
            </a:r>
            <a:r>
              <a:rPr lang="en-GB" sz="3600" dirty="0"/>
              <a:t>your essay carefully and check for errors of: </a:t>
            </a:r>
            <a:r>
              <a:rPr lang="en-GB" sz="3600" b="1" dirty="0"/>
              <a:t>grammar, punctuation, accents and spelling.</a:t>
            </a:r>
          </a:p>
          <a:p>
            <a:pPr lvl="0"/>
            <a:r>
              <a:rPr lang="en-GB" sz="3600" dirty="0"/>
              <a:t>Check especially: </a:t>
            </a:r>
            <a:r>
              <a:rPr lang="en-GB" sz="3600" b="1" dirty="0"/>
              <a:t>verb endings, tenses and moods, and agreements.</a:t>
            </a:r>
          </a:p>
          <a:p>
            <a:pPr lvl="0"/>
            <a:r>
              <a:rPr lang="en-GB" sz="3600" dirty="0"/>
              <a:t>You should employ a </a:t>
            </a:r>
            <a:r>
              <a:rPr lang="en-GB" sz="3600" b="1" dirty="0"/>
              <a:t>good range of vocabulary </a:t>
            </a:r>
            <a:r>
              <a:rPr lang="en-GB" sz="3600" dirty="0"/>
              <a:t>and include terminology related to film and literature.</a:t>
            </a:r>
          </a:p>
        </p:txBody>
      </p:sp>
    </p:spTree>
    <p:extLst>
      <p:ext uri="{BB962C8B-B14F-4D97-AF65-F5344CB8AC3E}">
        <p14:creationId xmlns:p14="http://schemas.microsoft.com/office/powerpoint/2010/main" val="3283144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GB" b="1" dirty="0"/>
              <a:t>Task 1: Read the introduction to this essay: what is the question</a:t>
            </a:r>
            <a:r>
              <a:rPr lang="en-GB" b="1" dirty="0" smtClean="0"/>
              <a:t>?</a:t>
            </a:r>
            <a:endParaRPr lang="en-GB" dirty="0"/>
          </a:p>
        </p:txBody>
      </p:sp>
      <p:sp>
        <p:nvSpPr>
          <p:cNvPr id="3" name="Content Placeholder 2"/>
          <p:cNvSpPr>
            <a:spLocks noGrp="1"/>
          </p:cNvSpPr>
          <p:nvPr>
            <p:ph idx="1"/>
          </p:nvPr>
        </p:nvSpPr>
        <p:spPr>
          <a:xfrm>
            <a:off x="838199" y="1825624"/>
            <a:ext cx="10952747" cy="4543091"/>
          </a:xfrm>
        </p:spPr>
        <p:txBody>
          <a:bodyPr/>
          <a:lstStyle/>
          <a:p>
            <a:r>
              <a:rPr lang="fr-FR" dirty="0" smtClean="0"/>
              <a:t>Dans </a:t>
            </a:r>
            <a:r>
              <a:rPr lang="fr-FR" dirty="0"/>
              <a:t>La Haine, Mathieu Kassovitz nous fait suivre la journée la plus importante dans la vie de trois jeunes de banlieue. La journée se déroule au lendemain d’une nuit d’émeutes provoquées par une bavure policière qui a plongé Abdel </a:t>
            </a:r>
            <a:r>
              <a:rPr lang="fr-FR" dirty="0" err="1"/>
              <a:t>Ichaha</a:t>
            </a:r>
            <a:r>
              <a:rPr lang="fr-FR" dirty="0"/>
              <a:t> dans un coma. Bien que le personnage n’apparaisse pas dans le film, son rôle est très significatif. Il est intéressant d’analyser l’importance de ce personnage dans l’intrigue et comment il souligne le coté réel du film et les intentions du cinéaste</a:t>
            </a:r>
            <a:r>
              <a:rPr lang="fr-FR" dirty="0" smtClean="0"/>
              <a:t>.</a:t>
            </a:r>
          </a:p>
          <a:p>
            <a:endParaRPr lang="en-GB" dirty="0"/>
          </a:p>
          <a:p>
            <a:r>
              <a:rPr lang="fr-FR" b="1" dirty="0" err="1"/>
              <a:t>Essay</a:t>
            </a:r>
            <a:r>
              <a:rPr lang="fr-FR" b="1" dirty="0"/>
              <a:t> question: </a:t>
            </a:r>
            <a:endParaRPr lang="fr-FR" b="1" dirty="0" smtClean="0"/>
          </a:p>
          <a:p>
            <a:pPr marL="0" indent="0">
              <a:buNone/>
            </a:pPr>
            <a:r>
              <a:rPr lang="fr-FR" b="1" dirty="0" smtClean="0"/>
              <a:t>	</a:t>
            </a:r>
            <a:r>
              <a:rPr lang="fr-FR" b="1" dirty="0" smtClean="0">
                <a:solidFill>
                  <a:srgbClr val="FF0000"/>
                </a:solidFill>
              </a:rPr>
              <a:t>Analysez </a:t>
            </a:r>
            <a:r>
              <a:rPr lang="fr-FR" b="1" dirty="0">
                <a:solidFill>
                  <a:srgbClr val="FF0000"/>
                </a:solidFill>
              </a:rPr>
              <a:t>le rôle joué par le personnage d’Abdel dans la </a:t>
            </a:r>
            <a:r>
              <a:rPr lang="fr-FR" b="1" dirty="0" smtClean="0">
                <a:solidFill>
                  <a:srgbClr val="FF0000"/>
                </a:solidFill>
              </a:rPr>
              <a:t>Haine</a:t>
            </a:r>
            <a:r>
              <a:rPr lang="fr-FR" b="1" dirty="0" smtClean="0"/>
              <a:t>	</a:t>
            </a:r>
            <a:endParaRPr lang="en-GB" dirty="0"/>
          </a:p>
          <a:p>
            <a:endParaRPr lang="en-GB" dirty="0"/>
          </a:p>
        </p:txBody>
      </p:sp>
    </p:spTree>
    <p:extLst>
      <p:ext uri="{BB962C8B-B14F-4D97-AF65-F5344CB8AC3E}">
        <p14:creationId xmlns:p14="http://schemas.microsoft.com/office/powerpoint/2010/main" val="221750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1301"/>
            <a:ext cx="11099800" cy="1449388"/>
          </a:xfrm>
          <a:solidFill>
            <a:schemeClr val="accent2"/>
          </a:solidFill>
        </p:spPr>
        <p:txBody>
          <a:bodyPr>
            <a:normAutofit fontScale="90000"/>
          </a:bodyPr>
          <a:lstStyle/>
          <a:p>
            <a:r>
              <a:rPr lang="en-GB" b="1" dirty="0"/>
              <a:t>Task 2: Read the paragraph about Hubert and complete the blanks by adding evidence to the points made</a:t>
            </a:r>
            <a:r>
              <a:rPr lang="en-GB" b="1" dirty="0" smtClean="0"/>
              <a:t>.</a:t>
            </a:r>
            <a:endParaRPr lang="en-GB" dirty="0"/>
          </a:p>
        </p:txBody>
      </p:sp>
      <p:sp>
        <p:nvSpPr>
          <p:cNvPr id="3" name="Content Placeholder 2"/>
          <p:cNvSpPr>
            <a:spLocks noGrp="1"/>
          </p:cNvSpPr>
          <p:nvPr>
            <p:ph idx="1"/>
          </p:nvPr>
        </p:nvSpPr>
        <p:spPr>
          <a:xfrm>
            <a:off x="533400" y="1930400"/>
            <a:ext cx="11099800" cy="4572000"/>
          </a:xfrm>
        </p:spPr>
        <p:txBody>
          <a:bodyPr>
            <a:normAutofit fontScale="92500" lnSpcReduction="10000"/>
          </a:bodyPr>
          <a:lstStyle/>
          <a:p>
            <a:pPr marL="0" indent="0">
              <a:buNone/>
            </a:pPr>
            <a:r>
              <a:rPr lang="fr-FR" dirty="0"/>
              <a:t>Tout d’abord, dès le début du film on peut voir qu’Hubert est différent de ses amis. En effet, lorsque l’audience le rencontre pour la première fois, Mathieu Kassovitz utilise</a:t>
            </a:r>
            <a:r>
              <a:rPr lang="fr-FR" b="1" dirty="0"/>
              <a:t> </a:t>
            </a:r>
            <a:r>
              <a:rPr lang="fr-FR" b="1" dirty="0" smtClean="0"/>
              <a:t>……………………………………………………………………. </a:t>
            </a:r>
            <a:r>
              <a:rPr lang="fr-FR" dirty="0" smtClean="0"/>
              <a:t>pour </a:t>
            </a:r>
            <a:r>
              <a:rPr lang="fr-FR" dirty="0"/>
              <a:t>montrer qu’il est plus mature et réfléchi que les deux autres protagonistes. Nous pouvons aussi comprendre qu’il est plus ambitieux puisqu’on sait qu’il a travaillé dur pour construire sa salle de gym qui malheureusement a été détruite pendant les émeutes. En partie à cause de cela, Hubert déteste ce qu’est devenue la cité et aimerait la quitter. Il est évident qu’Hubert est contre l’idée de tuer un flic pour se venger si Abdel meurt et il est très sage quand il dit à </a:t>
            </a:r>
            <a:r>
              <a:rPr lang="fr-FR" dirty="0" err="1"/>
              <a:t>Vinz</a:t>
            </a:r>
            <a:r>
              <a:rPr lang="fr-FR" dirty="0"/>
              <a:t> que</a:t>
            </a:r>
            <a:r>
              <a:rPr lang="fr-FR" b="1" dirty="0"/>
              <a:t> </a:t>
            </a:r>
            <a:r>
              <a:rPr lang="fr-FR" b="1" dirty="0" smtClean="0"/>
              <a:t>…………………………………………………………………………….</a:t>
            </a:r>
            <a:r>
              <a:rPr lang="fr-FR" dirty="0" smtClean="0"/>
              <a:t>Je </a:t>
            </a:r>
            <a:r>
              <a:rPr lang="fr-FR" dirty="0"/>
              <a:t>dirais que cette citation reflète très bien le thème principal du film et que Mathieu Kassovitz a choisi ce personnage pour dire ces mots afin qu’ils aient plus impacts chez le spectateur. Selon moi, à travers Hubert, Mathieu Kassovitz tente de casser les stéréotypes en montrant que les </a:t>
            </a:r>
            <a:r>
              <a:rPr lang="fr-FR" dirty="0" smtClean="0"/>
              <a:t>banlieusards </a:t>
            </a:r>
            <a:r>
              <a:rPr lang="fr-FR" dirty="0"/>
              <a:t>ne sont pas tous violents ou contre la police. </a:t>
            </a:r>
            <a:endParaRPr lang="en-GB" dirty="0"/>
          </a:p>
          <a:p>
            <a:endParaRPr lang="en-GB" dirty="0"/>
          </a:p>
        </p:txBody>
      </p:sp>
    </p:spTree>
    <p:extLst>
      <p:ext uri="{BB962C8B-B14F-4D97-AF65-F5344CB8AC3E}">
        <p14:creationId xmlns:p14="http://schemas.microsoft.com/office/powerpoint/2010/main" val="3046696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11633200" cy="1549399"/>
          </a:xfrm>
          <a:solidFill>
            <a:schemeClr val="accent2"/>
          </a:solidFill>
        </p:spPr>
        <p:txBody>
          <a:bodyPr>
            <a:normAutofit fontScale="90000"/>
          </a:bodyPr>
          <a:lstStyle/>
          <a:p>
            <a:r>
              <a:rPr lang="en-GB" b="1" dirty="0"/>
              <a:t>Task 2: Read the paragraph about Hubert and complete the blanks by adding evidence to the points made</a:t>
            </a:r>
            <a:r>
              <a:rPr lang="en-GB" b="1" dirty="0" smtClean="0"/>
              <a:t>.</a:t>
            </a:r>
            <a:endParaRPr lang="en-GB" dirty="0"/>
          </a:p>
        </p:txBody>
      </p:sp>
      <p:sp>
        <p:nvSpPr>
          <p:cNvPr id="3" name="Content Placeholder 2"/>
          <p:cNvSpPr>
            <a:spLocks noGrp="1"/>
          </p:cNvSpPr>
          <p:nvPr>
            <p:ph idx="1"/>
          </p:nvPr>
        </p:nvSpPr>
        <p:spPr>
          <a:xfrm>
            <a:off x="241300" y="1828799"/>
            <a:ext cx="11633200" cy="4813301"/>
          </a:xfrm>
        </p:spPr>
        <p:txBody>
          <a:bodyPr>
            <a:normAutofit fontScale="92500" lnSpcReduction="10000"/>
          </a:bodyPr>
          <a:lstStyle/>
          <a:p>
            <a:pPr marL="0" indent="0">
              <a:buNone/>
            </a:pPr>
            <a:r>
              <a:rPr lang="fr-FR" dirty="0"/>
              <a:t>Tout d’abord, dès le début du film on peut voir qu’Hubert est différent de ses amis. En effet, lorsque l’audience le rencontre pour la première fois, Mathieu Kassovitz utilise</a:t>
            </a:r>
            <a:r>
              <a:rPr lang="fr-FR" b="1" dirty="0"/>
              <a:t> </a:t>
            </a:r>
            <a:r>
              <a:rPr lang="fr-FR" b="1" dirty="0">
                <a:solidFill>
                  <a:srgbClr val="FF0000"/>
                </a:solidFill>
              </a:rPr>
              <a:t>le ralentit comme mouvement de caméra</a:t>
            </a:r>
            <a:r>
              <a:rPr lang="fr-FR" dirty="0">
                <a:solidFill>
                  <a:srgbClr val="FF0000"/>
                </a:solidFill>
              </a:rPr>
              <a:t> </a:t>
            </a:r>
            <a:r>
              <a:rPr lang="fr-FR" dirty="0"/>
              <a:t>pour montrer qu’il est plus mature et réfléchi que les deux autres protagonistes. </a:t>
            </a:r>
            <a:r>
              <a:rPr lang="fr-FR" dirty="0" smtClean="0"/>
              <a:t>Nous </a:t>
            </a:r>
            <a:r>
              <a:rPr lang="fr-FR" dirty="0"/>
              <a:t>pouvons aussi comprendre qu’il est plus ambitieux puisqu’on sait qu’il a travaillé dur pour construire sa salle de gym qui malheureusement a été détruite pendant les émeutes. En partie à cause de cela, Hubert déteste ce qu’est devenue la cité et aimerait la quitter. Il est évident qu’Hubert est contre l’idée de tuer un flic pour se venger si Abdel meurt et il est très sage quand il dit à </a:t>
            </a:r>
            <a:r>
              <a:rPr lang="fr-FR" dirty="0" err="1"/>
              <a:t>Vinz</a:t>
            </a:r>
            <a:r>
              <a:rPr lang="fr-FR" dirty="0"/>
              <a:t> que</a:t>
            </a:r>
            <a:r>
              <a:rPr lang="fr-FR" b="1" dirty="0"/>
              <a:t> </a:t>
            </a:r>
            <a:r>
              <a:rPr lang="fr-FR" b="1" dirty="0">
                <a:solidFill>
                  <a:srgbClr val="FF0000"/>
                </a:solidFill>
              </a:rPr>
              <a:t>s’il était allé à l’école, il saurait que ‘La haine attire la haine’ </a:t>
            </a:r>
            <a:r>
              <a:rPr lang="fr-FR" dirty="0"/>
              <a:t>Je dirais que cette citation reflète très bien le thème principal du film et que Mathieu Kassovitz a choisi ce personnage pour dire ces mots afin qu’ils aient plus impacts chez le spectateur. Selon moi, à travers Hubert, Mathieu Kassovitz tente de casser les stéréotypes en montrant que les banlieusards ne sont pas tous violents ou contre la police. </a:t>
            </a:r>
            <a:endParaRPr lang="en-GB" dirty="0"/>
          </a:p>
          <a:p>
            <a:endParaRPr lang="en-GB" dirty="0"/>
          </a:p>
        </p:txBody>
      </p:sp>
    </p:spTree>
    <p:extLst>
      <p:ext uri="{BB962C8B-B14F-4D97-AF65-F5344CB8AC3E}">
        <p14:creationId xmlns:p14="http://schemas.microsoft.com/office/powerpoint/2010/main" val="600704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78400" cy="1108075"/>
          </a:xfrm>
          <a:solidFill>
            <a:schemeClr val="accent2"/>
          </a:solidFill>
        </p:spPr>
        <p:txBody>
          <a:bodyPr/>
          <a:lstStyle/>
          <a:p>
            <a:r>
              <a:rPr lang="en-GB" dirty="0" smtClean="0"/>
              <a:t>A rough guide: </a:t>
            </a:r>
            <a:endParaRPr lang="en-GB" dirty="0"/>
          </a:p>
        </p:txBody>
      </p:sp>
      <p:sp>
        <p:nvSpPr>
          <p:cNvPr id="3" name="Content Placeholder 2"/>
          <p:cNvSpPr>
            <a:spLocks noGrp="1"/>
          </p:cNvSpPr>
          <p:nvPr>
            <p:ph idx="1"/>
          </p:nvPr>
        </p:nvSpPr>
        <p:spPr>
          <a:xfrm>
            <a:off x="838200" y="1863725"/>
            <a:ext cx="4978400" cy="4351338"/>
          </a:xfrm>
        </p:spPr>
        <p:txBody>
          <a:bodyPr/>
          <a:lstStyle/>
          <a:p>
            <a:r>
              <a:rPr lang="en-GB" dirty="0" smtClean="0"/>
              <a:t>10 </a:t>
            </a:r>
            <a:r>
              <a:rPr lang="en-GB" dirty="0"/>
              <a:t>minutes planning your essay, </a:t>
            </a:r>
            <a:endParaRPr lang="en-GB" dirty="0" smtClean="0"/>
          </a:p>
          <a:p>
            <a:r>
              <a:rPr lang="en-GB" dirty="0" smtClean="0"/>
              <a:t>50 </a:t>
            </a:r>
            <a:r>
              <a:rPr lang="en-GB" dirty="0"/>
              <a:t>minutes writing it </a:t>
            </a:r>
            <a:r>
              <a:rPr lang="en-GB" dirty="0" smtClean="0"/>
              <a:t>and</a:t>
            </a:r>
          </a:p>
          <a:p>
            <a:r>
              <a:rPr lang="en-GB" dirty="0" smtClean="0"/>
              <a:t>5 </a:t>
            </a:r>
            <a:r>
              <a:rPr lang="en-GB" dirty="0"/>
              <a:t>minutes checking it. </a:t>
            </a:r>
            <a:endParaRPr lang="en-GB" dirty="0" smtClean="0"/>
          </a:p>
          <a:p>
            <a:endParaRPr lang="en-GB" dirty="0"/>
          </a:p>
          <a:p>
            <a:endParaRPr lang="en-GB" dirty="0"/>
          </a:p>
        </p:txBody>
      </p:sp>
      <p:grpSp>
        <p:nvGrpSpPr>
          <p:cNvPr id="5" name="Group 4"/>
          <p:cNvGrpSpPr/>
          <p:nvPr/>
        </p:nvGrpSpPr>
        <p:grpSpPr>
          <a:xfrm>
            <a:off x="6946900" y="1"/>
            <a:ext cx="5292162" cy="3594100"/>
            <a:chOff x="30598" y="0"/>
            <a:chExt cx="2350652" cy="1609725"/>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 y="0"/>
              <a:ext cx="2116455" cy="1434465"/>
            </a:xfrm>
            <a:prstGeom prst="rect">
              <a:avLst/>
            </a:prstGeom>
          </p:spPr>
        </p:pic>
        <p:sp>
          <p:nvSpPr>
            <p:cNvPr id="7" name="Oval 6"/>
            <p:cNvSpPr/>
            <p:nvPr/>
          </p:nvSpPr>
          <p:spPr>
            <a:xfrm>
              <a:off x="1476375" y="1066800"/>
              <a:ext cx="904875" cy="5429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6672011" y="3276767"/>
            <a:ext cx="5519989" cy="3581233"/>
          </a:xfrm>
          <a:prstGeom prst="rect">
            <a:avLst/>
          </a:prstGeom>
        </p:spPr>
      </p:pic>
    </p:spTree>
    <p:extLst>
      <p:ext uri="{BB962C8B-B14F-4D97-AF65-F5344CB8AC3E}">
        <p14:creationId xmlns:p14="http://schemas.microsoft.com/office/powerpoint/2010/main" val="316182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2100"/>
            <a:ext cx="11430000" cy="1816099"/>
          </a:xfrm>
          <a:solidFill>
            <a:schemeClr val="accent2"/>
          </a:solidFill>
        </p:spPr>
        <p:txBody>
          <a:bodyPr>
            <a:normAutofit fontScale="90000"/>
          </a:bodyPr>
          <a:lstStyle/>
          <a:p>
            <a:r>
              <a:rPr lang="en-GB" sz="3600" b="1" dirty="0"/>
              <a:t>Task 3: Read the paragraph below (answering the question: </a:t>
            </a:r>
            <a:r>
              <a:rPr lang="en-GB" sz="3600" b="1" i="1" dirty="0" err="1" smtClean="0"/>
              <a:t>D’après</a:t>
            </a:r>
            <a:r>
              <a:rPr lang="en-GB" sz="3600" b="1" i="1" dirty="0" smtClean="0"/>
              <a:t> </a:t>
            </a:r>
            <a:r>
              <a:rPr lang="en-GB" sz="3600" b="1" i="1" dirty="0" err="1"/>
              <a:t>vous</a:t>
            </a:r>
            <a:r>
              <a:rPr lang="en-GB" sz="3600" b="1" i="1" dirty="0"/>
              <a:t> le film ‘La </a:t>
            </a:r>
            <a:r>
              <a:rPr lang="en-GB" sz="3600" b="1" i="1" dirty="0" err="1"/>
              <a:t>Haine</a:t>
            </a:r>
            <a:r>
              <a:rPr lang="en-GB" sz="3600" b="1" i="1" dirty="0"/>
              <a:t>’ </a:t>
            </a:r>
            <a:r>
              <a:rPr lang="en-GB" sz="3600" b="1" i="1" dirty="0" err="1"/>
              <a:t>est-il</a:t>
            </a:r>
            <a:r>
              <a:rPr lang="en-GB" sz="3600" b="1" i="1" dirty="0"/>
              <a:t> un film ‘anti-flic’</a:t>
            </a:r>
            <a:r>
              <a:rPr lang="en-GB" sz="3600" b="1" dirty="0"/>
              <a:t>) and complete the blanks by adding your evaluation to the points and evidence given. </a:t>
            </a:r>
            <a:endParaRPr lang="en-GB" dirty="0"/>
          </a:p>
        </p:txBody>
      </p:sp>
      <p:sp>
        <p:nvSpPr>
          <p:cNvPr id="3" name="Content Placeholder 2"/>
          <p:cNvSpPr>
            <a:spLocks noGrp="1"/>
          </p:cNvSpPr>
          <p:nvPr>
            <p:ph idx="1"/>
          </p:nvPr>
        </p:nvSpPr>
        <p:spPr>
          <a:xfrm>
            <a:off x="381000" y="2311401"/>
            <a:ext cx="10972800" cy="3865562"/>
          </a:xfrm>
        </p:spPr>
        <p:txBody>
          <a:bodyPr/>
          <a:lstStyle/>
          <a:p>
            <a:r>
              <a:rPr lang="fr-FR" dirty="0"/>
              <a:t>D’après moi,</a:t>
            </a:r>
            <a:r>
              <a:rPr lang="fr-FR" b="1" dirty="0"/>
              <a:t> </a:t>
            </a:r>
            <a:endParaRPr lang="fr-FR" b="1" dirty="0" smtClean="0"/>
          </a:p>
          <a:p>
            <a:r>
              <a:rPr lang="fr-FR" b="1" dirty="0" smtClean="0">
                <a:solidFill>
                  <a:srgbClr val="FF0000"/>
                </a:solidFill>
              </a:rPr>
              <a:t>Mathieu </a:t>
            </a:r>
            <a:r>
              <a:rPr lang="fr-FR" b="1" dirty="0">
                <a:solidFill>
                  <a:srgbClr val="FF0000"/>
                </a:solidFill>
              </a:rPr>
              <a:t>Kassovitz reproche à la police de manquer de respect et d’utiliser la violence. </a:t>
            </a:r>
            <a:endParaRPr lang="fr-FR" b="1" dirty="0" smtClean="0">
              <a:solidFill>
                <a:srgbClr val="FF0000"/>
              </a:solidFill>
            </a:endParaRPr>
          </a:p>
          <a:p>
            <a:r>
              <a:rPr lang="fr-FR" b="1" dirty="0" smtClean="0">
                <a:solidFill>
                  <a:srgbClr val="FF0000"/>
                </a:solidFill>
              </a:rPr>
              <a:t>Cependant</a:t>
            </a:r>
            <a:r>
              <a:rPr lang="fr-FR" b="1" dirty="0">
                <a:solidFill>
                  <a:srgbClr val="FF0000"/>
                </a:solidFill>
              </a:rPr>
              <a:t>, </a:t>
            </a:r>
            <a:r>
              <a:rPr lang="fr-FR" b="1" dirty="0" smtClean="0">
                <a:solidFill>
                  <a:srgbClr val="FF0000"/>
                </a:solidFill>
              </a:rPr>
              <a:t>il </a:t>
            </a:r>
            <a:r>
              <a:rPr lang="fr-FR" b="1" dirty="0">
                <a:solidFill>
                  <a:srgbClr val="FF0000"/>
                </a:solidFill>
              </a:rPr>
              <a:t>essaye de nous faire comprendre que les banlieusards ne sont pas tous contre la police ou pour la violence, </a:t>
            </a:r>
            <a:endParaRPr lang="fr-FR" b="1" dirty="0" smtClean="0">
              <a:solidFill>
                <a:srgbClr val="FF0000"/>
              </a:solidFill>
            </a:endParaRPr>
          </a:p>
          <a:p>
            <a:r>
              <a:rPr lang="fr-FR" b="1" dirty="0" smtClean="0">
                <a:solidFill>
                  <a:srgbClr val="FF0000"/>
                </a:solidFill>
              </a:rPr>
              <a:t>et </a:t>
            </a:r>
            <a:r>
              <a:rPr lang="fr-FR" b="1" dirty="0">
                <a:solidFill>
                  <a:srgbClr val="FF0000"/>
                </a:solidFill>
              </a:rPr>
              <a:t>de la même </a:t>
            </a:r>
            <a:r>
              <a:rPr lang="fr-FR" b="1" dirty="0" smtClean="0">
                <a:solidFill>
                  <a:srgbClr val="FF0000"/>
                </a:solidFill>
              </a:rPr>
              <a:t>façon, avec </a:t>
            </a:r>
            <a:r>
              <a:rPr lang="fr-FR" b="1" dirty="0">
                <a:solidFill>
                  <a:srgbClr val="FF0000"/>
                </a:solidFill>
              </a:rPr>
              <a:t>ces quelques exemples de bons </a:t>
            </a:r>
            <a:r>
              <a:rPr lang="fr-FR" b="1" dirty="0" smtClean="0">
                <a:solidFill>
                  <a:srgbClr val="FF0000"/>
                </a:solidFill>
              </a:rPr>
              <a:t>‘flics</a:t>
            </a:r>
            <a:r>
              <a:rPr lang="fr-FR" b="1" dirty="0">
                <a:solidFill>
                  <a:srgbClr val="FF0000"/>
                </a:solidFill>
              </a:rPr>
              <a:t>’, </a:t>
            </a:r>
            <a:endParaRPr lang="fr-FR" b="1" dirty="0" smtClean="0">
              <a:solidFill>
                <a:srgbClr val="FF0000"/>
              </a:solidFill>
            </a:endParaRPr>
          </a:p>
          <a:p>
            <a:r>
              <a:rPr lang="fr-FR" b="1" dirty="0" smtClean="0">
                <a:solidFill>
                  <a:srgbClr val="FF0000"/>
                </a:solidFill>
              </a:rPr>
              <a:t>il </a:t>
            </a:r>
            <a:r>
              <a:rPr lang="fr-FR" b="1" dirty="0">
                <a:solidFill>
                  <a:srgbClr val="FF0000"/>
                </a:solidFill>
              </a:rPr>
              <a:t>nous montre qu’eux non plus ne sont pas tous à mettre </a:t>
            </a:r>
            <a:r>
              <a:rPr lang="fr-FR" b="1" dirty="0" smtClean="0">
                <a:solidFill>
                  <a:srgbClr val="FF0000"/>
                </a:solidFill>
              </a:rPr>
              <a:t>‘dans </a:t>
            </a:r>
            <a:r>
              <a:rPr lang="fr-FR" b="1" dirty="0">
                <a:solidFill>
                  <a:srgbClr val="FF0000"/>
                </a:solidFill>
              </a:rPr>
              <a:t>le même </a:t>
            </a:r>
            <a:r>
              <a:rPr lang="fr-FR" b="1" dirty="0" smtClean="0">
                <a:solidFill>
                  <a:srgbClr val="FF0000"/>
                </a:solidFill>
              </a:rPr>
              <a:t>panier’. </a:t>
            </a:r>
            <a:endParaRPr lang="en-GB" dirty="0">
              <a:solidFill>
                <a:srgbClr val="FF0000"/>
              </a:solidFill>
            </a:endParaRPr>
          </a:p>
        </p:txBody>
      </p:sp>
    </p:spTree>
    <p:extLst>
      <p:ext uri="{BB962C8B-B14F-4D97-AF65-F5344CB8AC3E}">
        <p14:creationId xmlns:p14="http://schemas.microsoft.com/office/powerpoint/2010/main" val="367711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1"/>
            <a:ext cx="11696700" cy="2097756"/>
          </a:xfrm>
          <a:solidFill>
            <a:schemeClr val="accent2"/>
          </a:solidFill>
        </p:spPr>
        <p:txBody>
          <a:bodyPr>
            <a:normAutofit/>
          </a:bodyPr>
          <a:lstStyle/>
          <a:p>
            <a:r>
              <a:rPr lang="fr-FR" sz="3600" b="1" dirty="0" err="1"/>
              <a:t>Task</a:t>
            </a:r>
            <a:r>
              <a:rPr lang="fr-FR" sz="3600" b="1" dirty="0"/>
              <a:t> 4: Use the plan </a:t>
            </a:r>
            <a:r>
              <a:rPr lang="fr-FR" sz="3600" b="1" dirty="0" err="1"/>
              <a:t>produced</a:t>
            </a:r>
            <a:r>
              <a:rPr lang="fr-FR" sz="3600" b="1" dirty="0"/>
              <a:t> as an </a:t>
            </a:r>
            <a:r>
              <a:rPr lang="fr-FR" sz="3600" b="1" dirty="0" err="1"/>
              <a:t>answer</a:t>
            </a:r>
            <a:r>
              <a:rPr lang="fr-FR" sz="3600" b="1" dirty="0"/>
              <a:t> to the </a:t>
            </a:r>
            <a:r>
              <a:rPr lang="fr-FR" sz="3600" b="1" dirty="0" err="1"/>
              <a:t>following</a:t>
            </a:r>
            <a:r>
              <a:rPr lang="fr-FR" sz="3600" b="1" dirty="0"/>
              <a:t> question ‘Analysez en quoi La Haine pourrait être considérée avant tout comme un film sur les banlieues’ and </a:t>
            </a:r>
            <a:r>
              <a:rPr lang="fr-FR" sz="3600" b="1" dirty="0" err="1"/>
              <a:t>write</a:t>
            </a:r>
            <a:r>
              <a:rPr lang="fr-FR" sz="3600" b="1" dirty="0"/>
              <a:t> an introduction and the first </a:t>
            </a:r>
            <a:r>
              <a:rPr lang="fr-FR" sz="3600" b="1" dirty="0" err="1" smtClean="0"/>
              <a:t>paragraph</a:t>
            </a:r>
            <a:endParaRPr lang="en-GB" sz="3600" dirty="0"/>
          </a:p>
        </p:txBody>
      </p:sp>
      <p:sp>
        <p:nvSpPr>
          <p:cNvPr id="3" name="Content Placeholder 2"/>
          <p:cNvSpPr>
            <a:spLocks noGrp="1"/>
          </p:cNvSpPr>
          <p:nvPr>
            <p:ph idx="1"/>
          </p:nvPr>
        </p:nvSpPr>
        <p:spPr/>
        <p:txBody>
          <a:bodyPr/>
          <a:lstStyle/>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4456"/>
            <a:ext cx="11696700" cy="4303043"/>
          </a:xfrm>
          <a:prstGeom prst="rect">
            <a:avLst/>
          </a:prstGeom>
          <a:noFill/>
          <a:ln>
            <a:noFill/>
          </a:ln>
        </p:spPr>
      </p:pic>
    </p:spTree>
    <p:extLst>
      <p:ext uri="{BB962C8B-B14F-4D97-AF65-F5344CB8AC3E}">
        <p14:creationId xmlns:p14="http://schemas.microsoft.com/office/powerpoint/2010/main" val="4118890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2202" y="851166"/>
            <a:ext cx="12019798" cy="5838391"/>
          </a:xfrm>
          <a:prstGeom prst="rect">
            <a:avLst/>
          </a:prstGeom>
          <a:noFill/>
          <a:ln>
            <a:noFill/>
          </a:ln>
        </p:spPr>
      </p:pic>
    </p:spTree>
    <p:extLst>
      <p:ext uri="{BB962C8B-B14F-4D97-AF65-F5344CB8AC3E}">
        <p14:creationId xmlns:p14="http://schemas.microsoft.com/office/powerpoint/2010/main" val="3102092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fr-FR" dirty="0" err="1" smtClean="0"/>
              <a:t>Task</a:t>
            </a:r>
            <a:r>
              <a:rPr lang="fr-FR" dirty="0" smtClean="0"/>
              <a:t> 4 : Introduction</a:t>
            </a:r>
            <a:r>
              <a:rPr lang="fr-FR" dirty="0"/>
              <a:t> </a:t>
            </a:r>
            <a:r>
              <a:rPr lang="fr-FR" dirty="0" smtClean="0"/>
              <a:t>:</a:t>
            </a:r>
            <a:endParaRPr lang="en-GB" dirty="0"/>
          </a:p>
        </p:txBody>
      </p:sp>
      <p:sp>
        <p:nvSpPr>
          <p:cNvPr id="3" name="Content Placeholder 2"/>
          <p:cNvSpPr>
            <a:spLocks noGrp="1"/>
          </p:cNvSpPr>
          <p:nvPr>
            <p:ph idx="1"/>
          </p:nvPr>
        </p:nvSpPr>
        <p:spPr/>
        <p:txBody>
          <a:bodyPr/>
          <a:lstStyle/>
          <a:p>
            <a:r>
              <a:rPr lang="fr-FR" b="1" dirty="0" smtClean="0"/>
              <a:t>Dans </a:t>
            </a:r>
            <a:r>
              <a:rPr lang="fr-FR" b="1" dirty="0"/>
              <a:t>le film La Haine, Mathieu Kassovitz nous raconte la journée la plus importante dans la vie de trois jeunes de banlieue parisienne au lendemain d’une nuit d’émeutes. </a:t>
            </a:r>
            <a:endParaRPr lang="fr-FR" b="1" dirty="0" smtClean="0"/>
          </a:p>
          <a:p>
            <a:r>
              <a:rPr lang="fr-FR" b="1" dirty="0" smtClean="0"/>
              <a:t>Il est intéressant d’ analyser </a:t>
            </a:r>
            <a:r>
              <a:rPr lang="fr-FR" b="1" dirty="0"/>
              <a:t>en quoi le film pourrait avant tout être considéré comme un film sur les banlieues. </a:t>
            </a:r>
            <a:endParaRPr lang="fr-FR" b="1" dirty="0" smtClean="0"/>
          </a:p>
          <a:p>
            <a:r>
              <a:rPr lang="fr-FR" b="1" dirty="0" smtClean="0"/>
              <a:t>Pour </a:t>
            </a:r>
            <a:r>
              <a:rPr lang="fr-FR" b="1" dirty="0"/>
              <a:t>se faire, </a:t>
            </a:r>
            <a:r>
              <a:rPr lang="fr-FR" b="1" dirty="0" smtClean="0"/>
              <a:t>on pourrait se </a:t>
            </a:r>
            <a:r>
              <a:rPr lang="fr-FR" b="1" dirty="0"/>
              <a:t>concentrer sur le lieu et les personnages, sur l’opposition entre la banlieue et Paris et </a:t>
            </a:r>
            <a:r>
              <a:rPr lang="fr-FR" b="1" dirty="0" smtClean="0"/>
              <a:t>enfin sur </a:t>
            </a:r>
            <a:r>
              <a:rPr lang="fr-FR" b="1" dirty="0"/>
              <a:t>les problèmes que le réalisateur aborde. </a:t>
            </a:r>
            <a:endParaRPr lang="en-GB" dirty="0"/>
          </a:p>
          <a:p>
            <a:endParaRPr lang="en-GB" dirty="0"/>
          </a:p>
        </p:txBody>
      </p:sp>
    </p:spTree>
    <p:extLst>
      <p:ext uri="{BB962C8B-B14F-4D97-AF65-F5344CB8AC3E}">
        <p14:creationId xmlns:p14="http://schemas.microsoft.com/office/powerpoint/2010/main" val="1714933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365125"/>
            <a:ext cx="10920663" cy="533233"/>
          </a:xfrm>
          <a:solidFill>
            <a:schemeClr val="accent2"/>
          </a:solidFill>
        </p:spPr>
        <p:txBody>
          <a:bodyPr>
            <a:normAutofit fontScale="90000"/>
          </a:bodyPr>
          <a:lstStyle/>
          <a:p>
            <a:r>
              <a:rPr lang="fr-FR" dirty="0"/>
              <a:t>Paragraphe 1</a:t>
            </a:r>
            <a:r>
              <a:rPr lang="fr-FR" dirty="0" smtClean="0"/>
              <a:t>:</a:t>
            </a:r>
            <a:endParaRPr lang="en-GB" dirty="0"/>
          </a:p>
        </p:txBody>
      </p:sp>
      <p:sp>
        <p:nvSpPr>
          <p:cNvPr id="3" name="Content Placeholder 2"/>
          <p:cNvSpPr>
            <a:spLocks noGrp="1"/>
          </p:cNvSpPr>
          <p:nvPr>
            <p:ph idx="1"/>
          </p:nvPr>
        </p:nvSpPr>
        <p:spPr>
          <a:xfrm>
            <a:off x="433137" y="1058779"/>
            <a:ext cx="11309684" cy="5502442"/>
          </a:xfrm>
        </p:spPr>
        <p:txBody>
          <a:bodyPr>
            <a:normAutofit fontScale="92500" lnSpcReduction="10000"/>
          </a:bodyPr>
          <a:lstStyle/>
          <a:p>
            <a:r>
              <a:rPr lang="fr-FR" b="1" dirty="0" smtClean="0"/>
              <a:t>Pour </a:t>
            </a:r>
            <a:r>
              <a:rPr lang="fr-FR" b="1" dirty="0"/>
              <a:t>commencer, l’histoire se déroule dans la cité des Muguets. C’est une banlieue délabrée dans laquelle nous pouvons voir des voitures brulées ou des murs couverts de graffitis. La cité utilisée existe vraiment et s’appelle en réalité ‘</a:t>
            </a:r>
            <a:r>
              <a:rPr lang="fr-FR" b="1" dirty="0" err="1"/>
              <a:t>Chanteloup</a:t>
            </a:r>
            <a:r>
              <a:rPr lang="fr-FR" b="1" dirty="0"/>
              <a:t>- les- Vignes’. Mathieu Kassovitz explique dans les commentaires audio du DVD, que lui et son équipe ont dû s’installer et habiter dans la banlieue pendant plusieurs mois avant de pouvoir filmer pour se faire accepter par les habitants. Ainsi, plusieurs résidents de la cité apparaissent dans le film, notamment dans la scène sur le toit. De plus, les protagonistes représentent bien la population immigrée qui vit dans les banlieues. En effet, les trois personnages principaux illustrent ce multiculturalisme avec </a:t>
            </a:r>
            <a:r>
              <a:rPr lang="fr-FR" b="1" dirty="0" err="1"/>
              <a:t>Vinz</a:t>
            </a:r>
            <a:r>
              <a:rPr lang="fr-FR" b="1" dirty="0"/>
              <a:t> qui est blanc et juif, Hubert qui est noir et Chrétien et Saïd qui est beur et musulman. Je dirais donc que Mathieu Kassovitz a dépeint un tableau réaliste de la banlieue en choisissant une vraie cité afin de montrer les conditions réelles des habitations mais aussi en représentant objectivement la population qui y habite. Le cinéaste insiste tout de même sur un aspect positif puisqu’il est clair que la banlieue est un endroit où les jeunes se sentent chez eux.  </a:t>
            </a:r>
            <a:endParaRPr lang="en-GB" dirty="0"/>
          </a:p>
          <a:p>
            <a:endParaRPr lang="en-GB" dirty="0"/>
          </a:p>
        </p:txBody>
      </p:sp>
    </p:spTree>
    <p:extLst>
      <p:ext uri="{BB962C8B-B14F-4D97-AF65-F5344CB8AC3E}">
        <p14:creationId xmlns:p14="http://schemas.microsoft.com/office/powerpoint/2010/main" val="1958458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1300"/>
            <a:ext cx="11798300" cy="1777999"/>
          </a:xfrm>
          <a:solidFill>
            <a:schemeClr val="accent2"/>
          </a:solidFill>
        </p:spPr>
        <p:txBody>
          <a:bodyPr>
            <a:normAutofit fontScale="90000"/>
          </a:bodyPr>
          <a:lstStyle/>
          <a:p>
            <a:r>
              <a:rPr lang="en-GB" b="1" dirty="0"/>
              <a:t>Task 5: Read the 3 paragraphs produced as an answer to this question and write the plan and the </a:t>
            </a:r>
            <a:r>
              <a:rPr lang="en-GB" b="1" dirty="0" smtClean="0"/>
              <a:t>conclusion</a:t>
            </a:r>
            <a:endParaRPr lang="en-GB" dirty="0"/>
          </a:p>
        </p:txBody>
      </p:sp>
      <p:sp>
        <p:nvSpPr>
          <p:cNvPr id="3" name="Content Placeholder 2"/>
          <p:cNvSpPr>
            <a:spLocks noGrp="1"/>
          </p:cNvSpPr>
          <p:nvPr>
            <p:ph idx="1"/>
          </p:nvPr>
        </p:nvSpPr>
        <p:spPr/>
        <p:txBody>
          <a:bodyPr>
            <a:normAutofit/>
          </a:bodyPr>
          <a:lstStyle/>
          <a:p>
            <a:pPr marL="0" indent="0">
              <a:buNone/>
            </a:pPr>
            <a:endParaRPr lang="fr-FR" sz="3000" dirty="0" smtClean="0"/>
          </a:p>
          <a:p>
            <a:pPr marL="0" indent="0">
              <a:buNone/>
            </a:pPr>
            <a:r>
              <a:rPr lang="fr-FR" sz="3000" dirty="0" smtClean="0"/>
              <a:t>Question</a:t>
            </a:r>
            <a:r>
              <a:rPr lang="fr-FR" sz="3000" dirty="0"/>
              <a:t> : </a:t>
            </a:r>
            <a:r>
              <a:rPr lang="fr-FR" sz="3000" dirty="0" smtClean="0"/>
              <a:t>Examinez </a:t>
            </a:r>
            <a:r>
              <a:rPr lang="fr-FR" sz="3000" dirty="0"/>
              <a:t>la scène sur les toits. Vous pouvez utiliser les points suivants : </a:t>
            </a:r>
            <a:endParaRPr lang="en-GB" sz="3000" dirty="0"/>
          </a:p>
          <a:p>
            <a:pPr lvl="3"/>
            <a:r>
              <a:rPr lang="fr-FR" sz="3000" dirty="0"/>
              <a:t>Les lieux</a:t>
            </a:r>
            <a:endParaRPr lang="en-GB" sz="3000" dirty="0"/>
          </a:p>
          <a:p>
            <a:pPr lvl="3"/>
            <a:r>
              <a:rPr lang="fr-FR" sz="3000" dirty="0"/>
              <a:t>Le rapport entre les jeunes</a:t>
            </a:r>
            <a:endParaRPr lang="en-GB" sz="3000" dirty="0"/>
          </a:p>
          <a:p>
            <a:pPr lvl="3"/>
            <a:r>
              <a:rPr lang="fr-FR" sz="3000" dirty="0"/>
              <a:t>Le rapport entre les jeunes et la police</a:t>
            </a:r>
            <a:endParaRPr lang="en-GB" sz="3000" dirty="0"/>
          </a:p>
          <a:p>
            <a:pPr lvl="3"/>
            <a:r>
              <a:rPr lang="fr-FR" sz="3000" dirty="0"/>
              <a:t>L’importance de la scène</a:t>
            </a:r>
            <a:endParaRPr lang="en-GB" sz="3000" dirty="0"/>
          </a:p>
        </p:txBody>
      </p:sp>
    </p:spTree>
    <p:extLst>
      <p:ext uri="{BB962C8B-B14F-4D97-AF65-F5344CB8AC3E}">
        <p14:creationId xmlns:p14="http://schemas.microsoft.com/office/powerpoint/2010/main" val="1139569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968" y="208546"/>
            <a:ext cx="11389895" cy="6649454"/>
          </a:xfrm>
        </p:spPr>
        <p:txBody>
          <a:bodyPr>
            <a:normAutofit fontScale="47500" lnSpcReduction="20000"/>
          </a:bodyPr>
          <a:lstStyle/>
          <a:p>
            <a:r>
              <a:rPr lang="fr-FR" sz="3800" dirty="0"/>
              <a:t> Dans cette scène, les trois protagonistes retrouvent d’autres habitants de la cité sur le toit d’un immeuble où ils font un barbecue, discutent et écoutent de la musique. Ce lieu de rencontre est un véritable endroit convivial dans lequel se trouvent des personnes de différents âges et d’origines diverses. En effet, on peut y voir des enfants, des adolescents et des jeunes adultes et pouvons être témoin de l’harmonie prédominante et de la cohabitation de cultures différentes. Cependant, il est intéressant de remarquer qu’il n’y a aucune fille ou femme présente. Il est clair que le manque de présence féminine dans cette scène renforce l’idée du rôle très stéréotypé des femmes qui sont chez elles, occupées à faire des tâches ménagères, déjà abordée par Mathieu Kassovitz lors de scènes précédentes. Malgré cette exclusion des femmes, Il me semble que le cinéaste ait voulu montré un aspect positif de la banlieue. Celui où les jeunes se sentent à l’aise, chez eux et où les hommes de différentes origines, non seulement coexistent mais sont très proches, un peu comme les membres d’une grande famille.  </a:t>
            </a:r>
            <a:endParaRPr lang="en-GB" sz="3800" dirty="0"/>
          </a:p>
          <a:p>
            <a:r>
              <a:rPr lang="fr-FR" sz="3800" dirty="0"/>
              <a:t>Cette séquence permet aussi d’introduire d’autres aspects du film. Ici, nous rencontrons </a:t>
            </a:r>
            <a:r>
              <a:rPr lang="fr-FR" sz="3800" dirty="0" err="1"/>
              <a:t>Nordine</a:t>
            </a:r>
            <a:r>
              <a:rPr lang="fr-FR" sz="3800" dirty="0"/>
              <a:t> qui est le frère ainé de Saïd. Il n’apparait que dans la scène du toit, mais permet d’illustrer l’autorité et le respect des plus âgés. Quand </a:t>
            </a:r>
            <a:r>
              <a:rPr lang="fr-FR" sz="3800" dirty="0" err="1"/>
              <a:t>Nordine</a:t>
            </a:r>
            <a:r>
              <a:rPr lang="fr-FR" sz="3800" dirty="0"/>
              <a:t> calme la situation après que Saïd ait volé une merguez, il nous confirme que dans la cité règne une hiérarchie. De plus, c’est lors de cet événement que nous commençons à apprendre les intentions de </a:t>
            </a:r>
            <a:r>
              <a:rPr lang="fr-FR" sz="3800" dirty="0" err="1"/>
              <a:t>Vinz</a:t>
            </a:r>
            <a:r>
              <a:rPr lang="fr-FR" sz="3800" dirty="0"/>
              <a:t> puisqu’il dit à Hubert qu’il veut aller en prison même quand ce dernier essaye de le raisonner. Je dirais donc que le réalisateur a utilisé ce passage pour présenter les intentions des protagonistes car le spectateur peut clairement voir le coté pacifiste d’Hubert et le caractère rebelle de </a:t>
            </a:r>
            <a:r>
              <a:rPr lang="fr-FR" sz="3800" dirty="0" err="1"/>
              <a:t>Vinz</a:t>
            </a:r>
            <a:r>
              <a:rPr lang="fr-FR" sz="3800" dirty="0"/>
              <a:t>. </a:t>
            </a:r>
            <a:endParaRPr lang="en-GB" sz="3800" dirty="0"/>
          </a:p>
          <a:p>
            <a:r>
              <a:rPr lang="fr-FR" sz="3800" dirty="0"/>
              <a:t>Le thème le plus important qui est traité ici est, </a:t>
            </a:r>
            <a:r>
              <a:rPr lang="fr-FR" sz="3800" dirty="0" err="1"/>
              <a:t>biensûr</a:t>
            </a:r>
            <a:r>
              <a:rPr lang="fr-FR" sz="3800" dirty="0"/>
              <a:t>, la relation entre les jeunes et la police. Effectivement, on constate la tension constante entre l’autorité et les banlieusards. La paix est interrompue et l’audience est choquée lorsque le jeune garçon insulte le maire qu’il voit en bas de l’immeuble. Personnellement, j’ai été frappé par le manque de respect total du jeune envers l’autorité surtout quand il lui jette des cailloux en criant‘ Nique ta mère le maire !’. La scène se termine avec l’intervention de la police qui ordonne d’évacuer les toits. Nous pourrions dire que les jeunes ne craignent pas la police et que sans </a:t>
            </a:r>
            <a:r>
              <a:rPr lang="fr-FR" sz="3800" dirty="0" err="1"/>
              <a:t>Nordine</a:t>
            </a:r>
            <a:r>
              <a:rPr lang="fr-FR" sz="3800" dirty="0"/>
              <a:t>, qui semble être le seul à pouvoir les contrôler, les forces de l’ordre n’auraient pas réussis à faire descendre les jeunes qui continuaient à les insulter. Après avoir regardé cette scène, j’ai ressenti de la colère pour deux raisons. J’ai trouvé injuste que la police vienne gâcher un évènement qui n’embêtait personne mais j’étais aussi énervé par la façon dont les jeunes parlent à la police. Avec un peu de recul, il me semble que ce soit exactement le sentiment que voulait provoquer Mathieu Kassovitz.  </a:t>
            </a:r>
            <a:endParaRPr lang="en-GB" sz="3800" dirty="0"/>
          </a:p>
          <a:p>
            <a:endParaRPr lang="en-GB" dirty="0"/>
          </a:p>
        </p:txBody>
      </p:sp>
    </p:spTree>
    <p:extLst>
      <p:ext uri="{BB962C8B-B14F-4D97-AF65-F5344CB8AC3E}">
        <p14:creationId xmlns:p14="http://schemas.microsoft.com/office/powerpoint/2010/main" val="1864234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fr-FR" dirty="0" smtClean="0"/>
              <a:t>Devoirs</a:t>
            </a:r>
            <a:endParaRPr lang="en-GB" dirty="0"/>
          </a:p>
        </p:txBody>
      </p:sp>
      <p:sp>
        <p:nvSpPr>
          <p:cNvPr id="3" name="Content Placeholder 2"/>
          <p:cNvSpPr>
            <a:spLocks noGrp="1"/>
          </p:cNvSpPr>
          <p:nvPr>
            <p:ph idx="1"/>
          </p:nvPr>
        </p:nvSpPr>
        <p:spPr>
          <a:xfrm>
            <a:off x="838200" y="1825624"/>
            <a:ext cx="10515600" cy="4702175"/>
          </a:xfrm>
        </p:spPr>
        <p:txBody>
          <a:bodyPr>
            <a:normAutofit fontScale="92500" lnSpcReduction="10000"/>
          </a:bodyPr>
          <a:lstStyle/>
          <a:p>
            <a:r>
              <a:rPr lang="en-GB" sz="3200" b="1" dirty="0" smtClean="0"/>
              <a:t>Complete tasks 4-5-6 of the ‘essay skills’ booklet</a:t>
            </a:r>
          </a:p>
          <a:p>
            <a:r>
              <a:rPr lang="en-GB" sz="3200" b="1" dirty="0" smtClean="0"/>
              <a:t>Revise/learn La </a:t>
            </a:r>
            <a:r>
              <a:rPr lang="en-GB" sz="3200" b="1" dirty="0" err="1" smtClean="0"/>
              <a:t>Haine</a:t>
            </a:r>
            <a:r>
              <a:rPr lang="en-GB" sz="3200" b="1" dirty="0" smtClean="0"/>
              <a:t> vocabulary (essay to write soon!)</a:t>
            </a:r>
          </a:p>
          <a:p>
            <a:r>
              <a:rPr lang="en-GB" sz="3200" b="1" dirty="0" smtClean="0"/>
              <a:t>Watch/Listen to you </a:t>
            </a:r>
            <a:r>
              <a:rPr lang="en-GB" sz="3200" b="1" dirty="0"/>
              <a:t>tube videos </a:t>
            </a:r>
            <a:r>
              <a:rPr lang="en-GB" sz="3200" b="1" dirty="0" smtClean="0"/>
              <a:t>(links also on </a:t>
            </a:r>
            <a:r>
              <a:rPr lang="en-GB" sz="3200" b="1" dirty="0"/>
              <a:t>GO/La </a:t>
            </a:r>
            <a:r>
              <a:rPr lang="en-GB" sz="3200" b="1" dirty="0" err="1" smtClean="0"/>
              <a:t>Haine</a:t>
            </a:r>
            <a:r>
              <a:rPr lang="en-GB" sz="3200" b="1" dirty="0" smtClean="0"/>
              <a:t>)</a:t>
            </a:r>
          </a:p>
          <a:p>
            <a:pPr lvl="1">
              <a:buFont typeface="Wingdings" panose="05000000000000000000" pitchFamily="2" charset="2"/>
              <a:buChar char="Ø"/>
            </a:pPr>
            <a:r>
              <a:rPr lang="en-GB" sz="3200" b="1" i="1" dirty="0" err="1" smtClean="0"/>
              <a:t>Kassovitz</a:t>
            </a:r>
            <a:r>
              <a:rPr lang="en-GB" sz="3200" b="1" i="1" dirty="0" smtClean="0"/>
              <a:t> Audio commentary of </a:t>
            </a:r>
            <a:r>
              <a:rPr lang="en-GB" sz="3200" b="1" i="1" dirty="0"/>
              <a:t>the film </a:t>
            </a:r>
            <a:r>
              <a:rPr lang="en-GB" sz="3200" b="1" i="1" dirty="0" smtClean="0"/>
              <a:t>(in English) </a:t>
            </a:r>
            <a:r>
              <a:rPr lang="en-GB" sz="3200" b="1" i="1" dirty="0" smtClean="0">
                <a:hlinkClick r:id="rId2"/>
              </a:rPr>
              <a:t>https</a:t>
            </a:r>
            <a:r>
              <a:rPr lang="en-GB" sz="3200" b="1" i="1" dirty="0">
                <a:hlinkClick r:id="rId2"/>
              </a:rPr>
              <a:t>://</a:t>
            </a:r>
            <a:r>
              <a:rPr lang="en-GB" sz="3200" b="1" i="1" dirty="0" smtClean="0">
                <a:hlinkClick r:id="rId2"/>
              </a:rPr>
              <a:t>www.youtube.com/watch?v=MEA_VmIvI2c</a:t>
            </a:r>
            <a:endParaRPr lang="en-GB" sz="3200" b="1" i="1" dirty="0" smtClean="0"/>
          </a:p>
          <a:p>
            <a:pPr marL="457200" lvl="1" indent="0">
              <a:buNone/>
            </a:pPr>
            <a:r>
              <a:rPr lang="en-GB" sz="3200" b="1" i="1" dirty="0" smtClean="0"/>
              <a:t> </a:t>
            </a:r>
          </a:p>
          <a:p>
            <a:pPr lvl="1">
              <a:buFont typeface="Wingdings" panose="05000000000000000000" pitchFamily="2" charset="2"/>
              <a:buChar char="Ø"/>
            </a:pPr>
            <a:r>
              <a:rPr lang="en-GB" sz="3200" b="1" i="1" dirty="0" smtClean="0"/>
              <a:t>Analysis plot of </a:t>
            </a:r>
            <a:r>
              <a:rPr lang="en-GB" sz="3200" b="1" i="1" dirty="0"/>
              <a:t>the film (in </a:t>
            </a:r>
            <a:r>
              <a:rPr lang="en-GB" sz="3200" b="1" i="1" dirty="0" smtClean="0"/>
              <a:t>French) </a:t>
            </a:r>
            <a:r>
              <a:rPr lang="en-GB" sz="3200" b="1" i="1" dirty="0" smtClean="0">
                <a:hlinkClick r:id="rId3"/>
              </a:rPr>
              <a:t>https</a:t>
            </a:r>
            <a:r>
              <a:rPr lang="en-GB" sz="3200" b="1" i="1" dirty="0">
                <a:hlinkClick r:id="rId3"/>
              </a:rPr>
              <a:t>://</a:t>
            </a:r>
            <a:r>
              <a:rPr lang="en-GB" sz="3200" b="1" i="1" dirty="0" smtClean="0">
                <a:hlinkClick r:id="rId3"/>
              </a:rPr>
              <a:t>www.youtube.com/watch?v=eq_uOuXQY2Q</a:t>
            </a:r>
            <a:endParaRPr lang="en-GB" sz="3200" b="1" i="1" dirty="0" smtClean="0"/>
          </a:p>
          <a:p>
            <a:pPr marL="457200" lvl="1" indent="0">
              <a:buNone/>
            </a:pPr>
            <a:endParaRPr lang="en-GB" sz="3200" i="1" dirty="0"/>
          </a:p>
          <a:p>
            <a:r>
              <a:rPr lang="en-GB" dirty="0" smtClean="0"/>
              <a:t>Look back at L6 booklet with essay titles to start thinking about them…</a:t>
            </a:r>
            <a:endParaRPr lang="en-GB" dirty="0"/>
          </a:p>
        </p:txBody>
      </p:sp>
    </p:spTree>
    <p:extLst>
      <p:ext uri="{BB962C8B-B14F-4D97-AF65-F5344CB8AC3E}">
        <p14:creationId xmlns:p14="http://schemas.microsoft.com/office/powerpoint/2010/main" val="1523635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2612" cy="562074"/>
          </a:xfrm>
        </p:spPr>
        <p:txBody>
          <a:bodyPr>
            <a:normAutofit fontScale="90000"/>
          </a:bodyPr>
          <a:lstStyle/>
          <a:p>
            <a:r>
              <a:rPr lang="en-GB" b="1" dirty="0" smtClean="0"/>
              <a:t>Plan</a:t>
            </a:r>
            <a:endParaRPr lang="en-GB" b="1" dirty="0"/>
          </a:p>
        </p:txBody>
      </p:sp>
      <p:sp>
        <p:nvSpPr>
          <p:cNvPr id="4" name="Rectangle 3"/>
          <p:cNvSpPr/>
          <p:nvPr/>
        </p:nvSpPr>
        <p:spPr>
          <a:xfrm>
            <a:off x="4515501" y="3725754"/>
            <a:ext cx="3061855" cy="246922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sp>
        <p:nvSpPr>
          <p:cNvPr id="5" name="Rectangle 4"/>
          <p:cNvSpPr/>
          <p:nvPr/>
        </p:nvSpPr>
        <p:spPr>
          <a:xfrm>
            <a:off x="8672577" y="3832949"/>
            <a:ext cx="3081371" cy="23774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cxnSp>
        <p:nvCxnSpPr>
          <p:cNvPr id="11" name="Straight Arrow Connector 10"/>
          <p:cNvCxnSpPr/>
          <p:nvPr/>
        </p:nvCxnSpPr>
        <p:spPr>
          <a:xfrm flipV="1">
            <a:off x="1789438" y="3297784"/>
            <a:ext cx="0" cy="5034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753000" y="1766796"/>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579225" y="3337955"/>
            <a:ext cx="0" cy="535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04419" y="3801246"/>
            <a:ext cx="2259066" cy="738664"/>
          </a:xfrm>
          <a:prstGeom prst="rect">
            <a:avLst/>
          </a:prstGeom>
          <a:noFill/>
        </p:spPr>
        <p:txBody>
          <a:bodyPr wrap="square" rtlCol="0">
            <a:spAutoFit/>
          </a:bodyPr>
          <a:lstStyle/>
          <a:p>
            <a:r>
              <a:rPr lang="en-GB" sz="1400" b="1" dirty="0"/>
              <a:t>Question: </a:t>
            </a:r>
            <a:endParaRPr lang="en-GB" sz="1400" b="1" dirty="0" smtClean="0"/>
          </a:p>
          <a:p>
            <a:endParaRPr lang="en-GB" sz="1400" b="1" dirty="0"/>
          </a:p>
          <a:p>
            <a:endParaRPr lang="en-GB" sz="1400" b="1" dirty="0"/>
          </a:p>
        </p:txBody>
      </p:sp>
      <p:sp>
        <p:nvSpPr>
          <p:cNvPr id="19" name="TextBox 18"/>
          <p:cNvSpPr txBox="1"/>
          <p:nvPr/>
        </p:nvSpPr>
        <p:spPr>
          <a:xfrm>
            <a:off x="415221" y="3872956"/>
            <a:ext cx="656334" cy="338554"/>
          </a:xfrm>
          <a:prstGeom prst="rect">
            <a:avLst/>
          </a:prstGeom>
          <a:noFill/>
        </p:spPr>
        <p:txBody>
          <a:bodyPr wrap="none" rtlCol="0">
            <a:spAutoFit/>
          </a:bodyPr>
          <a:lstStyle/>
          <a:p>
            <a:r>
              <a:rPr lang="en-GB" sz="1600" b="1" dirty="0"/>
              <a:t>Intro:</a:t>
            </a:r>
          </a:p>
        </p:txBody>
      </p:sp>
      <p:sp>
        <p:nvSpPr>
          <p:cNvPr id="20" name="TextBox 19"/>
          <p:cNvSpPr txBox="1"/>
          <p:nvPr/>
        </p:nvSpPr>
        <p:spPr>
          <a:xfrm>
            <a:off x="323022" y="570460"/>
            <a:ext cx="1359475" cy="338554"/>
          </a:xfrm>
          <a:prstGeom prst="rect">
            <a:avLst/>
          </a:prstGeom>
          <a:noFill/>
        </p:spPr>
        <p:txBody>
          <a:bodyPr wrap="none" rtlCol="0">
            <a:spAutoFit/>
          </a:bodyPr>
          <a:lstStyle/>
          <a:p>
            <a:r>
              <a:rPr lang="en-GB" sz="1600" b="1" dirty="0" err="1"/>
              <a:t>Paragraphe</a:t>
            </a:r>
            <a:r>
              <a:rPr lang="en-GB" sz="1600" b="1" dirty="0"/>
              <a:t> 1:</a:t>
            </a:r>
          </a:p>
        </p:txBody>
      </p:sp>
      <p:sp>
        <p:nvSpPr>
          <p:cNvPr id="21" name="TextBox 20"/>
          <p:cNvSpPr txBox="1"/>
          <p:nvPr/>
        </p:nvSpPr>
        <p:spPr>
          <a:xfrm>
            <a:off x="4238882" y="533681"/>
            <a:ext cx="1359475" cy="338554"/>
          </a:xfrm>
          <a:prstGeom prst="rect">
            <a:avLst/>
          </a:prstGeom>
          <a:noFill/>
        </p:spPr>
        <p:txBody>
          <a:bodyPr wrap="none" rtlCol="0">
            <a:spAutoFit/>
          </a:bodyPr>
          <a:lstStyle/>
          <a:p>
            <a:r>
              <a:rPr lang="en-GB" sz="1600" b="1" dirty="0" err="1"/>
              <a:t>Paragraphe</a:t>
            </a:r>
            <a:r>
              <a:rPr lang="en-GB" sz="1600" b="1" dirty="0"/>
              <a:t> 2:</a:t>
            </a:r>
          </a:p>
        </p:txBody>
      </p:sp>
      <p:sp>
        <p:nvSpPr>
          <p:cNvPr id="22" name="TextBox 21"/>
          <p:cNvSpPr txBox="1"/>
          <p:nvPr/>
        </p:nvSpPr>
        <p:spPr>
          <a:xfrm>
            <a:off x="8257056" y="570460"/>
            <a:ext cx="1359475" cy="338554"/>
          </a:xfrm>
          <a:prstGeom prst="rect">
            <a:avLst/>
          </a:prstGeom>
          <a:noFill/>
        </p:spPr>
        <p:txBody>
          <a:bodyPr wrap="none" rtlCol="0">
            <a:spAutoFit/>
          </a:bodyPr>
          <a:lstStyle/>
          <a:p>
            <a:r>
              <a:rPr lang="en-GB" sz="1600" b="1" dirty="0" err="1" smtClean="0"/>
              <a:t>Paragraphe</a:t>
            </a:r>
            <a:r>
              <a:rPr lang="en-GB" sz="1600" b="1" dirty="0" smtClean="0"/>
              <a:t> </a:t>
            </a:r>
            <a:r>
              <a:rPr lang="en-GB" sz="1600" b="1" dirty="0"/>
              <a:t>3:</a:t>
            </a:r>
          </a:p>
        </p:txBody>
      </p:sp>
      <p:sp>
        <p:nvSpPr>
          <p:cNvPr id="23" name="TextBox 22"/>
          <p:cNvSpPr txBox="1"/>
          <p:nvPr/>
        </p:nvSpPr>
        <p:spPr>
          <a:xfrm>
            <a:off x="8672577" y="3923034"/>
            <a:ext cx="1170513" cy="338554"/>
          </a:xfrm>
          <a:prstGeom prst="rect">
            <a:avLst/>
          </a:prstGeom>
          <a:noFill/>
        </p:spPr>
        <p:txBody>
          <a:bodyPr wrap="none" rtlCol="0">
            <a:spAutoFit/>
          </a:bodyPr>
          <a:lstStyle/>
          <a:p>
            <a:r>
              <a:rPr lang="en-GB" sz="1600" b="1" dirty="0"/>
              <a:t>Conclusion:</a:t>
            </a:r>
          </a:p>
        </p:txBody>
      </p:sp>
      <p:sp>
        <p:nvSpPr>
          <p:cNvPr id="26" name="Rectangle 25"/>
          <p:cNvSpPr/>
          <p:nvPr/>
        </p:nvSpPr>
        <p:spPr>
          <a:xfrm>
            <a:off x="4238882" y="526280"/>
            <a:ext cx="3514118" cy="28116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sp>
        <p:nvSpPr>
          <p:cNvPr id="27" name="Rectangle 26"/>
          <p:cNvSpPr/>
          <p:nvPr/>
        </p:nvSpPr>
        <p:spPr>
          <a:xfrm>
            <a:off x="8261685" y="534901"/>
            <a:ext cx="3514118" cy="28116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sp>
        <p:nvSpPr>
          <p:cNvPr id="28" name="Rectangle 27"/>
          <p:cNvSpPr/>
          <p:nvPr/>
        </p:nvSpPr>
        <p:spPr>
          <a:xfrm>
            <a:off x="252267" y="533681"/>
            <a:ext cx="3514118" cy="28116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cxnSp>
        <p:nvCxnSpPr>
          <p:cNvPr id="29" name="Straight Arrow Connector 28"/>
          <p:cNvCxnSpPr/>
          <p:nvPr/>
        </p:nvCxnSpPr>
        <p:spPr>
          <a:xfrm>
            <a:off x="3766385" y="1932117"/>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29152" y="3832949"/>
            <a:ext cx="3081371" cy="23774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spTree>
    <p:extLst>
      <p:ext uri="{BB962C8B-B14F-4D97-AF65-F5344CB8AC3E}">
        <p14:creationId xmlns:p14="http://schemas.microsoft.com/office/powerpoint/2010/main" val="806595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545432"/>
            <a:ext cx="12192000" cy="6047874"/>
          </a:xfrm>
          <a:prstGeom prst="rect">
            <a:avLst/>
          </a:prstGeom>
          <a:noFill/>
          <a:ln>
            <a:noFill/>
          </a:ln>
        </p:spPr>
      </p:pic>
    </p:spTree>
    <p:extLst>
      <p:ext uri="{BB962C8B-B14F-4D97-AF65-F5344CB8AC3E}">
        <p14:creationId xmlns:p14="http://schemas.microsoft.com/office/powerpoint/2010/main" val="3209233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695325"/>
            <a:ext cx="10515600" cy="1082675"/>
          </a:xfrm>
          <a:solidFill>
            <a:schemeClr val="accent2"/>
          </a:solidFill>
        </p:spPr>
        <p:txBody>
          <a:bodyPr/>
          <a:lstStyle/>
          <a:p>
            <a:pPr lvl="0"/>
            <a:r>
              <a:rPr lang="en-GB" b="1" dirty="0"/>
              <a:t>Planning your essay:</a:t>
            </a:r>
            <a:endParaRPr lang="en-GB" dirty="0"/>
          </a:p>
        </p:txBody>
      </p:sp>
      <p:sp>
        <p:nvSpPr>
          <p:cNvPr id="3" name="Content Placeholder 2"/>
          <p:cNvSpPr>
            <a:spLocks noGrp="1"/>
          </p:cNvSpPr>
          <p:nvPr>
            <p:ph idx="1"/>
          </p:nvPr>
        </p:nvSpPr>
        <p:spPr>
          <a:xfrm>
            <a:off x="508000" y="2095500"/>
            <a:ext cx="10515600" cy="3411538"/>
          </a:xfrm>
        </p:spPr>
        <p:txBody>
          <a:bodyPr/>
          <a:lstStyle/>
          <a:p>
            <a:r>
              <a:rPr lang="en-GB" dirty="0"/>
              <a:t>It is important to plan your essay well. </a:t>
            </a:r>
            <a:endParaRPr lang="en-GB" dirty="0" smtClean="0"/>
          </a:p>
          <a:p>
            <a:r>
              <a:rPr lang="en-GB" dirty="0" smtClean="0"/>
              <a:t>Make </a:t>
            </a:r>
            <a:r>
              <a:rPr lang="en-GB" dirty="0"/>
              <a:t>points clearly and logically so that the examiner can follow your argument. </a:t>
            </a:r>
            <a:endParaRPr lang="en-GB" dirty="0" smtClean="0"/>
          </a:p>
          <a:p>
            <a:r>
              <a:rPr lang="en-GB" dirty="0" smtClean="0"/>
              <a:t>Take </a:t>
            </a:r>
            <a:r>
              <a:rPr lang="en-GB" dirty="0"/>
              <a:t>time to devise a plan before you start writing. </a:t>
            </a:r>
            <a:r>
              <a:rPr lang="en-GB" dirty="0" smtClean="0"/>
              <a:t>This </a:t>
            </a:r>
            <a:r>
              <a:rPr lang="en-GB" dirty="0"/>
              <a:t>avoids rambling account and allow a structure which is easy to follow. </a:t>
            </a:r>
            <a:endParaRPr lang="en-GB" dirty="0" smtClean="0"/>
          </a:p>
          <a:p>
            <a:endParaRPr lang="en-GB" b="1" dirty="0"/>
          </a:p>
        </p:txBody>
      </p:sp>
    </p:spTree>
    <p:extLst>
      <p:ext uri="{BB962C8B-B14F-4D97-AF65-F5344CB8AC3E}">
        <p14:creationId xmlns:p14="http://schemas.microsoft.com/office/powerpoint/2010/main" val="261766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Conclusion</a:t>
            </a:r>
            <a:r>
              <a:rPr lang="fr-FR" dirty="0" smtClean="0"/>
              <a:t>:</a:t>
            </a:r>
            <a:endParaRPr lang="en-GB" dirty="0"/>
          </a:p>
        </p:txBody>
      </p:sp>
      <p:sp>
        <p:nvSpPr>
          <p:cNvPr id="3" name="Content Placeholder 2"/>
          <p:cNvSpPr>
            <a:spLocks noGrp="1"/>
          </p:cNvSpPr>
          <p:nvPr>
            <p:ph idx="1"/>
          </p:nvPr>
        </p:nvSpPr>
        <p:spPr/>
        <p:txBody>
          <a:bodyPr/>
          <a:lstStyle/>
          <a:p>
            <a:pPr marL="0" indent="0">
              <a:buNone/>
            </a:pPr>
            <a:r>
              <a:rPr lang="fr-FR" b="1" dirty="0" smtClean="0">
                <a:solidFill>
                  <a:srgbClr val="FF0000"/>
                </a:solidFill>
              </a:rPr>
              <a:t>Pour </a:t>
            </a:r>
            <a:r>
              <a:rPr lang="fr-FR" b="1" dirty="0">
                <a:solidFill>
                  <a:srgbClr val="FF0000"/>
                </a:solidFill>
              </a:rPr>
              <a:t>conclure, je dirais que la scène sur le toit est une scène importante du film puisqu’elle permet de mettre en avant un aspect très positif de la vie en banlieue où cohabitent des cultures différentes. Elle établit aussi la présence d’un rapport de force entre la police et les banlieusards et donne un aperçu de la haine omniprésente. </a:t>
            </a:r>
            <a:endParaRPr lang="en-GB" dirty="0">
              <a:solidFill>
                <a:srgbClr val="FF0000"/>
              </a:solidFill>
            </a:endParaRPr>
          </a:p>
          <a:p>
            <a:endParaRPr lang="en-GB" dirty="0"/>
          </a:p>
        </p:txBody>
      </p:sp>
    </p:spTree>
    <p:extLst>
      <p:ext uri="{BB962C8B-B14F-4D97-AF65-F5344CB8AC3E}">
        <p14:creationId xmlns:p14="http://schemas.microsoft.com/office/powerpoint/2010/main" val="3236627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b="1" dirty="0"/>
              <a:t>Task 6: Read the essay question and produce a </a:t>
            </a:r>
            <a:r>
              <a:rPr lang="en-GB" b="1" dirty="0" smtClean="0"/>
              <a:t>plan</a:t>
            </a:r>
            <a:endParaRPr lang="en-GB" dirty="0"/>
          </a:p>
        </p:txBody>
      </p:sp>
      <p:sp>
        <p:nvSpPr>
          <p:cNvPr id="3" name="Content Placeholder 2"/>
          <p:cNvSpPr>
            <a:spLocks noGrp="1"/>
          </p:cNvSpPr>
          <p:nvPr>
            <p:ph idx="1"/>
          </p:nvPr>
        </p:nvSpPr>
        <p:spPr/>
        <p:txBody>
          <a:bodyPr/>
          <a:lstStyle/>
          <a:p>
            <a:pPr marL="0" indent="0">
              <a:buNone/>
            </a:pPr>
            <a:r>
              <a:rPr lang="fr-FR" dirty="0" smtClean="0"/>
              <a:t>Examinez </a:t>
            </a:r>
            <a:r>
              <a:rPr lang="fr-FR" dirty="0"/>
              <a:t>la scène de la garde à vue à Paris. Vous pouvez utiliser les points suivants :</a:t>
            </a:r>
            <a:endParaRPr lang="en-GB" dirty="0"/>
          </a:p>
          <a:p>
            <a:pPr lvl="2"/>
            <a:r>
              <a:rPr lang="fr-FR" sz="4000" dirty="0"/>
              <a:t>Les lieux</a:t>
            </a:r>
            <a:endParaRPr lang="en-GB" sz="4000" dirty="0"/>
          </a:p>
          <a:p>
            <a:pPr lvl="2"/>
            <a:r>
              <a:rPr lang="fr-FR" sz="4000" dirty="0"/>
              <a:t>Le rapport entre Saïd et Hubert</a:t>
            </a:r>
            <a:endParaRPr lang="en-GB" sz="4000" dirty="0"/>
          </a:p>
          <a:p>
            <a:pPr lvl="2"/>
            <a:r>
              <a:rPr lang="fr-FR" sz="4000" dirty="0"/>
              <a:t>Le rapport entre les jeunes et la police</a:t>
            </a:r>
            <a:endParaRPr lang="en-GB" sz="4000" dirty="0"/>
          </a:p>
          <a:p>
            <a:pPr lvl="2"/>
            <a:r>
              <a:rPr lang="fr-FR" sz="4000" dirty="0"/>
              <a:t>L’importance de la scène</a:t>
            </a:r>
            <a:endParaRPr lang="en-GB" sz="4000" dirty="0"/>
          </a:p>
        </p:txBody>
      </p:sp>
    </p:spTree>
    <p:extLst>
      <p:ext uri="{BB962C8B-B14F-4D97-AF65-F5344CB8AC3E}">
        <p14:creationId xmlns:p14="http://schemas.microsoft.com/office/powerpoint/2010/main" val="1559873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2612" cy="562074"/>
          </a:xfrm>
        </p:spPr>
        <p:txBody>
          <a:bodyPr>
            <a:normAutofit fontScale="90000"/>
          </a:bodyPr>
          <a:lstStyle/>
          <a:p>
            <a:r>
              <a:rPr lang="en-GB" b="1" dirty="0" smtClean="0"/>
              <a:t>Plan</a:t>
            </a:r>
            <a:endParaRPr lang="en-GB" b="1" dirty="0"/>
          </a:p>
        </p:txBody>
      </p:sp>
      <p:sp>
        <p:nvSpPr>
          <p:cNvPr id="4" name="Rectangle 3"/>
          <p:cNvSpPr/>
          <p:nvPr/>
        </p:nvSpPr>
        <p:spPr>
          <a:xfrm>
            <a:off x="4515501" y="3725754"/>
            <a:ext cx="3061855" cy="246922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sp>
        <p:nvSpPr>
          <p:cNvPr id="5" name="Rectangle 4"/>
          <p:cNvSpPr/>
          <p:nvPr/>
        </p:nvSpPr>
        <p:spPr>
          <a:xfrm>
            <a:off x="8672577" y="3832949"/>
            <a:ext cx="3081371" cy="23774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cxnSp>
        <p:nvCxnSpPr>
          <p:cNvPr id="11" name="Straight Arrow Connector 10"/>
          <p:cNvCxnSpPr/>
          <p:nvPr/>
        </p:nvCxnSpPr>
        <p:spPr>
          <a:xfrm flipV="1">
            <a:off x="1789438" y="3297784"/>
            <a:ext cx="0" cy="5034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753000" y="1766796"/>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579225" y="3337955"/>
            <a:ext cx="0" cy="535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04419" y="3801246"/>
            <a:ext cx="2259066" cy="738664"/>
          </a:xfrm>
          <a:prstGeom prst="rect">
            <a:avLst/>
          </a:prstGeom>
          <a:noFill/>
        </p:spPr>
        <p:txBody>
          <a:bodyPr wrap="square" rtlCol="0">
            <a:spAutoFit/>
          </a:bodyPr>
          <a:lstStyle/>
          <a:p>
            <a:r>
              <a:rPr lang="en-GB" sz="1400" b="1" dirty="0"/>
              <a:t>Question: </a:t>
            </a:r>
            <a:endParaRPr lang="en-GB" sz="1400" b="1" dirty="0" smtClean="0"/>
          </a:p>
          <a:p>
            <a:endParaRPr lang="en-GB" sz="1400" b="1" dirty="0"/>
          </a:p>
          <a:p>
            <a:endParaRPr lang="en-GB" sz="1400" b="1" dirty="0"/>
          </a:p>
        </p:txBody>
      </p:sp>
      <p:sp>
        <p:nvSpPr>
          <p:cNvPr id="19" name="TextBox 18"/>
          <p:cNvSpPr txBox="1"/>
          <p:nvPr/>
        </p:nvSpPr>
        <p:spPr>
          <a:xfrm>
            <a:off x="415221" y="3872956"/>
            <a:ext cx="656334" cy="338554"/>
          </a:xfrm>
          <a:prstGeom prst="rect">
            <a:avLst/>
          </a:prstGeom>
          <a:noFill/>
        </p:spPr>
        <p:txBody>
          <a:bodyPr wrap="none" rtlCol="0">
            <a:spAutoFit/>
          </a:bodyPr>
          <a:lstStyle/>
          <a:p>
            <a:r>
              <a:rPr lang="en-GB" sz="1600" b="1" dirty="0"/>
              <a:t>Intro:</a:t>
            </a:r>
          </a:p>
        </p:txBody>
      </p:sp>
      <p:sp>
        <p:nvSpPr>
          <p:cNvPr id="20" name="TextBox 19"/>
          <p:cNvSpPr txBox="1"/>
          <p:nvPr/>
        </p:nvSpPr>
        <p:spPr>
          <a:xfrm>
            <a:off x="323022" y="570460"/>
            <a:ext cx="1359475" cy="338554"/>
          </a:xfrm>
          <a:prstGeom prst="rect">
            <a:avLst/>
          </a:prstGeom>
          <a:noFill/>
        </p:spPr>
        <p:txBody>
          <a:bodyPr wrap="none" rtlCol="0">
            <a:spAutoFit/>
          </a:bodyPr>
          <a:lstStyle/>
          <a:p>
            <a:r>
              <a:rPr lang="en-GB" sz="1600" b="1" dirty="0" err="1"/>
              <a:t>Paragraphe</a:t>
            </a:r>
            <a:r>
              <a:rPr lang="en-GB" sz="1600" b="1" dirty="0"/>
              <a:t> 1:</a:t>
            </a:r>
          </a:p>
        </p:txBody>
      </p:sp>
      <p:sp>
        <p:nvSpPr>
          <p:cNvPr id="21" name="TextBox 20"/>
          <p:cNvSpPr txBox="1"/>
          <p:nvPr/>
        </p:nvSpPr>
        <p:spPr>
          <a:xfrm>
            <a:off x="4238882" y="533681"/>
            <a:ext cx="1359475" cy="338554"/>
          </a:xfrm>
          <a:prstGeom prst="rect">
            <a:avLst/>
          </a:prstGeom>
          <a:noFill/>
        </p:spPr>
        <p:txBody>
          <a:bodyPr wrap="none" rtlCol="0">
            <a:spAutoFit/>
          </a:bodyPr>
          <a:lstStyle/>
          <a:p>
            <a:r>
              <a:rPr lang="en-GB" sz="1600" b="1" dirty="0" err="1"/>
              <a:t>Paragraphe</a:t>
            </a:r>
            <a:r>
              <a:rPr lang="en-GB" sz="1600" b="1" dirty="0"/>
              <a:t> 2:</a:t>
            </a:r>
          </a:p>
        </p:txBody>
      </p:sp>
      <p:sp>
        <p:nvSpPr>
          <p:cNvPr id="22" name="TextBox 21"/>
          <p:cNvSpPr txBox="1"/>
          <p:nvPr/>
        </p:nvSpPr>
        <p:spPr>
          <a:xfrm>
            <a:off x="8257056" y="570460"/>
            <a:ext cx="1359475" cy="338554"/>
          </a:xfrm>
          <a:prstGeom prst="rect">
            <a:avLst/>
          </a:prstGeom>
          <a:noFill/>
        </p:spPr>
        <p:txBody>
          <a:bodyPr wrap="none" rtlCol="0">
            <a:spAutoFit/>
          </a:bodyPr>
          <a:lstStyle/>
          <a:p>
            <a:r>
              <a:rPr lang="en-GB" sz="1600" b="1" dirty="0" err="1" smtClean="0"/>
              <a:t>Paragraphe</a:t>
            </a:r>
            <a:r>
              <a:rPr lang="en-GB" sz="1600" b="1" dirty="0" smtClean="0"/>
              <a:t> </a:t>
            </a:r>
            <a:r>
              <a:rPr lang="en-GB" sz="1600" b="1" dirty="0"/>
              <a:t>3:</a:t>
            </a:r>
          </a:p>
        </p:txBody>
      </p:sp>
      <p:sp>
        <p:nvSpPr>
          <p:cNvPr id="23" name="TextBox 22"/>
          <p:cNvSpPr txBox="1"/>
          <p:nvPr/>
        </p:nvSpPr>
        <p:spPr>
          <a:xfrm>
            <a:off x="8672577" y="3923034"/>
            <a:ext cx="1170513" cy="338554"/>
          </a:xfrm>
          <a:prstGeom prst="rect">
            <a:avLst/>
          </a:prstGeom>
          <a:noFill/>
        </p:spPr>
        <p:txBody>
          <a:bodyPr wrap="none" rtlCol="0">
            <a:spAutoFit/>
          </a:bodyPr>
          <a:lstStyle/>
          <a:p>
            <a:r>
              <a:rPr lang="en-GB" sz="1600" b="1" dirty="0"/>
              <a:t>Conclusion:</a:t>
            </a:r>
          </a:p>
        </p:txBody>
      </p:sp>
      <p:sp>
        <p:nvSpPr>
          <p:cNvPr id="26" name="Rectangle 25"/>
          <p:cNvSpPr/>
          <p:nvPr/>
        </p:nvSpPr>
        <p:spPr>
          <a:xfrm>
            <a:off x="4238882" y="526280"/>
            <a:ext cx="3514118" cy="28116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sp>
        <p:nvSpPr>
          <p:cNvPr id="27" name="Rectangle 26"/>
          <p:cNvSpPr/>
          <p:nvPr/>
        </p:nvSpPr>
        <p:spPr>
          <a:xfrm>
            <a:off x="8261685" y="534901"/>
            <a:ext cx="3514118" cy="28116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sp>
        <p:nvSpPr>
          <p:cNvPr id="28" name="Rectangle 27"/>
          <p:cNvSpPr/>
          <p:nvPr/>
        </p:nvSpPr>
        <p:spPr>
          <a:xfrm>
            <a:off x="252267" y="533681"/>
            <a:ext cx="3514118" cy="28116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cxnSp>
        <p:nvCxnSpPr>
          <p:cNvPr id="29" name="Straight Arrow Connector 28"/>
          <p:cNvCxnSpPr/>
          <p:nvPr/>
        </p:nvCxnSpPr>
        <p:spPr>
          <a:xfrm>
            <a:off x="3766385" y="1932117"/>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29152" y="3832949"/>
            <a:ext cx="3081371" cy="23774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spTree>
    <p:extLst>
      <p:ext uri="{BB962C8B-B14F-4D97-AF65-F5344CB8AC3E}">
        <p14:creationId xmlns:p14="http://schemas.microsoft.com/office/powerpoint/2010/main" val="3341882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3913554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a:t>
            </a:r>
            <a:r>
              <a:rPr lang="en-GB" smtClean="0"/>
              <a:t>rouver</a:t>
            </a:r>
            <a:r>
              <a:rPr lang="en-GB" dirty="0" smtClean="0"/>
              <a:t> des titres </a:t>
            </a:r>
            <a:r>
              <a:rPr lang="en-GB" dirty="0" err="1" smtClean="0"/>
              <a:t>d’essais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14312" y="1825625"/>
            <a:ext cx="11724771" cy="4190164"/>
          </a:xfrm>
          <a:prstGeom prst="rect">
            <a:avLst/>
          </a:prstGeom>
        </p:spPr>
      </p:pic>
    </p:spTree>
    <p:extLst>
      <p:ext uri="{BB962C8B-B14F-4D97-AF65-F5344CB8AC3E}">
        <p14:creationId xmlns:p14="http://schemas.microsoft.com/office/powerpoint/2010/main" val="931391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0689" y="111368"/>
            <a:ext cx="7772400" cy="866527"/>
          </a:xfrm>
        </p:spPr>
        <p:txBody>
          <a:bodyPr>
            <a:normAutofit fontScale="90000"/>
          </a:bodyPr>
          <a:lstStyle/>
          <a:p>
            <a:r>
              <a:rPr lang="en-GB" dirty="0" smtClean="0"/>
              <a:t>La </a:t>
            </a:r>
            <a:r>
              <a:rPr lang="en-GB" dirty="0" err="1" smtClean="0"/>
              <a:t>Haine</a:t>
            </a:r>
            <a:r>
              <a:rPr lang="en-GB" dirty="0" smtClean="0"/>
              <a:t>- Question 1 </a:t>
            </a:r>
            <a:endParaRPr lang="en-GB" dirty="0"/>
          </a:p>
        </p:txBody>
      </p:sp>
      <p:sp>
        <p:nvSpPr>
          <p:cNvPr id="4" name="TextBox 3"/>
          <p:cNvSpPr txBox="1"/>
          <p:nvPr/>
        </p:nvSpPr>
        <p:spPr>
          <a:xfrm>
            <a:off x="2081313" y="1196753"/>
            <a:ext cx="8208913" cy="954107"/>
          </a:xfrm>
          <a:prstGeom prst="rect">
            <a:avLst/>
          </a:prstGeom>
          <a:noFill/>
        </p:spPr>
        <p:txBody>
          <a:bodyPr wrap="square" rtlCol="0">
            <a:spAutoFit/>
          </a:bodyPr>
          <a:lstStyle/>
          <a:p>
            <a:r>
              <a:rPr lang="en-GB" sz="2800" b="1" dirty="0" err="1" smtClean="0"/>
              <a:t>Examinez</a:t>
            </a:r>
            <a:r>
              <a:rPr lang="en-GB" sz="2800" b="1" dirty="0" smtClean="0"/>
              <a:t> les </a:t>
            </a:r>
            <a:r>
              <a:rPr lang="en-GB" sz="2800" b="1" dirty="0" err="1" smtClean="0"/>
              <a:t>similarités</a:t>
            </a:r>
            <a:r>
              <a:rPr lang="en-GB" sz="2800" b="1" dirty="0" smtClean="0"/>
              <a:t> et les </a:t>
            </a:r>
            <a:r>
              <a:rPr lang="en-GB" sz="2800" b="1" dirty="0" err="1" smtClean="0"/>
              <a:t>différences</a:t>
            </a:r>
            <a:r>
              <a:rPr lang="en-GB" sz="2800" b="1" dirty="0" smtClean="0"/>
              <a:t> entre Said, Vinz et Hubert </a:t>
            </a:r>
            <a:r>
              <a:rPr lang="en-GB" sz="2800" b="1" dirty="0" err="1" smtClean="0"/>
              <a:t>dans</a:t>
            </a:r>
            <a:r>
              <a:rPr lang="en-GB" sz="2800" b="1" dirty="0" smtClean="0"/>
              <a:t> </a:t>
            </a:r>
            <a:r>
              <a:rPr lang="en-GB" sz="2800" b="1" i="1" dirty="0" smtClean="0"/>
              <a:t>La </a:t>
            </a:r>
            <a:r>
              <a:rPr lang="en-GB" sz="2800" b="1" i="1" dirty="0" err="1" smtClean="0"/>
              <a:t>Haine</a:t>
            </a:r>
            <a:r>
              <a:rPr lang="en-GB" sz="2800" b="1" dirty="0" smtClean="0"/>
              <a:t>.</a:t>
            </a:r>
            <a:endParaRPr lang="en-GB" sz="2800" b="1" dirty="0"/>
          </a:p>
        </p:txBody>
      </p:sp>
      <p:sp>
        <p:nvSpPr>
          <p:cNvPr id="5" name="TextBox 4"/>
          <p:cNvSpPr txBox="1"/>
          <p:nvPr/>
        </p:nvSpPr>
        <p:spPr>
          <a:xfrm>
            <a:off x="2081313" y="2924944"/>
            <a:ext cx="8191153" cy="2308324"/>
          </a:xfrm>
          <a:prstGeom prst="rect">
            <a:avLst/>
          </a:prstGeom>
          <a:noFill/>
        </p:spPr>
        <p:txBody>
          <a:bodyPr wrap="square" rtlCol="0">
            <a:spAutoFit/>
          </a:bodyPr>
          <a:lstStyle/>
          <a:p>
            <a:r>
              <a:rPr lang="fr-FR" sz="2400" b="1" dirty="0" smtClean="0"/>
              <a:t>Vous pouvez utiliser les points suivants:</a:t>
            </a:r>
          </a:p>
          <a:p>
            <a:endParaRPr lang="fr-FR" sz="2400" b="1" dirty="0" smtClean="0"/>
          </a:p>
          <a:p>
            <a:pPr marL="285750" indent="-285750">
              <a:buFont typeface="Arial" panose="020B0604020202020204" pitchFamily="34" charset="0"/>
              <a:buChar char="•"/>
            </a:pPr>
            <a:r>
              <a:rPr lang="fr-FR" sz="2400" b="1" dirty="0" smtClean="0"/>
              <a:t>Comment ils sont physiquement</a:t>
            </a:r>
          </a:p>
          <a:p>
            <a:pPr marL="285750" indent="-285750">
              <a:buFont typeface="Arial" panose="020B0604020202020204" pitchFamily="34" charset="0"/>
              <a:buChar char="•"/>
            </a:pPr>
            <a:r>
              <a:rPr lang="fr-FR" sz="2400" b="1" dirty="0" smtClean="0"/>
              <a:t>Comment sont leurs tempéraments</a:t>
            </a:r>
          </a:p>
          <a:p>
            <a:pPr marL="285750" indent="-285750">
              <a:buFont typeface="Arial" panose="020B0604020202020204" pitchFamily="34" charset="0"/>
              <a:buChar char="•"/>
            </a:pPr>
            <a:r>
              <a:rPr lang="fr-FR" sz="2400" b="1" dirty="0" smtClean="0"/>
              <a:t>Leurs actions au cours du film et leur motivation</a:t>
            </a:r>
          </a:p>
          <a:p>
            <a:pPr marL="285750" indent="-285750">
              <a:buFont typeface="Arial" panose="020B0604020202020204" pitchFamily="34" charset="0"/>
              <a:buChar char="•"/>
            </a:pPr>
            <a:r>
              <a:rPr lang="fr-FR" sz="2400" b="1" dirty="0" smtClean="0"/>
              <a:t>Une scène qui illustre bien leurs caractères</a:t>
            </a:r>
            <a:endParaRPr lang="fr-FR" sz="2400" b="1" dirty="0"/>
          </a:p>
        </p:txBody>
      </p:sp>
    </p:spTree>
    <p:extLst>
      <p:ext uri="{BB962C8B-B14F-4D97-AF65-F5344CB8AC3E}">
        <p14:creationId xmlns:p14="http://schemas.microsoft.com/office/powerpoint/2010/main" val="1437783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0689" y="111368"/>
            <a:ext cx="7772400" cy="866527"/>
          </a:xfrm>
        </p:spPr>
        <p:txBody>
          <a:bodyPr>
            <a:normAutofit fontScale="90000"/>
          </a:bodyPr>
          <a:lstStyle/>
          <a:p>
            <a:r>
              <a:rPr lang="en-GB" dirty="0" smtClean="0"/>
              <a:t>La </a:t>
            </a:r>
            <a:r>
              <a:rPr lang="en-GB" dirty="0" err="1" smtClean="0"/>
              <a:t>Haine</a:t>
            </a:r>
            <a:r>
              <a:rPr lang="en-GB" dirty="0" smtClean="0"/>
              <a:t>- Question 2 </a:t>
            </a:r>
            <a:endParaRPr lang="en-GB" dirty="0"/>
          </a:p>
        </p:txBody>
      </p:sp>
      <p:sp>
        <p:nvSpPr>
          <p:cNvPr id="5" name="TextBox 4"/>
          <p:cNvSpPr txBox="1"/>
          <p:nvPr/>
        </p:nvSpPr>
        <p:spPr>
          <a:xfrm>
            <a:off x="2081313" y="2924944"/>
            <a:ext cx="8191153" cy="2308324"/>
          </a:xfrm>
          <a:prstGeom prst="rect">
            <a:avLst/>
          </a:prstGeom>
          <a:noFill/>
        </p:spPr>
        <p:txBody>
          <a:bodyPr wrap="square" rtlCol="0">
            <a:spAutoFit/>
          </a:bodyPr>
          <a:lstStyle/>
          <a:p>
            <a:r>
              <a:rPr lang="fr-FR" sz="2400" b="1" dirty="0" smtClean="0"/>
              <a:t>Vous pouvez utiliser les points suivants:</a:t>
            </a:r>
          </a:p>
          <a:p>
            <a:endParaRPr lang="fr-FR" sz="2400" b="1" dirty="0" smtClean="0"/>
          </a:p>
          <a:p>
            <a:pPr marL="285750" indent="-285750">
              <a:buFont typeface="Arial" panose="020B0604020202020204" pitchFamily="34" charset="0"/>
              <a:buChar char="•"/>
            </a:pPr>
            <a:r>
              <a:rPr lang="fr-FR" sz="2400" b="1" dirty="0" smtClean="0"/>
              <a:t>Comment il est physiquement et sa personnalité</a:t>
            </a:r>
          </a:p>
          <a:p>
            <a:pPr marL="285750" indent="-285750">
              <a:buFont typeface="Arial" panose="020B0604020202020204" pitchFamily="34" charset="0"/>
              <a:buChar char="•"/>
            </a:pPr>
            <a:r>
              <a:rPr lang="fr-FR" sz="2400" b="1" dirty="0" smtClean="0"/>
              <a:t>Sa position par </a:t>
            </a:r>
            <a:r>
              <a:rPr lang="fr-FR" sz="2400" b="1" smtClean="0"/>
              <a:t>rapport à </a:t>
            </a:r>
            <a:r>
              <a:rPr lang="fr-FR" sz="2400" b="1" dirty="0" smtClean="0"/>
              <a:t>l’intrigue</a:t>
            </a:r>
          </a:p>
          <a:p>
            <a:pPr marL="285750" indent="-285750">
              <a:buFont typeface="Arial" panose="020B0604020202020204" pitchFamily="34" charset="0"/>
              <a:buChar char="•"/>
            </a:pPr>
            <a:r>
              <a:rPr lang="fr-FR" sz="2400" b="1" dirty="0" smtClean="0"/>
              <a:t>Comment il inspire de la sympathie chez l’audience</a:t>
            </a:r>
          </a:p>
          <a:p>
            <a:pPr marL="285750" indent="-285750">
              <a:buFont typeface="Arial" panose="020B0604020202020204" pitchFamily="34" charset="0"/>
              <a:buChar char="•"/>
            </a:pPr>
            <a:r>
              <a:rPr lang="fr-FR" sz="2400" b="1" dirty="0" smtClean="0"/>
              <a:t>Ce qu’il représente</a:t>
            </a:r>
            <a:endParaRPr lang="fr-FR" sz="2400" b="1" dirty="0"/>
          </a:p>
        </p:txBody>
      </p:sp>
      <p:sp>
        <p:nvSpPr>
          <p:cNvPr id="3" name="TextBox 2"/>
          <p:cNvSpPr txBox="1"/>
          <p:nvPr/>
        </p:nvSpPr>
        <p:spPr>
          <a:xfrm>
            <a:off x="1208477" y="1750317"/>
            <a:ext cx="9317935" cy="584775"/>
          </a:xfrm>
          <a:prstGeom prst="rect">
            <a:avLst/>
          </a:prstGeom>
          <a:noFill/>
        </p:spPr>
        <p:txBody>
          <a:bodyPr wrap="none" rtlCol="0">
            <a:spAutoFit/>
          </a:bodyPr>
          <a:lstStyle/>
          <a:p>
            <a:r>
              <a:rPr lang="fr-FR" sz="3200" b="1" dirty="0"/>
              <a:t>Examinez le personnage de Saïd dans le film La Haine.</a:t>
            </a:r>
            <a:endParaRPr lang="en-GB" sz="3200" b="1" dirty="0"/>
          </a:p>
        </p:txBody>
      </p:sp>
    </p:spTree>
    <p:extLst>
      <p:ext uri="{BB962C8B-B14F-4D97-AF65-F5344CB8AC3E}">
        <p14:creationId xmlns:p14="http://schemas.microsoft.com/office/powerpoint/2010/main" val="2447667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en-GB" dirty="0" smtClean="0"/>
              <a:t>La </a:t>
            </a:r>
            <a:r>
              <a:rPr lang="en-GB" dirty="0" err="1" smtClean="0"/>
              <a:t>Haine</a:t>
            </a:r>
            <a:r>
              <a:rPr lang="en-GB" dirty="0" smtClean="0"/>
              <a:t>- Question 3 </a:t>
            </a:r>
            <a:endParaRPr lang="en-GB" dirty="0"/>
          </a:p>
        </p:txBody>
      </p:sp>
      <p:sp>
        <p:nvSpPr>
          <p:cNvPr id="4" name="TextBox 3"/>
          <p:cNvSpPr txBox="1"/>
          <p:nvPr/>
        </p:nvSpPr>
        <p:spPr>
          <a:xfrm>
            <a:off x="2965874" y="2368358"/>
            <a:ext cx="8208913" cy="523220"/>
          </a:xfrm>
          <a:prstGeom prst="rect">
            <a:avLst/>
          </a:prstGeom>
          <a:noFill/>
        </p:spPr>
        <p:txBody>
          <a:bodyPr wrap="square" rtlCol="0">
            <a:spAutoFit/>
          </a:bodyPr>
          <a:lstStyle/>
          <a:p>
            <a:r>
              <a:rPr lang="en-GB" sz="2800" b="1" dirty="0" err="1" smtClean="0"/>
              <a:t>Éprouvez-vous</a:t>
            </a:r>
            <a:r>
              <a:rPr lang="en-GB" sz="2800" b="1" dirty="0" smtClean="0"/>
              <a:t> de la compassion pour Vinz?</a:t>
            </a:r>
            <a:endParaRPr lang="en-GB" sz="2800" b="1" dirty="0"/>
          </a:p>
        </p:txBody>
      </p:sp>
    </p:spTree>
    <p:extLst>
      <p:ext uri="{BB962C8B-B14F-4D97-AF65-F5344CB8AC3E}">
        <p14:creationId xmlns:p14="http://schemas.microsoft.com/office/powerpoint/2010/main" val="3082682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fr-FR" dirty="0" smtClean="0"/>
              <a:t>La Haine- Question 4 </a:t>
            </a:r>
            <a:endParaRPr lang="fr-FR" dirty="0"/>
          </a:p>
        </p:txBody>
      </p:sp>
      <p:sp>
        <p:nvSpPr>
          <p:cNvPr id="4" name="TextBox 3"/>
          <p:cNvSpPr txBox="1"/>
          <p:nvPr/>
        </p:nvSpPr>
        <p:spPr>
          <a:xfrm>
            <a:off x="2081313" y="1466836"/>
            <a:ext cx="8208913" cy="1384995"/>
          </a:xfrm>
          <a:prstGeom prst="rect">
            <a:avLst/>
          </a:prstGeom>
          <a:noFill/>
        </p:spPr>
        <p:txBody>
          <a:bodyPr wrap="square" rtlCol="0">
            <a:spAutoFit/>
          </a:bodyPr>
          <a:lstStyle/>
          <a:p>
            <a:r>
              <a:rPr lang="fr-FR" sz="2800" b="1" dirty="0" smtClean="0"/>
              <a:t>Examinez les personnages </a:t>
            </a:r>
            <a:r>
              <a:rPr lang="fr-FR" sz="2800" b="1" dirty="0" err="1" smtClean="0"/>
              <a:t>Vinz</a:t>
            </a:r>
            <a:r>
              <a:rPr lang="fr-FR" sz="2800" b="1" dirty="0" smtClean="0"/>
              <a:t>, </a:t>
            </a:r>
            <a:r>
              <a:rPr lang="fr-FR" sz="2800" b="1" dirty="0" err="1" smtClean="0"/>
              <a:t>Said</a:t>
            </a:r>
            <a:r>
              <a:rPr lang="fr-FR" sz="2800" b="1" dirty="0" smtClean="0"/>
              <a:t> et Hubert et comment ils inspirent de la sympathie chez les spectateurs.</a:t>
            </a:r>
            <a:endParaRPr lang="fr-FR" sz="2800" b="1" dirty="0"/>
          </a:p>
        </p:txBody>
      </p:sp>
      <p:sp>
        <p:nvSpPr>
          <p:cNvPr id="5" name="TextBox 4"/>
          <p:cNvSpPr txBox="1"/>
          <p:nvPr/>
        </p:nvSpPr>
        <p:spPr>
          <a:xfrm>
            <a:off x="2090192" y="3263499"/>
            <a:ext cx="8191153" cy="2308324"/>
          </a:xfrm>
          <a:prstGeom prst="rect">
            <a:avLst/>
          </a:prstGeom>
          <a:noFill/>
        </p:spPr>
        <p:txBody>
          <a:bodyPr wrap="square" rtlCol="0">
            <a:spAutoFit/>
          </a:bodyPr>
          <a:lstStyle/>
          <a:p>
            <a:r>
              <a:rPr lang="fr-FR" sz="2400" b="1" dirty="0" smtClean="0"/>
              <a:t>Vous pouvez utiliser les points suivants:</a:t>
            </a:r>
          </a:p>
          <a:p>
            <a:endParaRPr lang="fr-FR" sz="2400" b="1" dirty="0" smtClean="0"/>
          </a:p>
          <a:p>
            <a:pPr marL="285750" indent="-285750">
              <a:buFont typeface="Arial" panose="020B0604020202020204" pitchFamily="34" charset="0"/>
              <a:buChar char="•"/>
            </a:pPr>
            <a:r>
              <a:rPr lang="fr-FR" sz="2400" b="1" dirty="0" smtClean="0"/>
              <a:t>Comment ils sont physiquement</a:t>
            </a:r>
          </a:p>
          <a:p>
            <a:pPr marL="285750" indent="-285750">
              <a:buFont typeface="Arial" panose="020B0604020202020204" pitchFamily="34" charset="0"/>
              <a:buChar char="•"/>
            </a:pPr>
            <a:r>
              <a:rPr lang="fr-FR" sz="2400" b="1" dirty="0" smtClean="0"/>
              <a:t>Comment sont leurs tempéraments</a:t>
            </a:r>
          </a:p>
          <a:p>
            <a:pPr marL="285750" indent="-285750">
              <a:buFont typeface="Arial" panose="020B0604020202020204" pitchFamily="34" charset="0"/>
              <a:buChar char="•"/>
            </a:pPr>
            <a:r>
              <a:rPr lang="fr-FR" sz="2400" b="1" dirty="0" smtClean="0"/>
              <a:t>La motivation derrière leurs actions</a:t>
            </a:r>
          </a:p>
          <a:p>
            <a:pPr marL="285750" indent="-285750">
              <a:buFont typeface="Arial" panose="020B0604020202020204" pitchFamily="34" charset="0"/>
              <a:buChar char="•"/>
            </a:pPr>
            <a:r>
              <a:rPr lang="fr-FR" sz="2400" b="1" dirty="0" smtClean="0"/>
              <a:t>Une scène importante qui inspire de la sympathie pour eux</a:t>
            </a:r>
            <a:endParaRPr lang="fr-FR" sz="2400" b="1" dirty="0"/>
          </a:p>
        </p:txBody>
      </p:sp>
    </p:spTree>
    <p:extLst>
      <p:ext uri="{BB962C8B-B14F-4D97-AF65-F5344CB8AC3E}">
        <p14:creationId xmlns:p14="http://schemas.microsoft.com/office/powerpoint/2010/main" val="1847700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68720" y="590422"/>
            <a:ext cx="7772400" cy="8665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La Haine- Question 5 </a:t>
            </a:r>
            <a:endParaRPr lang="fr-FR" b="1" dirty="0"/>
          </a:p>
        </p:txBody>
      </p:sp>
      <p:sp>
        <p:nvSpPr>
          <p:cNvPr id="6" name="TextBox 5"/>
          <p:cNvSpPr txBox="1"/>
          <p:nvPr/>
        </p:nvSpPr>
        <p:spPr>
          <a:xfrm>
            <a:off x="1800138" y="2161308"/>
            <a:ext cx="8395854" cy="3416320"/>
          </a:xfrm>
          <a:prstGeom prst="rect">
            <a:avLst/>
          </a:prstGeom>
          <a:noFill/>
        </p:spPr>
        <p:txBody>
          <a:bodyPr wrap="square" rtlCol="0">
            <a:spAutoFit/>
          </a:bodyPr>
          <a:lstStyle/>
          <a:p>
            <a:r>
              <a:rPr lang="fr-FR" sz="2400" b="1" dirty="0" smtClean="0"/>
              <a:t>Examinez jusqu’à quel point les trois personnages principaux sont des personnages réalistes ou des stéréotypes.</a:t>
            </a:r>
          </a:p>
          <a:p>
            <a:endParaRPr lang="fr-FR" sz="2400" b="1" dirty="0"/>
          </a:p>
          <a:p>
            <a:r>
              <a:rPr lang="fr-FR" sz="2400" b="1" dirty="0" smtClean="0"/>
              <a:t>Vous pouvez utilisez les points suivants:</a:t>
            </a:r>
          </a:p>
          <a:p>
            <a:endParaRPr lang="fr-FR" sz="2400" b="1" dirty="0"/>
          </a:p>
          <a:p>
            <a:pPr marL="285750" indent="-285750">
              <a:buFont typeface="Arial" panose="020B0604020202020204" pitchFamily="34" charset="0"/>
              <a:buChar char="•"/>
            </a:pPr>
            <a:r>
              <a:rPr lang="fr-FR" sz="2400" b="1" dirty="0" smtClean="0"/>
              <a:t>Leurs tempéraments personnels</a:t>
            </a:r>
          </a:p>
          <a:p>
            <a:pPr marL="285750" indent="-285750">
              <a:buFont typeface="Arial" panose="020B0604020202020204" pitchFamily="34" charset="0"/>
              <a:buChar char="•"/>
            </a:pPr>
            <a:r>
              <a:rPr lang="fr-FR" sz="2400" b="1" dirty="0" smtClean="0"/>
              <a:t>Leurs caractéristiques</a:t>
            </a:r>
          </a:p>
          <a:p>
            <a:pPr marL="285750" indent="-285750">
              <a:buFont typeface="Arial" panose="020B0604020202020204" pitchFamily="34" charset="0"/>
              <a:buChar char="•"/>
            </a:pPr>
            <a:r>
              <a:rPr lang="fr-FR" sz="2400" b="1" dirty="0" smtClean="0"/>
              <a:t>Leur comportement et leurs actions dans le film</a:t>
            </a:r>
          </a:p>
          <a:p>
            <a:pPr marL="285750" indent="-285750">
              <a:buFont typeface="Arial" panose="020B0604020202020204" pitchFamily="34" charset="0"/>
              <a:buChar char="•"/>
            </a:pPr>
            <a:r>
              <a:rPr lang="fr-FR" sz="2400" b="1" dirty="0" smtClean="0"/>
              <a:t>Leurs rôles individuels dans le film</a:t>
            </a:r>
            <a:endParaRPr lang="fr-FR" sz="2400" b="1" dirty="0"/>
          </a:p>
        </p:txBody>
      </p:sp>
    </p:spTree>
    <p:extLst>
      <p:ext uri="{BB962C8B-B14F-4D97-AF65-F5344CB8AC3E}">
        <p14:creationId xmlns:p14="http://schemas.microsoft.com/office/powerpoint/2010/main" val="340753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pSp>
        <p:nvGrpSpPr>
          <p:cNvPr id="6" name="Group 5"/>
          <p:cNvGrpSpPr/>
          <p:nvPr/>
        </p:nvGrpSpPr>
        <p:grpSpPr>
          <a:xfrm>
            <a:off x="1143000" y="365125"/>
            <a:ext cx="9621253" cy="6244222"/>
            <a:chOff x="1143000" y="365125"/>
            <a:chExt cx="9621253" cy="6244222"/>
          </a:xfrm>
        </p:grpSpPr>
        <p:pic>
          <p:nvPicPr>
            <p:cNvPr id="4" name="Picture 3"/>
            <p:cNvPicPr>
              <a:picLocks noChangeAspect="1"/>
            </p:cNvPicPr>
            <p:nvPr/>
          </p:nvPicPr>
          <p:blipFill>
            <a:blip r:embed="rId2"/>
            <a:stretch>
              <a:fillRect/>
            </a:stretch>
          </p:blipFill>
          <p:spPr>
            <a:xfrm>
              <a:off x="1143000" y="365125"/>
              <a:ext cx="8947484" cy="6063098"/>
            </a:xfrm>
            <a:prstGeom prst="rect">
              <a:avLst/>
            </a:prstGeom>
          </p:spPr>
        </p:pic>
        <p:sp>
          <p:nvSpPr>
            <p:cNvPr id="5" name="Rectangle 4"/>
            <p:cNvSpPr/>
            <p:nvPr/>
          </p:nvSpPr>
          <p:spPr>
            <a:xfrm>
              <a:off x="7363326" y="5133474"/>
              <a:ext cx="3400927" cy="1475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74101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en-GB" dirty="0" smtClean="0"/>
              <a:t>La </a:t>
            </a:r>
            <a:r>
              <a:rPr lang="en-GB" dirty="0" err="1" smtClean="0"/>
              <a:t>Haine</a:t>
            </a:r>
            <a:r>
              <a:rPr lang="en-GB" dirty="0" smtClean="0"/>
              <a:t>- Question 6 </a:t>
            </a:r>
            <a:endParaRPr lang="en-GB" dirty="0"/>
          </a:p>
        </p:txBody>
      </p:sp>
      <p:sp>
        <p:nvSpPr>
          <p:cNvPr id="4" name="TextBox 3"/>
          <p:cNvSpPr txBox="1"/>
          <p:nvPr/>
        </p:nvSpPr>
        <p:spPr>
          <a:xfrm>
            <a:off x="2081313" y="1196753"/>
            <a:ext cx="8208913" cy="1384995"/>
          </a:xfrm>
          <a:prstGeom prst="rect">
            <a:avLst/>
          </a:prstGeom>
          <a:noFill/>
        </p:spPr>
        <p:txBody>
          <a:bodyPr wrap="square" rtlCol="0">
            <a:spAutoFit/>
          </a:bodyPr>
          <a:lstStyle/>
          <a:p>
            <a:r>
              <a:rPr lang="en-GB" sz="2800" b="1" dirty="0" err="1"/>
              <a:t>Dans</a:t>
            </a:r>
            <a:r>
              <a:rPr lang="en-GB" sz="2800" b="1" dirty="0"/>
              <a:t> le film ‘La </a:t>
            </a:r>
            <a:r>
              <a:rPr lang="en-GB" sz="2800" b="1" dirty="0" err="1"/>
              <a:t>Haine</a:t>
            </a:r>
            <a:r>
              <a:rPr lang="en-GB" sz="2800" b="1" dirty="0"/>
              <a:t>’, </a:t>
            </a:r>
            <a:r>
              <a:rPr lang="en-GB" sz="2800" b="1" dirty="0" err="1"/>
              <a:t>expliquez</a:t>
            </a:r>
            <a:r>
              <a:rPr lang="en-GB" sz="2800" b="1" dirty="0"/>
              <a:t> </a:t>
            </a:r>
            <a:r>
              <a:rPr lang="en-GB" sz="2800" b="1" dirty="0" err="1" smtClean="0"/>
              <a:t>l’intrigue</a:t>
            </a:r>
            <a:r>
              <a:rPr lang="en-GB" sz="2800" b="1" dirty="0" smtClean="0"/>
              <a:t> et la position des </a:t>
            </a:r>
            <a:r>
              <a:rPr lang="en-GB" sz="2800" b="1" dirty="0" err="1" smtClean="0"/>
              <a:t>personnages</a:t>
            </a:r>
            <a:r>
              <a:rPr lang="en-GB" sz="2800" b="1" dirty="0" smtClean="0"/>
              <a:t> </a:t>
            </a:r>
            <a:r>
              <a:rPr lang="en-GB" sz="2800" b="1" dirty="0" err="1" smtClean="0"/>
              <a:t>principaux</a:t>
            </a:r>
            <a:r>
              <a:rPr lang="en-GB" sz="2800" b="1" dirty="0" smtClean="0"/>
              <a:t> par rapport à </a:t>
            </a:r>
            <a:r>
              <a:rPr lang="en-GB" sz="2800" b="1" dirty="0" err="1" smtClean="0"/>
              <a:t>l’intrigue</a:t>
            </a:r>
            <a:endParaRPr lang="en-GB" sz="2800" b="1" dirty="0"/>
          </a:p>
        </p:txBody>
      </p:sp>
      <p:sp>
        <p:nvSpPr>
          <p:cNvPr id="5" name="TextBox 4"/>
          <p:cNvSpPr txBox="1"/>
          <p:nvPr/>
        </p:nvSpPr>
        <p:spPr>
          <a:xfrm>
            <a:off x="2081313" y="2924944"/>
            <a:ext cx="8191153" cy="2308324"/>
          </a:xfrm>
          <a:prstGeom prst="rect">
            <a:avLst/>
          </a:prstGeom>
          <a:noFill/>
        </p:spPr>
        <p:txBody>
          <a:bodyPr wrap="square" rtlCol="0">
            <a:spAutoFit/>
          </a:bodyPr>
          <a:lstStyle/>
          <a:p>
            <a:r>
              <a:rPr lang="en-GB" sz="2400" b="1" dirty="0" err="1"/>
              <a:t>Vous</a:t>
            </a:r>
            <a:r>
              <a:rPr lang="en-GB" sz="2400" b="1" dirty="0"/>
              <a:t> </a:t>
            </a:r>
            <a:r>
              <a:rPr lang="en-GB" sz="2400" b="1" dirty="0" err="1"/>
              <a:t>pouvez</a:t>
            </a:r>
            <a:r>
              <a:rPr lang="en-GB" sz="2400" b="1" dirty="0"/>
              <a:t> utiliser les points </a:t>
            </a:r>
            <a:r>
              <a:rPr lang="en-GB" sz="2400" b="1" dirty="0" err="1"/>
              <a:t>suivants</a:t>
            </a:r>
            <a:r>
              <a:rPr lang="en-GB" sz="2400" b="1" dirty="0"/>
              <a:t>:</a:t>
            </a:r>
          </a:p>
          <a:p>
            <a:endParaRPr lang="en-GB" sz="2400" b="1" dirty="0"/>
          </a:p>
          <a:p>
            <a:pPr marL="285750" indent="-285750">
              <a:buFont typeface="Arial" panose="020B0604020202020204" pitchFamily="34" charset="0"/>
              <a:buChar char="•"/>
            </a:pPr>
            <a:r>
              <a:rPr lang="en-GB" sz="2400" b="1" dirty="0" smtClean="0"/>
              <a:t>Le </a:t>
            </a:r>
            <a:r>
              <a:rPr lang="en-GB" sz="2400" b="1" dirty="0" err="1" smtClean="0"/>
              <a:t>contexte</a:t>
            </a:r>
            <a:r>
              <a:rPr lang="en-GB" sz="2400" b="1" dirty="0" smtClean="0"/>
              <a:t> </a:t>
            </a:r>
            <a:endParaRPr lang="en-GB" sz="2400" b="1" dirty="0"/>
          </a:p>
          <a:p>
            <a:pPr marL="285750" indent="-285750">
              <a:buFont typeface="Arial" panose="020B0604020202020204" pitchFamily="34" charset="0"/>
              <a:buChar char="•"/>
            </a:pPr>
            <a:r>
              <a:rPr lang="en-GB" sz="2400" b="1" dirty="0" err="1" smtClean="0"/>
              <a:t>L’opinion</a:t>
            </a:r>
            <a:r>
              <a:rPr lang="en-GB" sz="2400" b="1" dirty="0" smtClean="0"/>
              <a:t> de </a:t>
            </a:r>
            <a:r>
              <a:rPr lang="en-GB" sz="2400" b="1" dirty="0" err="1" smtClean="0"/>
              <a:t>chaque</a:t>
            </a:r>
            <a:r>
              <a:rPr lang="en-GB" sz="2400" b="1" dirty="0" smtClean="0"/>
              <a:t> </a:t>
            </a:r>
            <a:r>
              <a:rPr lang="en-GB" sz="2400" b="1" dirty="0" err="1" smtClean="0"/>
              <a:t>personnage</a:t>
            </a:r>
            <a:r>
              <a:rPr lang="en-GB" sz="2400" b="1" dirty="0" smtClean="0"/>
              <a:t> </a:t>
            </a:r>
            <a:r>
              <a:rPr lang="en-GB" sz="2400" b="1" dirty="0" err="1" smtClean="0"/>
              <a:t>envers</a:t>
            </a:r>
            <a:r>
              <a:rPr lang="en-GB" sz="2400" b="1" dirty="0" smtClean="0"/>
              <a:t> la police</a:t>
            </a:r>
            <a:endParaRPr lang="en-GB" sz="2400" b="1" dirty="0"/>
          </a:p>
          <a:p>
            <a:pPr marL="285750" indent="-285750">
              <a:buFont typeface="Arial" panose="020B0604020202020204" pitchFamily="34" charset="0"/>
              <a:buChar char="•"/>
            </a:pPr>
            <a:r>
              <a:rPr lang="en-GB" sz="2400" b="1" dirty="0" err="1" smtClean="0"/>
              <a:t>L’accord</a:t>
            </a:r>
            <a:r>
              <a:rPr lang="en-GB" sz="2400" b="1" dirty="0" smtClean="0"/>
              <a:t> </a:t>
            </a:r>
            <a:r>
              <a:rPr lang="en-GB" sz="2400" b="1" dirty="0" err="1" smtClean="0"/>
              <a:t>ou</a:t>
            </a:r>
            <a:r>
              <a:rPr lang="en-GB" sz="2400" b="1" dirty="0" smtClean="0"/>
              <a:t> le </a:t>
            </a:r>
            <a:r>
              <a:rPr lang="en-GB" sz="2400" b="1" dirty="0" err="1" smtClean="0"/>
              <a:t>désaccord</a:t>
            </a:r>
            <a:r>
              <a:rPr lang="en-GB" sz="2400" b="1" dirty="0" smtClean="0"/>
              <a:t> entre les </a:t>
            </a:r>
            <a:r>
              <a:rPr lang="en-GB" sz="2400" b="1" dirty="0" err="1" smtClean="0"/>
              <a:t>personnages</a:t>
            </a:r>
            <a:endParaRPr lang="en-GB" sz="2400" b="1" dirty="0"/>
          </a:p>
          <a:p>
            <a:pPr marL="285750" indent="-285750">
              <a:buFont typeface="Arial" panose="020B0604020202020204" pitchFamily="34" charset="0"/>
              <a:buChar char="•"/>
            </a:pPr>
            <a:r>
              <a:rPr lang="en-GB" sz="2400" b="1" dirty="0" err="1" smtClean="0"/>
              <a:t>Une</a:t>
            </a:r>
            <a:r>
              <a:rPr lang="en-GB" sz="2400" b="1" dirty="0" smtClean="0"/>
              <a:t> scène </a:t>
            </a:r>
            <a:r>
              <a:rPr lang="en-GB" sz="2400" b="1" dirty="0" err="1" smtClean="0"/>
              <a:t>importante</a:t>
            </a:r>
            <a:r>
              <a:rPr lang="en-GB" sz="2400" b="1" dirty="0" smtClean="0"/>
              <a:t> </a:t>
            </a:r>
            <a:r>
              <a:rPr lang="en-GB" sz="2400" b="1" dirty="0" err="1" smtClean="0"/>
              <a:t>dans</a:t>
            </a:r>
            <a:r>
              <a:rPr lang="en-GB" sz="2400" b="1" dirty="0" smtClean="0"/>
              <a:t> le </a:t>
            </a:r>
            <a:r>
              <a:rPr lang="en-GB" sz="2400" b="1" dirty="0" err="1" smtClean="0"/>
              <a:t>déroulement</a:t>
            </a:r>
            <a:r>
              <a:rPr lang="en-GB" sz="2400" b="1" dirty="0" smtClean="0"/>
              <a:t> de </a:t>
            </a:r>
            <a:r>
              <a:rPr lang="en-GB" sz="2400" b="1" dirty="0" err="1" smtClean="0"/>
              <a:t>l’intrigue</a:t>
            </a:r>
            <a:endParaRPr lang="en-GB" sz="2400" b="1" dirty="0"/>
          </a:p>
        </p:txBody>
      </p:sp>
    </p:spTree>
    <p:extLst>
      <p:ext uri="{BB962C8B-B14F-4D97-AF65-F5344CB8AC3E}">
        <p14:creationId xmlns:p14="http://schemas.microsoft.com/office/powerpoint/2010/main" val="2421864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03419"/>
          </a:xfrm>
        </p:spPr>
        <p:txBody>
          <a:bodyPr>
            <a:normAutofit fontScale="90000"/>
          </a:bodyPr>
          <a:lstStyle/>
          <a:p>
            <a:r>
              <a:rPr lang="fr-FR" dirty="0" smtClean="0"/>
              <a:t>Question 7</a:t>
            </a:r>
            <a:endParaRPr lang="fr-FR" dirty="0"/>
          </a:p>
        </p:txBody>
      </p:sp>
      <p:sp>
        <p:nvSpPr>
          <p:cNvPr id="3" name="Subtitle 2"/>
          <p:cNvSpPr>
            <a:spLocks noGrp="1"/>
          </p:cNvSpPr>
          <p:nvPr>
            <p:ph type="subTitle" idx="1"/>
          </p:nvPr>
        </p:nvSpPr>
        <p:spPr>
          <a:xfrm>
            <a:off x="1759527" y="2812329"/>
            <a:ext cx="9144000" cy="1655762"/>
          </a:xfrm>
        </p:spPr>
        <p:txBody>
          <a:bodyPr>
            <a:normAutofit/>
          </a:bodyPr>
          <a:lstStyle/>
          <a:p>
            <a:r>
              <a:rPr lang="fr-FR" sz="4000" b="1" dirty="0"/>
              <a:t>Examinez le personnage d’Abdel </a:t>
            </a:r>
            <a:r>
              <a:rPr lang="fr-FR" sz="4000" b="1" dirty="0" err="1"/>
              <a:t>Ichaha</a:t>
            </a:r>
            <a:r>
              <a:rPr lang="fr-FR" sz="4000" b="1" dirty="0"/>
              <a:t> dans La Haine</a:t>
            </a:r>
            <a:endParaRPr lang="fr-FR" sz="4000" dirty="0"/>
          </a:p>
          <a:p>
            <a:endParaRPr lang="fr-FR" sz="4000" dirty="0"/>
          </a:p>
        </p:txBody>
      </p:sp>
    </p:spTree>
    <p:extLst>
      <p:ext uri="{BB962C8B-B14F-4D97-AF65-F5344CB8AC3E}">
        <p14:creationId xmlns:p14="http://schemas.microsoft.com/office/powerpoint/2010/main" val="1136489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fr-FR" dirty="0" smtClean="0"/>
              <a:t>La Haine- Question 8 </a:t>
            </a:r>
            <a:endParaRPr lang="fr-FR" dirty="0"/>
          </a:p>
        </p:txBody>
      </p:sp>
      <p:sp>
        <p:nvSpPr>
          <p:cNvPr id="4" name="TextBox 3"/>
          <p:cNvSpPr txBox="1"/>
          <p:nvPr/>
        </p:nvSpPr>
        <p:spPr>
          <a:xfrm>
            <a:off x="2081313" y="1196753"/>
            <a:ext cx="8208913" cy="1384995"/>
          </a:xfrm>
          <a:prstGeom prst="rect">
            <a:avLst/>
          </a:prstGeom>
          <a:noFill/>
        </p:spPr>
        <p:txBody>
          <a:bodyPr wrap="square" rtlCol="0">
            <a:spAutoFit/>
          </a:bodyPr>
          <a:lstStyle/>
          <a:p>
            <a:r>
              <a:rPr lang="fr-FR" sz="2800" b="1" dirty="0" smtClean="0"/>
              <a:t>‘Le titre du film </a:t>
            </a:r>
            <a:r>
              <a:rPr lang="fr-FR" sz="2800" b="1" i="1" dirty="0" smtClean="0"/>
              <a:t>La Haine </a:t>
            </a:r>
            <a:r>
              <a:rPr lang="fr-FR" sz="2800" b="1" dirty="0" smtClean="0"/>
              <a:t>est bien choisi car il reflète exactement le thème principal du film’. Dans quelle mesure êtes-vous d’accord avec ce jugement?</a:t>
            </a:r>
            <a:endParaRPr lang="fr-FR" sz="2800" b="1" dirty="0"/>
          </a:p>
        </p:txBody>
      </p:sp>
      <p:sp>
        <p:nvSpPr>
          <p:cNvPr id="5" name="TextBox 4"/>
          <p:cNvSpPr txBox="1"/>
          <p:nvPr/>
        </p:nvSpPr>
        <p:spPr>
          <a:xfrm>
            <a:off x="2081313" y="2924944"/>
            <a:ext cx="8191153" cy="2677656"/>
          </a:xfrm>
          <a:prstGeom prst="rect">
            <a:avLst/>
          </a:prstGeom>
          <a:noFill/>
        </p:spPr>
        <p:txBody>
          <a:bodyPr wrap="square" rtlCol="0">
            <a:spAutoFit/>
          </a:bodyPr>
          <a:lstStyle/>
          <a:p>
            <a:r>
              <a:rPr lang="fr-FR" sz="2400" b="1" dirty="0" smtClean="0"/>
              <a:t>Vous pouvez utiliser les points suivants:</a:t>
            </a:r>
          </a:p>
          <a:p>
            <a:endParaRPr lang="fr-FR" sz="2400" b="1" dirty="0" smtClean="0"/>
          </a:p>
          <a:p>
            <a:pPr marL="285750" indent="-285750">
              <a:buFont typeface="Arial" panose="020B0604020202020204" pitchFamily="34" charset="0"/>
              <a:buChar char="•"/>
            </a:pPr>
            <a:r>
              <a:rPr lang="fr-FR" sz="2400" b="1" dirty="0" smtClean="0"/>
              <a:t>Une explication du thème principal du film</a:t>
            </a:r>
          </a:p>
          <a:p>
            <a:pPr marL="285750" indent="-285750">
              <a:buFont typeface="Arial" panose="020B0604020202020204" pitchFamily="34" charset="0"/>
              <a:buChar char="•"/>
            </a:pPr>
            <a:r>
              <a:rPr lang="fr-FR" sz="2400" b="1" dirty="0" smtClean="0"/>
              <a:t>Le lien entre ce thème et le titre</a:t>
            </a:r>
          </a:p>
          <a:p>
            <a:pPr marL="285750" indent="-285750">
              <a:buFont typeface="Arial" panose="020B0604020202020204" pitchFamily="34" charset="0"/>
              <a:buChar char="•"/>
            </a:pPr>
            <a:r>
              <a:rPr lang="fr-FR" sz="2400" b="1" dirty="0" smtClean="0"/>
              <a:t>Une scène qui exemplifie le thème principal</a:t>
            </a:r>
          </a:p>
          <a:p>
            <a:pPr marL="285750" indent="-285750">
              <a:buFont typeface="Arial" panose="020B0604020202020204" pitchFamily="34" charset="0"/>
              <a:buChar char="•"/>
            </a:pPr>
            <a:r>
              <a:rPr lang="fr-FR" sz="2400" b="1" dirty="0" smtClean="0"/>
              <a:t>Le tempérament des personnages principaux du film et leur lien avec le titre</a:t>
            </a:r>
            <a:endParaRPr lang="fr-FR" sz="2400" b="1" dirty="0"/>
          </a:p>
        </p:txBody>
      </p:sp>
    </p:spTree>
    <p:extLst>
      <p:ext uri="{BB962C8B-B14F-4D97-AF65-F5344CB8AC3E}">
        <p14:creationId xmlns:p14="http://schemas.microsoft.com/office/powerpoint/2010/main" val="2767967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fr-FR" dirty="0" smtClean="0"/>
              <a:t>La Haine- Question 9 </a:t>
            </a:r>
            <a:endParaRPr lang="fr-FR" dirty="0"/>
          </a:p>
        </p:txBody>
      </p:sp>
      <p:sp>
        <p:nvSpPr>
          <p:cNvPr id="4" name="TextBox 3"/>
          <p:cNvSpPr txBox="1"/>
          <p:nvPr/>
        </p:nvSpPr>
        <p:spPr>
          <a:xfrm>
            <a:off x="2081313" y="1196753"/>
            <a:ext cx="8208913" cy="1384995"/>
          </a:xfrm>
          <a:prstGeom prst="rect">
            <a:avLst/>
          </a:prstGeom>
          <a:noFill/>
        </p:spPr>
        <p:txBody>
          <a:bodyPr wrap="square" rtlCol="0">
            <a:spAutoFit/>
          </a:bodyPr>
          <a:lstStyle/>
          <a:p>
            <a:r>
              <a:rPr lang="fr-FR" sz="2800" b="1" dirty="0" smtClean="0"/>
              <a:t>Examinez les actions et les événements dans le film La Haine et comment ils reflètent l’affirmation que ‘ la haine attire la haine’.</a:t>
            </a:r>
            <a:endParaRPr lang="fr-FR" sz="2800" b="1" dirty="0"/>
          </a:p>
        </p:txBody>
      </p:sp>
      <p:sp>
        <p:nvSpPr>
          <p:cNvPr id="5" name="TextBox 4"/>
          <p:cNvSpPr txBox="1"/>
          <p:nvPr/>
        </p:nvSpPr>
        <p:spPr>
          <a:xfrm>
            <a:off x="2081313" y="2924944"/>
            <a:ext cx="8191153" cy="2308324"/>
          </a:xfrm>
          <a:prstGeom prst="rect">
            <a:avLst/>
          </a:prstGeom>
          <a:noFill/>
        </p:spPr>
        <p:txBody>
          <a:bodyPr wrap="square" rtlCol="0">
            <a:spAutoFit/>
          </a:bodyPr>
          <a:lstStyle/>
          <a:p>
            <a:r>
              <a:rPr lang="fr-FR" sz="2400" b="1" dirty="0" smtClean="0"/>
              <a:t>Vous pouvez utiliser les points suivants:</a:t>
            </a:r>
          </a:p>
          <a:p>
            <a:endParaRPr lang="fr-FR" sz="2400" b="1" dirty="0" smtClean="0"/>
          </a:p>
          <a:p>
            <a:pPr marL="285750" indent="-285750">
              <a:buFont typeface="Arial" panose="020B0604020202020204" pitchFamily="34" charset="0"/>
              <a:buChar char="•"/>
            </a:pPr>
            <a:r>
              <a:rPr lang="fr-FR" sz="2400" b="1" dirty="0" smtClean="0"/>
              <a:t>La vie en banlieue</a:t>
            </a:r>
          </a:p>
          <a:p>
            <a:pPr marL="285750" indent="-285750">
              <a:buFont typeface="Arial" panose="020B0604020202020204" pitchFamily="34" charset="0"/>
              <a:buChar char="•"/>
            </a:pPr>
            <a:r>
              <a:rPr lang="fr-FR" sz="2400" b="1" dirty="0" smtClean="0"/>
              <a:t>Les émeutes</a:t>
            </a:r>
          </a:p>
          <a:p>
            <a:pPr marL="285750" indent="-285750">
              <a:buFont typeface="Arial" panose="020B0604020202020204" pitchFamily="34" charset="0"/>
              <a:buChar char="•"/>
            </a:pPr>
            <a:r>
              <a:rPr lang="fr-FR" sz="2400" b="1" dirty="0" smtClean="0"/>
              <a:t>La bavure policière</a:t>
            </a:r>
          </a:p>
          <a:p>
            <a:pPr marL="285750" indent="-285750">
              <a:buFont typeface="Arial" panose="020B0604020202020204" pitchFamily="34" charset="0"/>
              <a:buChar char="•"/>
            </a:pPr>
            <a:r>
              <a:rPr lang="fr-FR" sz="2400" b="1" dirty="0" smtClean="0"/>
              <a:t>Le tempérament des protagonistes</a:t>
            </a:r>
            <a:endParaRPr lang="fr-FR" sz="2400" b="1" dirty="0"/>
          </a:p>
        </p:txBody>
      </p:sp>
    </p:spTree>
    <p:extLst>
      <p:ext uri="{BB962C8B-B14F-4D97-AF65-F5344CB8AC3E}">
        <p14:creationId xmlns:p14="http://schemas.microsoft.com/office/powerpoint/2010/main" val="3580506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23592" y="701260"/>
            <a:ext cx="7772400" cy="8665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La Haine- Question 10 </a:t>
            </a:r>
            <a:endParaRPr lang="fr-FR" b="1" dirty="0"/>
          </a:p>
        </p:txBody>
      </p:sp>
      <p:sp>
        <p:nvSpPr>
          <p:cNvPr id="6" name="TextBox 5"/>
          <p:cNvSpPr txBox="1"/>
          <p:nvPr/>
        </p:nvSpPr>
        <p:spPr>
          <a:xfrm>
            <a:off x="2423592" y="2438400"/>
            <a:ext cx="7077130" cy="3046988"/>
          </a:xfrm>
          <a:prstGeom prst="rect">
            <a:avLst/>
          </a:prstGeom>
          <a:noFill/>
        </p:spPr>
        <p:txBody>
          <a:bodyPr wrap="none" rtlCol="0">
            <a:spAutoFit/>
          </a:bodyPr>
          <a:lstStyle/>
          <a:p>
            <a:r>
              <a:rPr lang="fr-FR" sz="2400" b="1" dirty="0" smtClean="0"/>
              <a:t>Examinez la représentation de la police dans ce film.</a:t>
            </a:r>
          </a:p>
          <a:p>
            <a:endParaRPr lang="fr-FR" sz="2400" b="1" dirty="0"/>
          </a:p>
          <a:p>
            <a:r>
              <a:rPr lang="fr-FR" sz="2400" b="1" dirty="0" smtClean="0"/>
              <a:t>Vous pouvez utilisez les points suivants:</a:t>
            </a:r>
          </a:p>
          <a:p>
            <a:endParaRPr lang="fr-FR" sz="2400" b="1" dirty="0"/>
          </a:p>
          <a:p>
            <a:pPr marL="285750" indent="-285750">
              <a:buFont typeface="Arial" panose="020B0604020202020204" pitchFamily="34" charset="0"/>
              <a:buChar char="•"/>
            </a:pPr>
            <a:r>
              <a:rPr lang="fr-FR" sz="2400" b="1" dirty="0" smtClean="0"/>
              <a:t>Le comportement général de la police dans le film</a:t>
            </a:r>
          </a:p>
          <a:p>
            <a:pPr marL="285750" indent="-285750">
              <a:buFont typeface="Arial" panose="020B0604020202020204" pitchFamily="34" charset="0"/>
              <a:buChar char="•"/>
            </a:pPr>
            <a:r>
              <a:rPr lang="fr-FR" sz="2400" b="1" dirty="0" smtClean="0"/>
              <a:t>Le comportement et les actions de Samir</a:t>
            </a:r>
          </a:p>
          <a:p>
            <a:pPr marL="285750" indent="-285750">
              <a:buFont typeface="Arial" panose="020B0604020202020204" pitchFamily="34" charset="0"/>
              <a:buChar char="•"/>
            </a:pPr>
            <a:r>
              <a:rPr lang="fr-FR" sz="2400" b="1" dirty="0" smtClean="0"/>
              <a:t>Le comportement de la police envers Hubert et Saïd</a:t>
            </a:r>
          </a:p>
          <a:p>
            <a:pPr marL="285750" indent="-285750">
              <a:buFont typeface="Arial" panose="020B0604020202020204" pitchFamily="34" charset="0"/>
              <a:buChar char="•"/>
            </a:pPr>
            <a:r>
              <a:rPr lang="fr-FR" sz="2400" b="1" dirty="0" smtClean="0"/>
              <a:t>Le comportement et les actions de ‘Notre-Dame’</a:t>
            </a:r>
            <a:endParaRPr lang="fr-FR" sz="2400" b="1" dirty="0"/>
          </a:p>
        </p:txBody>
      </p:sp>
    </p:spTree>
    <p:extLst>
      <p:ext uri="{BB962C8B-B14F-4D97-AF65-F5344CB8AC3E}">
        <p14:creationId xmlns:p14="http://schemas.microsoft.com/office/powerpoint/2010/main" val="3563711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fr-FR" dirty="0" smtClean="0"/>
              <a:t>La Haine- Question 11 </a:t>
            </a:r>
            <a:endParaRPr lang="fr-FR" dirty="0"/>
          </a:p>
        </p:txBody>
      </p:sp>
      <p:sp>
        <p:nvSpPr>
          <p:cNvPr id="4" name="TextBox 3"/>
          <p:cNvSpPr txBox="1"/>
          <p:nvPr/>
        </p:nvSpPr>
        <p:spPr>
          <a:xfrm>
            <a:off x="2423592" y="2716460"/>
            <a:ext cx="8208913" cy="954107"/>
          </a:xfrm>
          <a:prstGeom prst="rect">
            <a:avLst/>
          </a:prstGeom>
          <a:noFill/>
        </p:spPr>
        <p:txBody>
          <a:bodyPr wrap="square" rtlCol="0">
            <a:spAutoFit/>
          </a:bodyPr>
          <a:lstStyle/>
          <a:p>
            <a:r>
              <a:rPr lang="fr-FR" sz="2800" b="1" dirty="0" smtClean="0"/>
              <a:t>Décrivez un thème important traité dans la Haine. Ce thème est-il intéressant pour un spectateur moderne?</a:t>
            </a:r>
            <a:endParaRPr lang="fr-FR" sz="2800" b="1" dirty="0"/>
          </a:p>
        </p:txBody>
      </p:sp>
    </p:spTree>
    <p:extLst>
      <p:ext uri="{BB962C8B-B14F-4D97-AF65-F5344CB8AC3E}">
        <p14:creationId xmlns:p14="http://schemas.microsoft.com/office/powerpoint/2010/main" val="1665563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fr-FR" dirty="0" smtClean="0"/>
              <a:t>La Haine- Question 12 </a:t>
            </a:r>
            <a:endParaRPr lang="fr-FR" dirty="0"/>
          </a:p>
        </p:txBody>
      </p:sp>
      <p:sp>
        <p:nvSpPr>
          <p:cNvPr id="4" name="TextBox 3"/>
          <p:cNvSpPr txBox="1"/>
          <p:nvPr/>
        </p:nvSpPr>
        <p:spPr>
          <a:xfrm>
            <a:off x="2423592" y="3283131"/>
            <a:ext cx="8208913" cy="954107"/>
          </a:xfrm>
          <a:prstGeom prst="rect">
            <a:avLst/>
          </a:prstGeom>
          <a:noFill/>
        </p:spPr>
        <p:txBody>
          <a:bodyPr wrap="square" rtlCol="0">
            <a:spAutoFit/>
          </a:bodyPr>
          <a:lstStyle/>
          <a:p>
            <a:r>
              <a:rPr lang="fr-FR" sz="2800" b="1" dirty="0" smtClean="0"/>
              <a:t>Analysez les principaux thèmes dans la Haine. Comment avez-vous réagi à ces thèmes?</a:t>
            </a:r>
            <a:endParaRPr lang="fr-FR" sz="2800" b="1" dirty="0"/>
          </a:p>
        </p:txBody>
      </p:sp>
    </p:spTree>
    <p:extLst>
      <p:ext uri="{BB962C8B-B14F-4D97-AF65-F5344CB8AC3E}">
        <p14:creationId xmlns:p14="http://schemas.microsoft.com/office/powerpoint/2010/main" val="633319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fr-FR" dirty="0" smtClean="0"/>
              <a:t>La Haine- Question 13 </a:t>
            </a:r>
            <a:endParaRPr lang="fr-FR" dirty="0"/>
          </a:p>
        </p:txBody>
      </p:sp>
      <p:sp>
        <p:nvSpPr>
          <p:cNvPr id="4" name="TextBox 3"/>
          <p:cNvSpPr txBox="1"/>
          <p:nvPr/>
        </p:nvSpPr>
        <p:spPr>
          <a:xfrm>
            <a:off x="2205335" y="2767976"/>
            <a:ext cx="8208913" cy="954107"/>
          </a:xfrm>
          <a:prstGeom prst="rect">
            <a:avLst/>
          </a:prstGeom>
          <a:noFill/>
        </p:spPr>
        <p:txBody>
          <a:bodyPr wrap="square" rtlCol="0">
            <a:spAutoFit/>
          </a:bodyPr>
          <a:lstStyle/>
          <a:p>
            <a:r>
              <a:rPr lang="fr-FR" sz="2800" b="1" dirty="0" smtClean="0"/>
              <a:t>Dans La Haine, Mathieu Kassovitz a réussi a dépeindre l’exclusion sociale. Etes-vous d’accord?</a:t>
            </a:r>
            <a:endParaRPr lang="fr-FR" sz="2800" b="1" dirty="0"/>
          </a:p>
        </p:txBody>
      </p:sp>
    </p:spTree>
    <p:extLst>
      <p:ext uri="{BB962C8B-B14F-4D97-AF65-F5344CB8AC3E}">
        <p14:creationId xmlns:p14="http://schemas.microsoft.com/office/powerpoint/2010/main" val="1863043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fr-FR" dirty="0" smtClean="0"/>
              <a:t>La Haine- Question 14 </a:t>
            </a:r>
            <a:endParaRPr lang="fr-FR" dirty="0"/>
          </a:p>
        </p:txBody>
      </p:sp>
      <p:sp>
        <p:nvSpPr>
          <p:cNvPr id="4" name="TextBox 3"/>
          <p:cNvSpPr txBox="1"/>
          <p:nvPr/>
        </p:nvSpPr>
        <p:spPr>
          <a:xfrm>
            <a:off x="2205335" y="2716460"/>
            <a:ext cx="8208913" cy="954107"/>
          </a:xfrm>
          <a:prstGeom prst="rect">
            <a:avLst/>
          </a:prstGeom>
          <a:noFill/>
        </p:spPr>
        <p:txBody>
          <a:bodyPr wrap="square" rtlCol="0">
            <a:spAutoFit/>
          </a:bodyPr>
          <a:lstStyle/>
          <a:p>
            <a:r>
              <a:rPr lang="fr-FR" sz="2800" b="1" dirty="0" smtClean="0"/>
              <a:t>Comment Mathieu Kassovitz représente-t-il la famille dans </a:t>
            </a:r>
            <a:r>
              <a:rPr lang="fr-FR" sz="2800" b="1" i="1" dirty="0" smtClean="0"/>
              <a:t>La Haine</a:t>
            </a:r>
            <a:r>
              <a:rPr lang="fr-FR" sz="2800" b="1" dirty="0" smtClean="0"/>
              <a:t>?</a:t>
            </a:r>
            <a:endParaRPr lang="fr-FR" sz="2800" b="1" dirty="0"/>
          </a:p>
        </p:txBody>
      </p:sp>
    </p:spTree>
    <p:extLst>
      <p:ext uri="{BB962C8B-B14F-4D97-AF65-F5344CB8AC3E}">
        <p14:creationId xmlns:p14="http://schemas.microsoft.com/office/powerpoint/2010/main" val="26385764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fr-FR" dirty="0" smtClean="0"/>
              <a:t>La Haine- Question 15 </a:t>
            </a:r>
            <a:endParaRPr lang="fr-FR" dirty="0"/>
          </a:p>
        </p:txBody>
      </p:sp>
      <p:sp>
        <p:nvSpPr>
          <p:cNvPr id="4" name="TextBox 3"/>
          <p:cNvSpPr txBox="1"/>
          <p:nvPr/>
        </p:nvSpPr>
        <p:spPr>
          <a:xfrm>
            <a:off x="2423592" y="2664945"/>
            <a:ext cx="8208913" cy="954107"/>
          </a:xfrm>
          <a:prstGeom prst="rect">
            <a:avLst/>
          </a:prstGeom>
          <a:noFill/>
        </p:spPr>
        <p:txBody>
          <a:bodyPr wrap="square" rtlCol="0">
            <a:spAutoFit/>
          </a:bodyPr>
          <a:lstStyle/>
          <a:p>
            <a:r>
              <a:rPr lang="fr-FR" sz="2800" b="1" dirty="0" smtClean="0"/>
              <a:t>‘La haine attire la haine’. Expliquez et analysez ces mots d’Hubert dans le film.</a:t>
            </a:r>
            <a:endParaRPr lang="fr-FR" sz="2800" b="1" dirty="0"/>
          </a:p>
        </p:txBody>
      </p:sp>
    </p:spTree>
    <p:extLst>
      <p:ext uri="{BB962C8B-B14F-4D97-AF65-F5344CB8AC3E}">
        <p14:creationId xmlns:p14="http://schemas.microsoft.com/office/powerpoint/2010/main" val="444317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38200" y="365125"/>
            <a:ext cx="10246895" cy="6117052"/>
          </a:xfrm>
          <a:prstGeom prst="rect">
            <a:avLst/>
          </a:prstGeom>
        </p:spPr>
      </p:pic>
    </p:spTree>
    <p:extLst>
      <p:ext uri="{BB962C8B-B14F-4D97-AF65-F5344CB8AC3E}">
        <p14:creationId xmlns:p14="http://schemas.microsoft.com/office/powerpoint/2010/main" val="806718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fr-FR" dirty="0" smtClean="0"/>
              <a:t>La Haine- Question 16 </a:t>
            </a:r>
            <a:endParaRPr lang="fr-FR" dirty="0"/>
          </a:p>
        </p:txBody>
      </p:sp>
      <p:sp>
        <p:nvSpPr>
          <p:cNvPr id="4" name="TextBox 3"/>
          <p:cNvSpPr txBox="1"/>
          <p:nvPr/>
        </p:nvSpPr>
        <p:spPr>
          <a:xfrm>
            <a:off x="2205335" y="2767975"/>
            <a:ext cx="8208913" cy="954107"/>
          </a:xfrm>
          <a:prstGeom prst="rect">
            <a:avLst/>
          </a:prstGeom>
          <a:noFill/>
        </p:spPr>
        <p:txBody>
          <a:bodyPr wrap="square" rtlCol="0">
            <a:spAutoFit/>
          </a:bodyPr>
          <a:lstStyle/>
          <a:p>
            <a:r>
              <a:rPr lang="fr-FR" sz="2800" b="1" dirty="0" smtClean="0"/>
              <a:t>‘La Haine est un film anti-flic’. Donnez vos opinions et justifiez vos réponses</a:t>
            </a:r>
            <a:endParaRPr lang="fr-FR" sz="2800" b="1" dirty="0"/>
          </a:p>
        </p:txBody>
      </p:sp>
    </p:spTree>
    <p:extLst>
      <p:ext uri="{BB962C8B-B14F-4D97-AF65-F5344CB8AC3E}">
        <p14:creationId xmlns:p14="http://schemas.microsoft.com/office/powerpoint/2010/main" val="1860118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fr-FR" dirty="0" smtClean="0"/>
              <a:t>La Haine- Question 17 </a:t>
            </a:r>
            <a:endParaRPr lang="fr-FR" dirty="0"/>
          </a:p>
        </p:txBody>
      </p:sp>
      <p:sp>
        <p:nvSpPr>
          <p:cNvPr id="4" name="TextBox 3"/>
          <p:cNvSpPr txBox="1"/>
          <p:nvPr/>
        </p:nvSpPr>
        <p:spPr>
          <a:xfrm>
            <a:off x="1987079" y="2523277"/>
            <a:ext cx="8208913" cy="1384995"/>
          </a:xfrm>
          <a:prstGeom prst="rect">
            <a:avLst/>
          </a:prstGeom>
          <a:noFill/>
        </p:spPr>
        <p:txBody>
          <a:bodyPr wrap="square" rtlCol="0">
            <a:spAutoFit/>
          </a:bodyPr>
          <a:lstStyle/>
          <a:p>
            <a:r>
              <a:rPr lang="fr-FR" sz="2800" b="1" dirty="0" smtClean="0"/>
              <a:t>Analysez les principales techniques utilisées par Mathieu Kassovitz dans La Haine. Que pensez-vous de ces techniques?</a:t>
            </a:r>
            <a:endParaRPr lang="fr-FR" sz="2800" b="1" dirty="0"/>
          </a:p>
        </p:txBody>
      </p:sp>
    </p:spTree>
    <p:extLst>
      <p:ext uri="{BB962C8B-B14F-4D97-AF65-F5344CB8AC3E}">
        <p14:creationId xmlns:p14="http://schemas.microsoft.com/office/powerpoint/2010/main" val="1026291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fr-FR" dirty="0" smtClean="0"/>
              <a:t>La Haine- Question 18 </a:t>
            </a:r>
            <a:endParaRPr lang="fr-FR" dirty="0"/>
          </a:p>
        </p:txBody>
      </p:sp>
      <p:sp>
        <p:nvSpPr>
          <p:cNvPr id="4" name="TextBox 3"/>
          <p:cNvSpPr txBox="1"/>
          <p:nvPr/>
        </p:nvSpPr>
        <p:spPr>
          <a:xfrm>
            <a:off x="2205335" y="2845249"/>
            <a:ext cx="8208913" cy="954107"/>
          </a:xfrm>
          <a:prstGeom prst="rect">
            <a:avLst/>
          </a:prstGeom>
          <a:noFill/>
        </p:spPr>
        <p:txBody>
          <a:bodyPr wrap="square" rtlCol="0">
            <a:spAutoFit/>
          </a:bodyPr>
          <a:lstStyle/>
          <a:p>
            <a:r>
              <a:rPr lang="fr-FR" sz="2800" b="1" dirty="0" smtClean="0"/>
              <a:t>Analysez le succès du tournage en ‘noir et blanc’ dans La Haine.</a:t>
            </a:r>
            <a:endParaRPr lang="fr-FR" sz="2800" b="1" dirty="0"/>
          </a:p>
        </p:txBody>
      </p:sp>
    </p:spTree>
    <p:extLst>
      <p:ext uri="{BB962C8B-B14F-4D97-AF65-F5344CB8AC3E}">
        <p14:creationId xmlns:p14="http://schemas.microsoft.com/office/powerpoint/2010/main" val="2715170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fr-FR" dirty="0" smtClean="0"/>
              <a:t>La Haine- Question 19 </a:t>
            </a:r>
            <a:endParaRPr lang="fr-FR" dirty="0"/>
          </a:p>
        </p:txBody>
      </p:sp>
      <p:sp>
        <p:nvSpPr>
          <p:cNvPr id="4" name="TextBox 3"/>
          <p:cNvSpPr txBox="1"/>
          <p:nvPr/>
        </p:nvSpPr>
        <p:spPr>
          <a:xfrm>
            <a:off x="1987079" y="2858128"/>
            <a:ext cx="8208913" cy="954107"/>
          </a:xfrm>
          <a:prstGeom prst="rect">
            <a:avLst/>
          </a:prstGeom>
          <a:noFill/>
        </p:spPr>
        <p:txBody>
          <a:bodyPr wrap="square" rtlCol="0">
            <a:spAutoFit/>
          </a:bodyPr>
          <a:lstStyle/>
          <a:p>
            <a:r>
              <a:rPr lang="fr-FR" sz="2800" b="1" dirty="0" smtClean="0"/>
              <a:t>Quels aspects de l’œuvre trouvez-vous plutôt positifs? Est-ce qu’il y a des aspects que vous critiqueriez?</a:t>
            </a:r>
            <a:endParaRPr lang="fr-FR" sz="2800" b="1" dirty="0"/>
          </a:p>
        </p:txBody>
      </p:sp>
    </p:spTree>
    <p:extLst>
      <p:ext uri="{BB962C8B-B14F-4D97-AF65-F5344CB8AC3E}">
        <p14:creationId xmlns:p14="http://schemas.microsoft.com/office/powerpoint/2010/main" val="3230176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fr-FR" dirty="0" smtClean="0"/>
              <a:t>La Haine- Question 20 </a:t>
            </a:r>
            <a:endParaRPr lang="fr-FR" dirty="0"/>
          </a:p>
        </p:txBody>
      </p:sp>
      <p:sp>
        <p:nvSpPr>
          <p:cNvPr id="4" name="TextBox 3"/>
          <p:cNvSpPr txBox="1"/>
          <p:nvPr/>
        </p:nvSpPr>
        <p:spPr>
          <a:xfrm>
            <a:off x="2532074" y="2922522"/>
            <a:ext cx="8208913" cy="1384995"/>
          </a:xfrm>
          <a:prstGeom prst="rect">
            <a:avLst/>
          </a:prstGeom>
          <a:noFill/>
        </p:spPr>
        <p:txBody>
          <a:bodyPr wrap="square" rtlCol="0">
            <a:spAutoFit/>
          </a:bodyPr>
          <a:lstStyle/>
          <a:p>
            <a:r>
              <a:rPr lang="fr-FR" sz="2800" b="1" dirty="0" smtClean="0"/>
              <a:t>Analysez les influences sur le metteur en scène et comment ces influences se manifestent dans </a:t>
            </a:r>
            <a:r>
              <a:rPr lang="fr-FR" sz="2800" b="1" i="1" dirty="0" smtClean="0"/>
              <a:t>La Haine</a:t>
            </a:r>
            <a:r>
              <a:rPr lang="fr-FR" sz="2800" b="1" dirty="0" smtClean="0"/>
              <a:t>?</a:t>
            </a:r>
            <a:endParaRPr lang="fr-FR" sz="2800" b="1" dirty="0"/>
          </a:p>
        </p:txBody>
      </p:sp>
    </p:spTree>
    <p:extLst>
      <p:ext uri="{BB962C8B-B14F-4D97-AF65-F5344CB8AC3E}">
        <p14:creationId xmlns:p14="http://schemas.microsoft.com/office/powerpoint/2010/main" val="3581954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fr-FR" dirty="0" smtClean="0"/>
              <a:t>La Haine- Question 21 </a:t>
            </a:r>
            <a:endParaRPr lang="fr-FR" dirty="0"/>
          </a:p>
        </p:txBody>
      </p:sp>
      <p:sp>
        <p:nvSpPr>
          <p:cNvPr id="4" name="TextBox 3"/>
          <p:cNvSpPr txBox="1"/>
          <p:nvPr/>
        </p:nvSpPr>
        <p:spPr>
          <a:xfrm>
            <a:off x="2423592" y="2639186"/>
            <a:ext cx="8208913" cy="1384995"/>
          </a:xfrm>
          <a:prstGeom prst="rect">
            <a:avLst/>
          </a:prstGeom>
          <a:noFill/>
        </p:spPr>
        <p:txBody>
          <a:bodyPr wrap="square" rtlCol="0">
            <a:spAutoFit/>
          </a:bodyPr>
          <a:lstStyle/>
          <a:p>
            <a:r>
              <a:rPr lang="fr-FR" sz="2800" b="1" dirty="0" smtClean="0"/>
              <a:t>Analysez les raisons du succès de </a:t>
            </a:r>
            <a:r>
              <a:rPr lang="fr-FR" sz="2800" b="1" i="1" dirty="0" smtClean="0"/>
              <a:t>La Haine</a:t>
            </a:r>
            <a:r>
              <a:rPr lang="fr-FR" sz="2800" b="1" dirty="0" smtClean="0"/>
              <a:t>. A votre avis quel est le facteur le plus important pour expliquer son succès?</a:t>
            </a:r>
            <a:endParaRPr lang="fr-FR" sz="2800" b="1" dirty="0"/>
          </a:p>
        </p:txBody>
      </p:sp>
    </p:spTree>
    <p:extLst>
      <p:ext uri="{BB962C8B-B14F-4D97-AF65-F5344CB8AC3E}">
        <p14:creationId xmlns:p14="http://schemas.microsoft.com/office/powerpoint/2010/main" val="2102304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fr-FR" dirty="0" smtClean="0"/>
              <a:t>La Haine- Question 22 </a:t>
            </a:r>
            <a:endParaRPr lang="fr-FR" dirty="0"/>
          </a:p>
        </p:txBody>
      </p:sp>
      <p:sp>
        <p:nvSpPr>
          <p:cNvPr id="4" name="TextBox 3"/>
          <p:cNvSpPr txBox="1"/>
          <p:nvPr/>
        </p:nvSpPr>
        <p:spPr>
          <a:xfrm>
            <a:off x="2423592" y="2342973"/>
            <a:ext cx="8208913" cy="1384995"/>
          </a:xfrm>
          <a:prstGeom prst="rect">
            <a:avLst/>
          </a:prstGeom>
          <a:noFill/>
        </p:spPr>
        <p:txBody>
          <a:bodyPr wrap="square" rtlCol="0">
            <a:spAutoFit/>
          </a:bodyPr>
          <a:lstStyle/>
          <a:p>
            <a:r>
              <a:rPr lang="fr-FR" sz="2800" b="1" dirty="0" smtClean="0"/>
              <a:t>Analysez comment le metteur en scène cherche a provoquer des émotions fortes chez son public dans </a:t>
            </a:r>
            <a:r>
              <a:rPr lang="fr-FR" sz="2800" b="1" i="1" dirty="0" smtClean="0"/>
              <a:t>La Haine.</a:t>
            </a:r>
            <a:endParaRPr lang="fr-FR" sz="2800" b="1" i="1" dirty="0"/>
          </a:p>
        </p:txBody>
      </p:sp>
    </p:spTree>
    <p:extLst>
      <p:ext uri="{BB962C8B-B14F-4D97-AF65-F5344CB8AC3E}">
        <p14:creationId xmlns:p14="http://schemas.microsoft.com/office/powerpoint/2010/main" val="3320001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en-GB" dirty="0" smtClean="0"/>
              <a:t>La </a:t>
            </a:r>
            <a:r>
              <a:rPr lang="en-GB" dirty="0" err="1" smtClean="0"/>
              <a:t>Haine</a:t>
            </a:r>
            <a:r>
              <a:rPr lang="en-GB" dirty="0" smtClean="0"/>
              <a:t>- Question 23 </a:t>
            </a:r>
            <a:endParaRPr lang="en-GB" dirty="0"/>
          </a:p>
        </p:txBody>
      </p:sp>
      <p:sp>
        <p:nvSpPr>
          <p:cNvPr id="4" name="TextBox 3"/>
          <p:cNvSpPr txBox="1"/>
          <p:nvPr/>
        </p:nvSpPr>
        <p:spPr>
          <a:xfrm>
            <a:off x="2326013" y="2613429"/>
            <a:ext cx="8208913" cy="1384995"/>
          </a:xfrm>
          <a:prstGeom prst="rect">
            <a:avLst/>
          </a:prstGeom>
          <a:noFill/>
        </p:spPr>
        <p:txBody>
          <a:bodyPr wrap="square" rtlCol="0">
            <a:spAutoFit/>
          </a:bodyPr>
          <a:lstStyle/>
          <a:p>
            <a:r>
              <a:rPr lang="fr-FR" sz="2800" b="1" dirty="0" smtClean="0"/>
              <a:t>‘La Haine est sans doute un film pessimiste et </a:t>
            </a:r>
            <a:r>
              <a:rPr lang="fr-FR" sz="2800" b="1" dirty="0" err="1" smtClean="0"/>
              <a:t>anti-autoritaire</a:t>
            </a:r>
            <a:r>
              <a:rPr lang="fr-FR" sz="2800" b="1" dirty="0" smtClean="0"/>
              <a:t>. Dans quelle mesure êtes-vous d’accord avec ce jugement?</a:t>
            </a:r>
            <a:endParaRPr lang="fr-FR" sz="2800" b="1" dirty="0"/>
          </a:p>
        </p:txBody>
      </p:sp>
    </p:spTree>
    <p:extLst>
      <p:ext uri="{BB962C8B-B14F-4D97-AF65-F5344CB8AC3E}">
        <p14:creationId xmlns:p14="http://schemas.microsoft.com/office/powerpoint/2010/main" val="2630684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88641"/>
            <a:ext cx="7772400" cy="866527"/>
          </a:xfrm>
        </p:spPr>
        <p:txBody>
          <a:bodyPr>
            <a:normAutofit fontScale="90000"/>
          </a:bodyPr>
          <a:lstStyle/>
          <a:p>
            <a:r>
              <a:rPr lang="fr-FR" dirty="0" smtClean="0"/>
              <a:t>La Haine- </a:t>
            </a:r>
            <a:r>
              <a:rPr lang="fr-FR" smtClean="0"/>
              <a:t>Question 24 </a:t>
            </a:r>
            <a:endParaRPr lang="fr-FR" dirty="0"/>
          </a:p>
        </p:txBody>
      </p:sp>
      <p:sp>
        <p:nvSpPr>
          <p:cNvPr id="4" name="TextBox 3"/>
          <p:cNvSpPr txBox="1"/>
          <p:nvPr/>
        </p:nvSpPr>
        <p:spPr>
          <a:xfrm>
            <a:off x="2205335" y="2780854"/>
            <a:ext cx="8208913" cy="954107"/>
          </a:xfrm>
          <a:prstGeom prst="rect">
            <a:avLst/>
          </a:prstGeom>
          <a:noFill/>
        </p:spPr>
        <p:txBody>
          <a:bodyPr wrap="square" rtlCol="0">
            <a:spAutoFit/>
          </a:bodyPr>
          <a:lstStyle/>
          <a:p>
            <a:r>
              <a:rPr lang="fr-FR" sz="2800" b="1" dirty="0" smtClean="0"/>
              <a:t>Pensez-vous que le film La Haine devrait être étudié par les générations futures? Expliquez votre réponse.</a:t>
            </a:r>
            <a:endParaRPr lang="fr-FR" sz="2800" b="1" dirty="0"/>
          </a:p>
        </p:txBody>
      </p:sp>
    </p:spTree>
    <p:extLst>
      <p:ext uri="{BB962C8B-B14F-4D97-AF65-F5344CB8AC3E}">
        <p14:creationId xmlns:p14="http://schemas.microsoft.com/office/powerpoint/2010/main" val="428445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2612" cy="562074"/>
          </a:xfrm>
        </p:spPr>
        <p:txBody>
          <a:bodyPr>
            <a:normAutofit fontScale="90000"/>
          </a:bodyPr>
          <a:lstStyle/>
          <a:p>
            <a:r>
              <a:rPr lang="en-GB" b="1" dirty="0" smtClean="0"/>
              <a:t>Plan</a:t>
            </a:r>
            <a:endParaRPr lang="en-GB" b="1" dirty="0"/>
          </a:p>
        </p:txBody>
      </p:sp>
      <p:sp>
        <p:nvSpPr>
          <p:cNvPr id="4" name="Rectangle 3"/>
          <p:cNvSpPr/>
          <p:nvPr/>
        </p:nvSpPr>
        <p:spPr>
          <a:xfrm>
            <a:off x="4515501" y="3725754"/>
            <a:ext cx="3061855" cy="246922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sp>
        <p:nvSpPr>
          <p:cNvPr id="5" name="Rectangle 4"/>
          <p:cNvSpPr/>
          <p:nvPr/>
        </p:nvSpPr>
        <p:spPr>
          <a:xfrm>
            <a:off x="8672577" y="3832949"/>
            <a:ext cx="3081371" cy="23774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cxnSp>
        <p:nvCxnSpPr>
          <p:cNvPr id="11" name="Straight Arrow Connector 10"/>
          <p:cNvCxnSpPr/>
          <p:nvPr/>
        </p:nvCxnSpPr>
        <p:spPr>
          <a:xfrm flipV="1">
            <a:off x="1789438" y="3297784"/>
            <a:ext cx="0" cy="5034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753000" y="1766796"/>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579225" y="3337955"/>
            <a:ext cx="0" cy="535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04419" y="3801246"/>
            <a:ext cx="2259066" cy="738664"/>
          </a:xfrm>
          <a:prstGeom prst="rect">
            <a:avLst/>
          </a:prstGeom>
          <a:noFill/>
        </p:spPr>
        <p:txBody>
          <a:bodyPr wrap="square" rtlCol="0">
            <a:spAutoFit/>
          </a:bodyPr>
          <a:lstStyle/>
          <a:p>
            <a:r>
              <a:rPr lang="en-GB" sz="1400" b="1" dirty="0"/>
              <a:t>Question: </a:t>
            </a:r>
            <a:endParaRPr lang="en-GB" sz="1400" b="1" dirty="0" smtClean="0"/>
          </a:p>
          <a:p>
            <a:endParaRPr lang="en-GB" sz="1400" b="1" dirty="0"/>
          </a:p>
          <a:p>
            <a:endParaRPr lang="en-GB" sz="1400" b="1" dirty="0"/>
          </a:p>
        </p:txBody>
      </p:sp>
      <p:sp>
        <p:nvSpPr>
          <p:cNvPr id="19" name="TextBox 18"/>
          <p:cNvSpPr txBox="1"/>
          <p:nvPr/>
        </p:nvSpPr>
        <p:spPr>
          <a:xfrm>
            <a:off x="415221" y="3872956"/>
            <a:ext cx="656334" cy="338554"/>
          </a:xfrm>
          <a:prstGeom prst="rect">
            <a:avLst/>
          </a:prstGeom>
          <a:noFill/>
        </p:spPr>
        <p:txBody>
          <a:bodyPr wrap="none" rtlCol="0">
            <a:spAutoFit/>
          </a:bodyPr>
          <a:lstStyle/>
          <a:p>
            <a:r>
              <a:rPr lang="en-GB" sz="1600" b="1" dirty="0"/>
              <a:t>Intro:</a:t>
            </a:r>
          </a:p>
        </p:txBody>
      </p:sp>
      <p:sp>
        <p:nvSpPr>
          <p:cNvPr id="20" name="TextBox 19"/>
          <p:cNvSpPr txBox="1"/>
          <p:nvPr/>
        </p:nvSpPr>
        <p:spPr>
          <a:xfrm>
            <a:off x="323022" y="570460"/>
            <a:ext cx="1359475" cy="338554"/>
          </a:xfrm>
          <a:prstGeom prst="rect">
            <a:avLst/>
          </a:prstGeom>
          <a:noFill/>
        </p:spPr>
        <p:txBody>
          <a:bodyPr wrap="none" rtlCol="0">
            <a:spAutoFit/>
          </a:bodyPr>
          <a:lstStyle/>
          <a:p>
            <a:r>
              <a:rPr lang="en-GB" sz="1600" b="1" dirty="0" err="1"/>
              <a:t>Paragraphe</a:t>
            </a:r>
            <a:r>
              <a:rPr lang="en-GB" sz="1600" b="1" dirty="0"/>
              <a:t> 1:</a:t>
            </a:r>
          </a:p>
        </p:txBody>
      </p:sp>
      <p:sp>
        <p:nvSpPr>
          <p:cNvPr id="21" name="TextBox 20"/>
          <p:cNvSpPr txBox="1"/>
          <p:nvPr/>
        </p:nvSpPr>
        <p:spPr>
          <a:xfrm>
            <a:off x="4238882" y="533681"/>
            <a:ext cx="1359475" cy="338554"/>
          </a:xfrm>
          <a:prstGeom prst="rect">
            <a:avLst/>
          </a:prstGeom>
          <a:noFill/>
        </p:spPr>
        <p:txBody>
          <a:bodyPr wrap="none" rtlCol="0">
            <a:spAutoFit/>
          </a:bodyPr>
          <a:lstStyle/>
          <a:p>
            <a:r>
              <a:rPr lang="en-GB" sz="1600" b="1" dirty="0" err="1"/>
              <a:t>Paragraphe</a:t>
            </a:r>
            <a:r>
              <a:rPr lang="en-GB" sz="1600" b="1" dirty="0"/>
              <a:t> 2:</a:t>
            </a:r>
          </a:p>
        </p:txBody>
      </p:sp>
      <p:sp>
        <p:nvSpPr>
          <p:cNvPr id="22" name="TextBox 21"/>
          <p:cNvSpPr txBox="1"/>
          <p:nvPr/>
        </p:nvSpPr>
        <p:spPr>
          <a:xfrm>
            <a:off x="8257056" y="570460"/>
            <a:ext cx="1359475" cy="338554"/>
          </a:xfrm>
          <a:prstGeom prst="rect">
            <a:avLst/>
          </a:prstGeom>
          <a:noFill/>
        </p:spPr>
        <p:txBody>
          <a:bodyPr wrap="none" rtlCol="0">
            <a:spAutoFit/>
          </a:bodyPr>
          <a:lstStyle/>
          <a:p>
            <a:r>
              <a:rPr lang="en-GB" sz="1600" b="1" dirty="0" err="1" smtClean="0"/>
              <a:t>Paragraphe</a:t>
            </a:r>
            <a:r>
              <a:rPr lang="en-GB" sz="1600" b="1" dirty="0" smtClean="0"/>
              <a:t> </a:t>
            </a:r>
            <a:r>
              <a:rPr lang="en-GB" sz="1600" b="1" dirty="0"/>
              <a:t>3:</a:t>
            </a:r>
          </a:p>
        </p:txBody>
      </p:sp>
      <p:sp>
        <p:nvSpPr>
          <p:cNvPr id="23" name="TextBox 22"/>
          <p:cNvSpPr txBox="1"/>
          <p:nvPr/>
        </p:nvSpPr>
        <p:spPr>
          <a:xfrm>
            <a:off x="8672577" y="3923034"/>
            <a:ext cx="1170513" cy="338554"/>
          </a:xfrm>
          <a:prstGeom prst="rect">
            <a:avLst/>
          </a:prstGeom>
          <a:noFill/>
        </p:spPr>
        <p:txBody>
          <a:bodyPr wrap="none" rtlCol="0">
            <a:spAutoFit/>
          </a:bodyPr>
          <a:lstStyle/>
          <a:p>
            <a:r>
              <a:rPr lang="en-GB" sz="1600" b="1" dirty="0"/>
              <a:t>Conclusion:</a:t>
            </a:r>
          </a:p>
        </p:txBody>
      </p:sp>
      <p:sp>
        <p:nvSpPr>
          <p:cNvPr id="26" name="Rectangle 25"/>
          <p:cNvSpPr/>
          <p:nvPr/>
        </p:nvSpPr>
        <p:spPr>
          <a:xfrm>
            <a:off x="4238882" y="526280"/>
            <a:ext cx="3514118" cy="28116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sp>
        <p:nvSpPr>
          <p:cNvPr id="27" name="Rectangle 26"/>
          <p:cNvSpPr/>
          <p:nvPr/>
        </p:nvSpPr>
        <p:spPr>
          <a:xfrm>
            <a:off x="8261685" y="534901"/>
            <a:ext cx="3514118" cy="28116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sp>
        <p:nvSpPr>
          <p:cNvPr id="28" name="Rectangle 27"/>
          <p:cNvSpPr/>
          <p:nvPr/>
        </p:nvSpPr>
        <p:spPr>
          <a:xfrm>
            <a:off x="252267" y="533681"/>
            <a:ext cx="3514118" cy="28116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cxnSp>
        <p:nvCxnSpPr>
          <p:cNvPr id="29" name="Straight Arrow Connector 28"/>
          <p:cNvCxnSpPr/>
          <p:nvPr/>
        </p:nvCxnSpPr>
        <p:spPr>
          <a:xfrm>
            <a:off x="3766385" y="1932117"/>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29152" y="3832949"/>
            <a:ext cx="3081371" cy="23774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p:txBody>
      </p:sp>
    </p:spTree>
    <p:extLst>
      <p:ext uri="{BB962C8B-B14F-4D97-AF65-F5344CB8AC3E}">
        <p14:creationId xmlns:p14="http://schemas.microsoft.com/office/powerpoint/2010/main" val="233099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09074" y="172620"/>
            <a:ext cx="7996990" cy="6352872"/>
          </a:xfrm>
          <a:prstGeom prst="rect">
            <a:avLst/>
          </a:prstGeom>
        </p:spPr>
      </p:pic>
    </p:spTree>
    <p:extLst>
      <p:ext uri="{BB962C8B-B14F-4D97-AF65-F5344CB8AC3E}">
        <p14:creationId xmlns:p14="http://schemas.microsoft.com/office/powerpoint/2010/main" val="2855437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11680658" cy="825500"/>
          </a:xfrm>
        </p:spPr>
        <p:txBody>
          <a:bodyPr>
            <a:normAutofit/>
          </a:bodyPr>
          <a:lstStyle/>
          <a:p>
            <a:r>
              <a:rPr lang="en-GB" sz="2800" b="1" dirty="0"/>
              <a:t>You might find that the following points help you to plan your essay well</a:t>
            </a:r>
            <a:r>
              <a:rPr lang="en-GB" sz="2800" b="1" dirty="0" smtClean="0"/>
              <a:t>:</a:t>
            </a:r>
            <a:endParaRPr lang="en-GB" sz="2800" b="1" dirty="0"/>
          </a:p>
        </p:txBody>
      </p:sp>
      <p:sp>
        <p:nvSpPr>
          <p:cNvPr id="3" name="Content Placeholder 2"/>
          <p:cNvSpPr>
            <a:spLocks noGrp="1"/>
          </p:cNvSpPr>
          <p:nvPr>
            <p:ph idx="1"/>
          </p:nvPr>
        </p:nvSpPr>
        <p:spPr>
          <a:xfrm>
            <a:off x="190500" y="1054100"/>
            <a:ext cx="11680658" cy="5603373"/>
          </a:xfrm>
        </p:spPr>
        <p:txBody>
          <a:bodyPr>
            <a:normAutofit fontScale="70000" lnSpcReduction="20000"/>
          </a:bodyPr>
          <a:lstStyle/>
          <a:p>
            <a:pPr lvl="0"/>
            <a:r>
              <a:rPr lang="en-GB" dirty="0"/>
              <a:t>Read the question carefully. Make sure you have understood what you are being asked to do (the question may be in two parts)</a:t>
            </a:r>
          </a:p>
          <a:p>
            <a:pPr lvl="0"/>
            <a:r>
              <a:rPr lang="en-GB" dirty="0"/>
              <a:t>If you are completing an AS examination, the question will also have a list of bullet points to help you focus on the question. Make sure you engage with this guidance points BUT be aware that they do not in themselves give you the structure of the essay! </a:t>
            </a:r>
          </a:p>
          <a:p>
            <a:pPr lvl="0"/>
            <a:r>
              <a:rPr lang="en-GB" dirty="0"/>
              <a:t>It is sensible to plan your essay in French. This will prevent you writing ideas you are not able to express in the target language. </a:t>
            </a:r>
          </a:p>
          <a:p>
            <a:pPr lvl="0"/>
            <a:r>
              <a:rPr lang="en-GB" dirty="0"/>
              <a:t>Focus on the key words. For example, you may be asked to analyse, evaluate, explore or explain. </a:t>
            </a:r>
          </a:p>
          <a:p>
            <a:pPr lvl="0"/>
            <a:r>
              <a:rPr lang="en-GB" dirty="0"/>
              <a:t>Select the main point you want to make in your essay and then break this down into 3 or 4 sub-sections. They will become your paragraphs. </a:t>
            </a:r>
          </a:p>
          <a:p>
            <a:pPr lvl="0"/>
            <a:r>
              <a:rPr lang="en-GB" dirty="0"/>
              <a:t>Choose relevant information only! </a:t>
            </a:r>
          </a:p>
          <a:p>
            <a:pPr lvl="0"/>
            <a:r>
              <a:rPr lang="en-GB" dirty="0"/>
              <a:t>Decide on the order of your paragraphs. It might be a good idea to keep your strongest idea for your last paragraph. Note down linking words or phrases you can use between paragraphs to make your essay flow as a coherent and logical argument. </a:t>
            </a:r>
          </a:p>
          <a:p>
            <a:pPr lvl="0"/>
            <a:r>
              <a:rPr lang="en-GB" dirty="0"/>
              <a:t>Select one or two relevant and concise quotations which you can use to illustrate some of the points you make. </a:t>
            </a:r>
          </a:p>
          <a:p>
            <a:pPr lvl="0"/>
            <a:r>
              <a:rPr lang="en-GB" dirty="0"/>
              <a:t>Think about the suggested word count for the essay. It should always be possible to write a meaningful essay within the allocated number of words.  So try to answer concisely. </a:t>
            </a:r>
          </a:p>
          <a:p>
            <a:pPr lvl="0"/>
            <a:r>
              <a:rPr lang="en-GB" dirty="0"/>
              <a:t>Think about how to introduce and conclude your essay, ensuring that you have answered the question set. </a:t>
            </a:r>
          </a:p>
          <a:p>
            <a:endParaRPr lang="en-GB" dirty="0"/>
          </a:p>
        </p:txBody>
      </p:sp>
    </p:spTree>
    <p:extLst>
      <p:ext uri="{BB962C8B-B14F-4D97-AF65-F5344CB8AC3E}">
        <p14:creationId xmlns:p14="http://schemas.microsoft.com/office/powerpoint/2010/main" val="282561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225608"/>
            <a:ext cx="10515600" cy="1325563"/>
          </a:xfrm>
        </p:spPr>
        <p:txBody>
          <a:bodyPr>
            <a:noAutofit/>
          </a:bodyPr>
          <a:lstStyle/>
          <a:p>
            <a:r>
              <a:rPr lang="en-GB" sz="3600" dirty="0"/>
              <a:t>You might find the following template helpful to plan your essay:</a:t>
            </a:r>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987842" y="888390"/>
            <a:ext cx="9204158" cy="5801167"/>
          </a:xfrm>
          <a:prstGeom prst="rect">
            <a:avLst/>
          </a:prstGeom>
          <a:noFill/>
          <a:ln>
            <a:noFill/>
          </a:ln>
        </p:spPr>
      </p:pic>
    </p:spTree>
    <p:extLst>
      <p:ext uri="{BB962C8B-B14F-4D97-AF65-F5344CB8AC3E}">
        <p14:creationId xmlns:p14="http://schemas.microsoft.com/office/powerpoint/2010/main" val="1419655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GB" b="1" dirty="0"/>
              <a:t>Writing the essay</a:t>
            </a:r>
            <a:r>
              <a:rPr lang="en-GB" b="1" dirty="0" smtClean="0"/>
              <a:t>:</a:t>
            </a:r>
            <a:endParaRPr lang="en-GB" dirty="0"/>
          </a:p>
        </p:txBody>
      </p:sp>
      <p:sp>
        <p:nvSpPr>
          <p:cNvPr id="3" name="Content Placeholder 2"/>
          <p:cNvSpPr>
            <a:spLocks noGrp="1"/>
          </p:cNvSpPr>
          <p:nvPr>
            <p:ph idx="1"/>
          </p:nvPr>
        </p:nvSpPr>
        <p:spPr/>
        <p:txBody>
          <a:bodyPr>
            <a:normAutofit/>
          </a:bodyPr>
          <a:lstStyle/>
          <a:p>
            <a:r>
              <a:rPr lang="en-GB" sz="3200" b="1" dirty="0"/>
              <a:t> </a:t>
            </a:r>
            <a:r>
              <a:rPr lang="en-GB" sz="3200" dirty="0" smtClean="0"/>
              <a:t>Remember </a:t>
            </a:r>
            <a:r>
              <a:rPr lang="en-GB" sz="3200" dirty="0"/>
              <a:t>that you are writing for a person who is reading your essay: the content should be interesting and should communicate your meaning with clarity and coherence. </a:t>
            </a:r>
            <a:endParaRPr lang="en-GB" sz="3200" dirty="0" smtClean="0"/>
          </a:p>
          <a:p>
            <a:endParaRPr lang="en-GB" sz="3200" dirty="0"/>
          </a:p>
          <a:p>
            <a:pPr lvl="0"/>
            <a:r>
              <a:rPr lang="en-GB" sz="3200" dirty="0"/>
              <a:t>Stick to your plan and do not get side tracked into developing an argument or a point that is not relevant to the question set. </a:t>
            </a:r>
          </a:p>
        </p:txBody>
      </p:sp>
    </p:spTree>
    <p:extLst>
      <p:ext uri="{BB962C8B-B14F-4D97-AF65-F5344CB8AC3E}">
        <p14:creationId xmlns:p14="http://schemas.microsoft.com/office/powerpoint/2010/main" val="209358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8F5F32-FEA0-498D-805D-C0A47A280FD0}">
  <ds:schemaRefs>
    <ds:schemaRef ds:uri="http://purl.org/dc/elements/1.1/"/>
    <ds:schemaRef ds:uri="http://purl.org/dc/dcmitype/"/>
    <ds:schemaRef ds:uri="http://schemas.microsoft.com/sharepoint/v3"/>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915392E5-8F70-4686-AEA2-F62FA637D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E7CAC8-A7D6-4733-A979-5844009A74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690</TotalTime>
  <Words>3113</Words>
  <Application>Microsoft Office PowerPoint</Application>
  <PresentationFormat>Widescreen</PresentationFormat>
  <Paragraphs>225</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Wingdings</vt:lpstr>
      <vt:lpstr>Office Theme</vt:lpstr>
      <vt:lpstr>AS and A level French </vt:lpstr>
      <vt:lpstr>A rough guide: </vt:lpstr>
      <vt:lpstr>Planning your essay:</vt:lpstr>
      <vt:lpstr>PowerPoint Presentation</vt:lpstr>
      <vt:lpstr>PowerPoint Presentation</vt:lpstr>
      <vt:lpstr>PowerPoint Presentation</vt:lpstr>
      <vt:lpstr>You might find that the following points help you to plan your essay well:</vt:lpstr>
      <vt:lpstr>You might find the following template helpful to plan your essay:</vt:lpstr>
      <vt:lpstr>Writing the essay:</vt:lpstr>
      <vt:lpstr>Introduction:</vt:lpstr>
      <vt:lpstr>Example:</vt:lpstr>
      <vt:lpstr>Development : </vt:lpstr>
      <vt:lpstr>Example (last paragraph):</vt:lpstr>
      <vt:lpstr>Conclusion :</vt:lpstr>
      <vt:lpstr>Example:</vt:lpstr>
      <vt:lpstr>Check your work : </vt:lpstr>
      <vt:lpstr>Task 1: Read the introduction to this essay: what is the question?</vt:lpstr>
      <vt:lpstr>Task 2: Read the paragraph about Hubert and complete the blanks by adding evidence to the points made.</vt:lpstr>
      <vt:lpstr>Task 2: Read the paragraph about Hubert and complete the blanks by adding evidence to the points made.</vt:lpstr>
      <vt:lpstr>Task 3: Read the paragraph below (answering the question: D’après vous le film ‘La Haine’ est-il un film ‘anti-flic’) and complete the blanks by adding your evaluation to the points and evidence given. </vt:lpstr>
      <vt:lpstr>Task 4: Use the plan produced as an answer to the following question ‘Analysez en quoi La Haine pourrait être considérée avant tout comme un film sur les banlieues’ and write an introduction and the first paragraph</vt:lpstr>
      <vt:lpstr>PowerPoint Presentation</vt:lpstr>
      <vt:lpstr>Task 4 : Introduction :</vt:lpstr>
      <vt:lpstr>Paragraphe 1:</vt:lpstr>
      <vt:lpstr>Task 5: Read the 3 paragraphs produced as an answer to this question and write the plan and the conclusion</vt:lpstr>
      <vt:lpstr>PowerPoint Presentation</vt:lpstr>
      <vt:lpstr>Devoirs</vt:lpstr>
      <vt:lpstr>Plan</vt:lpstr>
      <vt:lpstr>PowerPoint Presentation</vt:lpstr>
      <vt:lpstr>Conclusion:</vt:lpstr>
      <vt:lpstr> Task 6: Read the essay question and produce a plan</vt:lpstr>
      <vt:lpstr>Plan</vt:lpstr>
      <vt:lpstr>PowerPoint Presentation</vt:lpstr>
      <vt:lpstr>Trouver des titres d’essais</vt:lpstr>
      <vt:lpstr>La Haine- Question 1 </vt:lpstr>
      <vt:lpstr>La Haine- Question 2 </vt:lpstr>
      <vt:lpstr>La Haine- Question 3 </vt:lpstr>
      <vt:lpstr>La Haine- Question 4 </vt:lpstr>
      <vt:lpstr>PowerPoint Presentation</vt:lpstr>
      <vt:lpstr>La Haine- Question 6 </vt:lpstr>
      <vt:lpstr>Question 7</vt:lpstr>
      <vt:lpstr>La Haine- Question 8 </vt:lpstr>
      <vt:lpstr>La Haine- Question 9 </vt:lpstr>
      <vt:lpstr>PowerPoint Presentation</vt:lpstr>
      <vt:lpstr>La Haine- Question 11 </vt:lpstr>
      <vt:lpstr>La Haine- Question 12 </vt:lpstr>
      <vt:lpstr>La Haine- Question 13 </vt:lpstr>
      <vt:lpstr>La Haine- Question 14 </vt:lpstr>
      <vt:lpstr>La Haine- Question 15 </vt:lpstr>
      <vt:lpstr>La Haine- Question 16 </vt:lpstr>
      <vt:lpstr>La Haine- Question 17 </vt:lpstr>
      <vt:lpstr>La Haine- Question 18 </vt:lpstr>
      <vt:lpstr>La Haine- Question 19 </vt:lpstr>
      <vt:lpstr>La Haine- Question 20 </vt:lpstr>
      <vt:lpstr>La Haine- Question 21 </vt:lpstr>
      <vt:lpstr>La Haine- Question 22 </vt:lpstr>
      <vt:lpstr>La Haine- Question 23 </vt:lpstr>
      <vt:lpstr>La Haine- Question 24 </vt:lpstr>
      <vt:lpstr>Plan</vt:lpstr>
    </vt:vector>
  </TitlesOfParts>
  <Company>Durham Sixth Form Centre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Haine- Question 2</dc:title>
  <dc:creator>Kathy Guille</dc:creator>
  <cp:lastModifiedBy>Frédérique E. Lecerf</cp:lastModifiedBy>
  <cp:revision>47</cp:revision>
  <dcterms:created xsi:type="dcterms:W3CDTF">2017-01-12T10:50:28Z</dcterms:created>
  <dcterms:modified xsi:type="dcterms:W3CDTF">2018-03-12T10:27:37Z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