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74" r:id="rId5"/>
    <p:sldId id="273" r:id="rId6"/>
    <p:sldId id="294" r:id="rId7"/>
    <p:sldId id="269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0" r:id="rId18"/>
    <p:sldId id="292" r:id="rId19"/>
    <p:sldId id="293" r:id="rId20"/>
    <p:sldId id="287" r:id="rId21"/>
    <p:sldId id="295" r:id="rId22"/>
    <p:sldId id="288" r:id="rId23"/>
    <p:sldId id="289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EAAC-DAC5-6E4E-9ED1-1E6ED3864F26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06B8A-CEB1-CD4F-A986-08340EB1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6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8177E6-5316-4403-B7BF-3EEBC9EB1EDE}" type="slidenum">
              <a:rPr lang="de-DE" altLang="en-US" sz="1200"/>
              <a:pPr eaLnBrk="1" hangingPunct="1"/>
              <a:t>17</a:t>
            </a:fld>
            <a:endParaRPr lang="de-DE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9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12799" y="370332"/>
            <a:ext cx="10686473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1843717"/>
            <a:ext cx="10686473" cy="428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pple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godalming.ac.uk/course/view.php?id=273&amp;notifyeditingon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BTEC-Assignment-Brief-Unit%2020-21-LA-B-C%20Single%20Camera%20and%20Editing%202018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BTEC-Assignment-Brief-Unit%2020-21-LA-B-C%20Single%20Camera%20and%20Editing%202018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Unit 20 LA-B:</a:t>
            </a:r>
            <a:r>
              <a:rPr lang="en-GB" dirty="0"/>
              <a:t> Explore Single Camera Techniques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9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80" y="0"/>
            <a:ext cx="960483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6436" y="304800"/>
            <a:ext cx="193964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marzo | 2015 | Mute the mik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01" y="2134423"/>
            <a:ext cx="408998" cy="467426"/>
          </a:xfrm>
          <a:prstGeom prst="rect">
            <a:avLst/>
          </a:prstGeom>
        </p:spPr>
      </p:pic>
      <p:pic>
        <p:nvPicPr>
          <p:cNvPr id="5" name="Picture 4" descr="marzo | 2015 | Mute the mik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01" y="2502064"/>
            <a:ext cx="408998" cy="4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1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8" y="1843717"/>
            <a:ext cx="10686473" cy="4732574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/>
              <a:t>You can photograph a paper mind map and upload that to your </a:t>
            </a:r>
            <a:r>
              <a:rPr lang="en-GB" sz="2200" dirty="0" err="1"/>
              <a:t>edublogs</a:t>
            </a:r>
            <a:endParaRPr lang="en-GB" sz="2200" dirty="0"/>
          </a:p>
          <a:p>
            <a:r>
              <a:rPr lang="en-GB" sz="2200" dirty="0"/>
              <a:t>You can create a free account at </a:t>
            </a:r>
            <a:r>
              <a:rPr lang="en-GB" sz="2200" dirty="0">
                <a:hlinkClick r:id="rId2"/>
              </a:rPr>
              <a:t>http://popplet.com</a:t>
            </a:r>
            <a:r>
              <a:rPr lang="en-GB" sz="2200" dirty="0"/>
              <a:t> </a:t>
            </a:r>
          </a:p>
          <a:p>
            <a:r>
              <a:rPr lang="en-GB" sz="2200" dirty="0"/>
              <a:t>You can use ‘</a:t>
            </a:r>
            <a:r>
              <a:rPr lang="en-GB" sz="2200" dirty="0" err="1"/>
              <a:t>MindGenius</a:t>
            </a:r>
            <a:r>
              <a:rPr lang="en-GB" sz="2200" dirty="0"/>
              <a:t>’ on the computers, by searching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It should contain ideas on: </a:t>
            </a:r>
          </a:p>
          <a:p>
            <a:r>
              <a:rPr lang="en-GB" sz="2200" dirty="0"/>
              <a:t>Type/platform</a:t>
            </a:r>
          </a:p>
          <a:p>
            <a:r>
              <a:rPr lang="en-GB" sz="2200" dirty="0"/>
              <a:t>Genre</a:t>
            </a:r>
          </a:p>
          <a:p>
            <a:r>
              <a:rPr lang="en-GB" sz="2200" dirty="0"/>
              <a:t>Narrative</a:t>
            </a:r>
          </a:p>
          <a:p>
            <a:r>
              <a:rPr lang="en-GB" sz="2200" dirty="0"/>
              <a:t>Plot</a:t>
            </a:r>
          </a:p>
          <a:p>
            <a:r>
              <a:rPr lang="en-GB" sz="2200" dirty="0"/>
              <a:t>Characters</a:t>
            </a:r>
          </a:p>
          <a:p>
            <a:r>
              <a:rPr lang="en-GB" sz="2200" dirty="0"/>
              <a:t>Audience</a:t>
            </a:r>
          </a:p>
          <a:p>
            <a:r>
              <a:rPr lang="en-GB" sz="2200" dirty="0"/>
              <a:t>Editing…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46" y="2525838"/>
            <a:ext cx="4153480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Production schedule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55" y="1759113"/>
            <a:ext cx="9130716" cy="4800307"/>
          </a:xfrm>
        </p:spPr>
      </p:pic>
    </p:spTree>
    <p:extLst>
      <p:ext uri="{BB962C8B-B14F-4D97-AF65-F5344CB8AC3E}">
        <p14:creationId xmlns:p14="http://schemas.microsoft.com/office/powerpoint/2010/main" val="230977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treatment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37" y="1739415"/>
            <a:ext cx="5453035" cy="46899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57658" cy="68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6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Shooting script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6" y="1677211"/>
            <a:ext cx="8928947" cy="5180789"/>
          </a:xfrm>
        </p:spPr>
      </p:pic>
    </p:spTree>
    <p:extLst>
      <p:ext uri="{BB962C8B-B14F-4D97-AF65-F5344CB8AC3E}">
        <p14:creationId xmlns:p14="http://schemas.microsoft.com/office/powerpoint/2010/main" val="431900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storyboard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594885"/>
            <a:ext cx="6973455" cy="5263116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26066"/>
              </p:ext>
            </p:extLst>
          </p:nvPr>
        </p:nvGraphicFramePr>
        <p:xfrm>
          <a:off x="8047874" y="2124364"/>
          <a:ext cx="3303616" cy="4534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3616">
                  <a:extLst>
                    <a:ext uri="{9D8B030D-6E8A-4147-A177-3AD203B41FA5}">
                      <a16:colId xmlns:a16="http://schemas.microsoft.com/office/drawing/2014/main" val="3284549442"/>
                    </a:ext>
                  </a:extLst>
                </a:gridCol>
              </a:tblGrid>
              <a:tr h="2780834">
                <a:tc>
                  <a:txBody>
                    <a:bodyPr/>
                    <a:lstStyle/>
                    <a:p>
                      <a:pPr marR="226060" algn="ctr">
                        <a:spcAft>
                          <a:spcPts val="0"/>
                        </a:spcAft>
                        <a:tabLst>
                          <a:tab pos="400050" algn="l"/>
                          <a:tab pos="9029700" algn="l"/>
                        </a:tabLst>
                      </a:pP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Paramou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337333"/>
                  </a:ext>
                </a:extLst>
              </a:tr>
              <a:tr h="1753534">
                <a:tc>
                  <a:txBody>
                    <a:bodyPr/>
                    <a:lstStyle/>
                    <a:p>
                      <a:pPr marR="2260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  <a:tab pos="9029700" algn="l"/>
                        </a:tabLst>
                      </a:pPr>
                      <a:r>
                        <a:rPr lang="en-US" sz="1600" dirty="0">
                          <a:effectLst/>
                        </a:rPr>
                        <a:t>Shot number:</a:t>
                      </a:r>
                      <a:endParaRPr lang="en-GB" sz="1600" dirty="0">
                        <a:effectLst/>
                      </a:endParaRPr>
                    </a:p>
                    <a:p>
                      <a:pPr marR="2260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  <a:tab pos="9029700" algn="l"/>
                        </a:tabLst>
                      </a:pPr>
                      <a:r>
                        <a:rPr lang="en-US" sz="1600" dirty="0">
                          <a:effectLst/>
                        </a:rPr>
                        <a:t>Action:</a:t>
                      </a:r>
                      <a:endParaRPr lang="en-GB" sz="1600" dirty="0">
                        <a:effectLst/>
                      </a:endParaRPr>
                    </a:p>
                    <a:p>
                      <a:pPr marR="2260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  <a:tab pos="9029700" algn="l"/>
                        </a:tabLst>
                      </a:pPr>
                      <a:r>
                        <a:rPr lang="en-US" sz="1600" dirty="0">
                          <a:effectLst/>
                        </a:rPr>
                        <a:t>Shot type:</a:t>
                      </a:r>
                      <a:endParaRPr lang="en-GB" sz="1600" dirty="0">
                        <a:effectLst/>
                      </a:endParaRPr>
                    </a:p>
                    <a:p>
                      <a:pPr marR="2260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  <a:tab pos="9029700" algn="l"/>
                        </a:tabLst>
                      </a:pPr>
                      <a:r>
                        <a:rPr lang="en-US" sz="1600" dirty="0">
                          <a:effectLst/>
                        </a:rPr>
                        <a:t>Sound:</a:t>
                      </a:r>
                      <a:endParaRPr lang="en-GB" sz="1600" dirty="0">
                        <a:effectLst/>
                      </a:endParaRPr>
                    </a:p>
                    <a:p>
                      <a:pPr marR="2260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  <a:tab pos="9029700" algn="l"/>
                        </a:tabLst>
                      </a:pPr>
                      <a:r>
                        <a:rPr lang="en-US" sz="1600" dirty="0">
                          <a:effectLst/>
                        </a:rPr>
                        <a:t>Shot duration:</a:t>
                      </a:r>
                      <a:endParaRPr lang="en-GB" sz="1600" dirty="0">
                        <a:effectLst/>
                      </a:endParaRPr>
                    </a:p>
                    <a:p>
                      <a:pPr marR="2260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  <a:tab pos="9029700" algn="l"/>
                        </a:tabLst>
                      </a:pPr>
                      <a:r>
                        <a:rPr lang="en-US" sz="1600" dirty="0">
                          <a:effectLst/>
                        </a:rPr>
                        <a:t>Editing notes: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Paramoun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8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71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script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2735" cy="68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7"/>
          <p:cNvSpPr>
            <a:spLocks noGrp="1"/>
          </p:cNvSpPr>
          <p:nvPr>
            <p:ph idx="1"/>
          </p:nvPr>
        </p:nvSpPr>
        <p:spPr>
          <a:xfrm>
            <a:off x="2209801" y="3609974"/>
            <a:ext cx="8524875" cy="14097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400" b="1"/>
              <a:t>EXT. EDGE OF PLAYGROUND – DAY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i="1"/>
              <a:t>We are at the edge of an empty school playing field, presumably after school.</a:t>
            </a:r>
            <a:endParaRPr lang="en-US" altLang="en-US" sz="2400"/>
          </a:p>
        </p:txBody>
      </p:sp>
      <p:sp>
        <p:nvSpPr>
          <p:cNvPr id="717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/>
              <a:t>Slug Line</a:t>
            </a:r>
            <a:endParaRPr lang="en-US" altLang="en-US" sz="32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1200" y="3524250"/>
            <a:ext cx="5638800" cy="561975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1176" y="5553074"/>
            <a:ext cx="167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+mn-lt"/>
              </a:rPr>
              <a:t>INT. or EXT.</a:t>
            </a:r>
          </a:p>
        </p:txBody>
      </p:sp>
      <p:cxnSp>
        <p:nvCxnSpPr>
          <p:cNvPr id="7" name="Shape 6"/>
          <p:cNvCxnSpPr>
            <a:cxnSpLocks noChangeShapeType="1"/>
            <a:stCxn id="5" idx="1"/>
          </p:cNvCxnSpPr>
          <p:nvPr/>
        </p:nvCxnSpPr>
        <p:spPr bwMode="auto">
          <a:xfrm rot="10800000" flipH="1">
            <a:off x="1781175" y="3848099"/>
            <a:ext cx="419100" cy="1905000"/>
          </a:xfrm>
          <a:prstGeom prst="curvedConnector4">
            <a:avLst>
              <a:gd name="adj1" fmla="val -54546"/>
              <a:gd name="adj2" fmla="val 5525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28976" y="2305049"/>
            <a:ext cx="3586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+mn-lt"/>
              </a:rPr>
              <a:t>Brief description of location</a:t>
            </a:r>
          </a:p>
        </p:txBody>
      </p:sp>
      <p:cxnSp>
        <p:nvCxnSpPr>
          <p:cNvPr id="17" name="Curved Connector 16"/>
          <p:cNvCxnSpPr>
            <a:cxnSpLocks noChangeShapeType="1"/>
          </p:cNvCxnSpPr>
          <p:nvPr/>
        </p:nvCxnSpPr>
        <p:spPr bwMode="auto">
          <a:xfrm rot="5400000">
            <a:off x="4110038" y="2738437"/>
            <a:ext cx="1123950" cy="80962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9526" y="1962150"/>
            <a:ext cx="2563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+mn-lt"/>
              </a:rPr>
              <a:t>Day</a:t>
            </a:r>
          </a:p>
          <a:p>
            <a:pPr eaLnBrk="1" hangingPunct="1"/>
            <a:r>
              <a:rPr lang="en-GB" altLang="en-US" b="1" dirty="0">
                <a:latin typeface="+mn-lt"/>
              </a:rPr>
              <a:t>Night or</a:t>
            </a:r>
          </a:p>
          <a:p>
            <a:pPr eaLnBrk="1" hangingPunct="1"/>
            <a:r>
              <a:rPr lang="en-GB" altLang="en-US" b="1" dirty="0">
                <a:latin typeface="+mn-lt"/>
              </a:rPr>
              <a:t>Morning/Afternoon </a:t>
            </a:r>
          </a:p>
          <a:p>
            <a:pPr eaLnBrk="1" hangingPunct="1"/>
            <a:r>
              <a:rPr lang="en-GB" altLang="en-US" b="1" dirty="0">
                <a:latin typeface="+mn-lt"/>
              </a:rPr>
              <a:t>etc.</a:t>
            </a:r>
          </a:p>
        </p:txBody>
      </p:sp>
      <p:cxnSp>
        <p:nvCxnSpPr>
          <p:cNvPr id="20" name="Curved Connector 19"/>
          <p:cNvCxnSpPr>
            <a:cxnSpLocks noChangeShapeType="1"/>
          </p:cNvCxnSpPr>
          <p:nvPr/>
        </p:nvCxnSpPr>
        <p:spPr bwMode="auto">
          <a:xfrm rot="10800000" flipV="1">
            <a:off x="7496176" y="3038474"/>
            <a:ext cx="1362075" cy="78105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82185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263611" y="2232820"/>
            <a:ext cx="5600700" cy="349567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Dialogue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2701637" y="2359028"/>
            <a:ext cx="6734175" cy="36290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NICK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(O.S.)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His name’s Rob Forrest. It’s 			nothing I can’t handle.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THERAPIST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 little hurt)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 appreciate your honesty.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02011" y="2339977"/>
            <a:ext cx="723900" cy="304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8936" y="1787527"/>
            <a:ext cx="417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 dirty="0">
                <a:latin typeface="+mn-lt"/>
              </a:rPr>
              <a:t>Characters name, centred alignment</a:t>
            </a:r>
          </a:p>
        </p:txBody>
      </p:sp>
      <p:cxnSp>
        <p:nvCxnSpPr>
          <p:cNvPr id="8" name="Curved Connector 7"/>
          <p:cNvCxnSpPr>
            <a:cxnSpLocks noChangeShapeType="1"/>
            <a:stCxn id="6" idx="3"/>
            <a:endCxn id="5" idx="3"/>
          </p:cNvCxnSpPr>
          <p:nvPr/>
        </p:nvCxnSpPr>
        <p:spPr bwMode="auto">
          <a:xfrm flipH="1">
            <a:off x="6425912" y="1971677"/>
            <a:ext cx="1706563" cy="520700"/>
          </a:xfrm>
          <a:prstGeom prst="curvedConnector3">
            <a:avLst>
              <a:gd name="adj1" fmla="val -1339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63663" y="3142391"/>
            <a:ext cx="4038600" cy="6286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06261" y="3921128"/>
            <a:ext cx="139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 dirty="0">
                <a:latin typeface="+mn-lt"/>
              </a:rPr>
              <a:t>Dialogue,</a:t>
            </a:r>
          </a:p>
          <a:p>
            <a:pPr eaLnBrk="1" hangingPunct="1"/>
            <a:r>
              <a:rPr lang="en-GB" altLang="en-US" sz="1800" b="1" dirty="0">
                <a:latin typeface="+mn-lt"/>
              </a:rPr>
              <a:t>align left – </a:t>
            </a:r>
          </a:p>
          <a:p>
            <a:pPr eaLnBrk="1" hangingPunct="1"/>
            <a:r>
              <a:rPr lang="en-GB" altLang="en-US" sz="1800" b="1" dirty="0">
                <a:latin typeface="+mn-lt"/>
              </a:rPr>
              <a:t>tabbed x3</a:t>
            </a:r>
          </a:p>
        </p:txBody>
      </p:sp>
      <p:cxnSp>
        <p:nvCxnSpPr>
          <p:cNvPr id="13" name="Curved Connector 12"/>
          <p:cNvCxnSpPr>
            <a:cxnSpLocks noChangeShapeType="1"/>
            <a:stCxn id="11" idx="3"/>
          </p:cNvCxnSpPr>
          <p:nvPr/>
        </p:nvCxnSpPr>
        <p:spPr bwMode="auto">
          <a:xfrm flipV="1">
            <a:off x="2996911" y="3349628"/>
            <a:ext cx="666750" cy="1033463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68587" y="4640265"/>
            <a:ext cx="2228850" cy="35242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654761" y="5816602"/>
            <a:ext cx="1423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 dirty="0">
                <a:latin typeface="+mn-lt"/>
              </a:rPr>
              <a:t>Parenthesis</a:t>
            </a:r>
          </a:p>
        </p:txBody>
      </p:sp>
      <p:cxnSp>
        <p:nvCxnSpPr>
          <p:cNvPr id="17" name="Curved Connector 16"/>
          <p:cNvCxnSpPr>
            <a:cxnSpLocks noChangeShapeType="1"/>
            <a:endCxn id="14" idx="3"/>
          </p:cNvCxnSpPr>
          <p:nvPr/>
        </p:nvCxnSpPr>
        <p:spPr bwMode="auto">
          <a:xfrm rot="10800000">
            <a:off x="7197437" y="4706941"/>
            <a:ext cx="1571625" cy="1309687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94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1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script grab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2639" r="-163" b="25395"/>
          <a:stretch/>
        </p:blipFill>
        <p:spPr>
          <a:xfrm>
            <a:off x="3485862" y="314037"/>
            <a:ext cx="5689600" cy="57912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06289" y="5433435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Cut to: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44364" y="2052060"/>
            <a:ext cx="1300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ECU of Nick.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10475" y="5433434"/>
            <a:ext cx="819150" cy="285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77125" y="2052060"/>
            <a:ext cx="1200150" cy="27622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24925" y="1432934"/>
            <a:ext cx="1671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+mn-lt"/>
              </a:rPr>
              <a:t>Camera info</a:t>
            </a:r>
          </a:p>
        </p:txBody>
      </p:sp>
      <p:cxnSp>
        <p:nvCxnSpPr>
          <p:cNvPr id="11" name="Shape 10"/>
          <p:cNvCxnSpPr>
            <a:cxnSpLocks noChangeShapeType="1"/>
            <a:stCxn id="9" idx="2"/>
          </p:cNvCxnSpPr>
          <p:nvPr/>
        </p:nvCxnSpPr>
        <p:spPr bwMode="auto">
          <a:xfrm rot="5400000">
            <a:off x="8974932" y="1554379"/>
            <a:ext cx="419100" cy="85248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77275" y="4957184"/>
            <a:ext cx="15937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+mn-lt"/>
              </a:rPr>
              <a:t>Editing info</a:t>
            </a:r>
          </a:p>
        </p:txBody>
      </p:sp>
      <p:cxnSp>
        <p:nvCxnSpPr>
          <p:cNvPr id="14" name="Shape 13"/>
          <p:cNvCxnSpPr>
            <a:cxnSpLocks noChangeShapeType="1"/>
            <a:stCxn id="12" idx="2"/>
          </p:cNvCxnSpPr>
          <p:nvPr/>
        </p:nvCxnSpPr>
        <p:spPr bwMode="auto">
          <a:xfrm rot="5400000">
            <a:off x="8756651" y="4993698"/>
            <a:ext cx="276225" cy="87947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10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2A0C-D707-7847-3853-2E5B01CE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Groups for Film M2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20123-9D6F-78F8-2C12-7020B58DFB6C}"/>
              </a:ext>
            </a:extLst>
          </p:cNvPr>
          <p:cNvSpPr txBox="1"/>
          <p:nvPr/>
        </p:nvSpPr>
        <p:spPr>
          <a:xfrm>
            <a:off x="1310001" y="2168434"/>
            <a:ext cx="6303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Toby</a:t>
            </a:r>
          </a:p>
          <a:p>
            <a:r>
              <a:rPr lang="en-GB" dirty="0"/>
              <a:t>Skye</a:t>
            </a:r>
          </a:p>
          <a:p>
            <a:r>
              <a:rPr lang="en-GB" dirty="0"/>
              <a:t>Josh</a:t>
            </a:r>
          </a:p>
          <a:p>
            <a:r>
              <a:rPr lang="en-GB" dirty="0"/>
              <a:t>Leah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7083-7B74-D187-9F5B-4DDEE3082FDB}"/>
              </a:ext>
            </a:extLst>
          </p:cNvPr>
          <p:cNvSpPr txBox="1"/>
          <p:nvPr/>
        </p:nvSpPr>
        <p:spPr>
          <a:xfrm>
            <a:off x="3122023" y="2168434"/>
            <a:ext cx="918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Gabriel</a:t>
            </a:r>
          </a:p>
          <a:p>
            <a:r>
              <a:rPr lang="en-GB" dirty="0" err="1"/>
              <a:t>Ellena</a:t>
            </a:r>
            <a:endParaRPr lang="en-GB" dirty="0"/>
          </a:p>
          <a:p>
            <a:r>
              <a:rPr lang="en-GB" dirty="0"/>
              <a:t>Rachael</a:t>
            </a:r>
          </a:p>
          <a:p>
            <a:r>
              <a:rPr lang="en-GB" dirty="0"/>
              <a:t>Lina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A5E1A-F240-F4C1-CA98-D4C4F761C12B}"/>
              </a:ext>
            </a:extLst>
          </p:cNvPr>
          <p:cNvSpPr txBox="1"/>
          <p:nvPr/>
        </p:nvSpPr>
        <p:spPr>
          <a:xfrm>
            <a:off x="4872446" y="2168434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Brialeigh</a:t>
            </a:r>
            <a:endParaRPr lang="en-GB" dirty="0"/>
          </a:p>
          <a:p>
            <a:r>
              <a:rPr lang="en-GB" dirty="0"/>
              <a:t>Ben</a:t>
            </a:r>
          </a:p>
          <a:p>
            <a:r>
              <a:rPr lang="en-GB" dirty="0" err="1"/>
              <a:t>Honor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852BF-7434-657F-E3AA-5158A0D04A54}"/>
              </a:ext>
            </a:extLst>
          </p:cNvPr>
          <p:cNvSpPr txBox="1"/>
          <p:nvPr/>
        </p:nvSpPr>
        <p:spPr>
          <a:xfrm>
            <a:off x="6544985" y="2168434"/>
            <a:ext cx="895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Hayden</a:t>
            </a:r>
          </a:p>
          <a:p>
            <a:r>
              <a:rPr lang="en-GB" dirty="0"/>
              <a:t>Zak</a:t>
            </a:r>
          </a:p>
          <a:p>
            <a:r>
              <a:rPr lang="en-GB" dirty="0"/>
              <a:t>Grace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ACB80-F0D8-4D4A-8F2E-C70089713578}"/>
              </a:ext>
            </a:extLst>
          </p:cNvPr>
          <p:cNvSpPr txBox="1"/>
          <p:nvPr/>
        </p:nvSpPr>
        <p:spPr>
          <a:xfrm>
            <a:off x="7950257" y="2168434"/>
            <a:ext cx="741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Sonya</a:t>
            </a:r>
          </a:p>
          <a:p>
            <a:r>
              <a:rPr lang="en-GB" dirty="0"/>
              <a:t>Levi</a:t>
            </a:r>
          </a:p>
          <a:p>
            <a:r>
              <a:rPr lang="en-GB" dirty="0"/>
              <a:t>Hugo</a:t>
            </a:r>
          </a:p>
        </p:txBody>
      </p:sp>
    </p:spTree>
    <p:extLst>
      <p:ext uri="{BB962C8B-B14F-4D97-AF65-F5344CB8AC3E}">
        <p14:creationId xmlns:p14="http://schemas.microsoft.com/office/powerpoint/2010/main" val="846364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2799" y="370332"/>
            <a:ext cx="10686473" cy="1188720"/>
          </a:xfrm>
        </p:spPr>
        <p:txBody>
          <a:bodyPr/>
          <a:lstStyle/>
          <a:p>
            <a:pPr algn="r"/>
            <a:r>
              <a:rPr lang="en-GB" dirty="0"/>
              <a:t>Production Diary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/>
          <a:stretch/>
        </p:blipFill>
        <p:spPr>
          <a:xfrm>
            <a:off x="87373" y="0"/>
            <a:ext cx="7053041" cy="6858000"/>
          </a:xfrm>
        </p:spPr>
      </p:pic>
    </p:spTree>
    <p:extLst>
      <p:ext uri="{BB962C8B-B14F-4D97-AF65-F5344CB8AC3E}">
        <p14:creationId xmlns:p14="http://schemas.microsoft.com/office/powerpoint/2010/main" val="2344023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Risk assessment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77" y="1716070"/>
            <a:ext cx="5573496" cy="47863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46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Rushes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0"/>
          <a:stretch/>
        </p:blipFill>
        <p:spPr>
          <a:xfrm>
            <a:off x="1644073" y="1727201"/>
            <a:ext cx="9034460" cy="4996873"/>
          </a:xfrm>
        </p:spPr>
      </p:pic>
    </p:spTree>
    <p:extLst>
      <p:ext uri="{BB962C8B-B14F-4D97-AF65-F5344CB8AC3E}">
        <p14:creationId xmlns:p14="http://schemas.microsoft.com/office/powerpoint/2010/main" val="4000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group and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98" y="1705970"/>
            <a:ext cx="10686473" cy="5152030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b="1" dirty="0"/>
              <a:t>The Focus Group</a:t>
            </a:r>
            <a:endParaRPr lang="en-GB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GB" dirty="0"/>
              <a:t>Record in detail, the feedback given to you by the focus group. Make sure that you download the </a:t>
            </a:r>
            <a:r>
              <a:rPr lang="en-GB" b="1" dirty="0"/>
              <a:t>‘</a:t>
            </a:r>
            <a:r>
              <a:rPr lang="en-GB" b="1" dirty="0">
                <a:hlinkClick r:id="rId2"/>
              </a:rPr>
              <a:t>Focus group feedback</a:t>
            </a:r>
            <a:r>
              <a:rPr lang="en-GB" b="1" dirty="0"/>
              <a:t>’</a:t>
            </a:r>
            <a:r>
              <a:rPr lang="en-GB" dirty="0"/>
              <a:t> sheet from GoL to help.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 b="1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b="1" dirty="0"/>
              <a:t>Your Reflection: </a:t>
            </a:r>
            <a:r>
              <a:rPr lang="en-GB" i="1" dirty="0"/>
              <a:t>Download help sheet from GoL  </a:t>
            </a:r>
            <a:br>
              <a:rPr lang="en-GB" i="1" dirty="0"/>
            </a:br>
            <a:r>
              <a:rPr lang="en-GB" i="1" dirty="0"/>
              <a:t>Reflect on the focus group feedback as well as your own views on the production</a:t>
            </a:r>
            <a:endParaRPr lang="en-GB" dirty="0"/>
          </a:p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en-GB" dirty="0"/>
              <a:t>Respond in detail, to each point included in the focus group feedback - positive and negative points and justify the reasons for your choices if you disagree with some of the comments</a:t>
            </a:r>
          </a:p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en-GB" dirty="0"/>
              <a:t>Are there any changes are you need to make having received your feedback? Reshoots, editing, music etc.? Why? Explain the reasoning in making the changes</a:t>
            </a:r>
          </a:p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en-GB" dirty="0"/>
              <a:t>Justify the creative and technical choices you have made throughout your production that has bought you to the end piece.  Analyse at least 1 from each element listed below:</a:t>
            </a:r>
          </a:p>
          <a:p>
            <a:pPr lvl="1">
              <a:lnSpc>
                <a:spcPts val="3000"/>
              </a:lnSpc>
              <a:spcBef>
                <a:spcPts val="0"/>
              </a:spcBef>
            </a:pPr>
            <a:r>
              <a:rPr lang="en-GB" dirty="0"/>
              <a:t>Cinematography, Editing, Sound, Mise-</a:t>
            </a:r>
            <a:r>
              <a:rPr lang="en-GB" dirty="0" err="1"/>
              <a:t>en</a:t>
            </a:r>
            <a:r>
              <a:rPr lang="en-GB" dirty="0"/>
              <a:t>-scene, Lighting, Narrative</a:t>
            </a:r>
          </a:p>
        </p:txBody>
      </p:sp>
    </p:spTree>
    <p:extLst>
      <p:ext uri="{BB962C8B-B14F-4D97-AF65-F5344CB8AC3E}">
        <p14:creationId xmlns:p14="http://schemas.microsoft.com/office/powerpoint/2010/main" val="161089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4" y="0"/>
            <a:ext cx="4402450" cy="6858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771" t="29224" r="23361" b="13326"/>
          <a:stretch/>
        </p:blipFill>
        <p:spPr>
          <a:xfrm>
            <a:off x="5347394" y="177421"/>
            <a:ext cx="6635341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2A0C-D707-7847-3853-2E5B01CE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Groups for Film M1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20123-9D6F-78F8-2C12-7020B58DFB6C}"/>
              </a:ext>
            </a:extLst>
          </p:cNvPr>
          <p:cNvSpPr txBox="1"/>
          <p:nvPr/>
        </p:nvSpPr>
        <p:spPr>
          <a:xfrm>
            <a:off x="1146276" y="2168434"/>
            <a:ext cx="886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Joe</a:t>
            </a:r>
          </a:p>
          <a:p>
            <a:r>
              <a:rPr lang="en-GB" dirty="0"/>
              <a:t>Fin</a:t>
            </a:r>
          </a:p>
          <a:p>
            <a:r>
              <a:rPr lang="en-GB" dirty="0"/>
              <a:t>Lola</a:t>
            </a:r>
          </a:p>
          <a:p>
            <a:r>
              <a:rPr lang="en-GB" dirty="0"/>
              <a:t>Oli Tidy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C7083-7B74-D187-9F5B-4DDEE3082FDB}"/>
              </a:ext>
            </a:extLst>
          </p:cNvPr>
          <p:cNvSpPr txBox="1"/>
          <p:nvPr/>
        </p:nvSpPr>
        <p:spPr>
          <a:xfrm>
            <a:off x="3122023" y="2168434"/>
            <a:ext cx="6038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Troy</a:t>
            </a:r>
          </a:p>
          <a:p>
            <a:r>
              <a:rPr lang="en-GB" dirty="0"/>
              <a:t>Erin</a:t>
            </a:r>
          </a:p>
          <a:p>
            <a:r>
              <a:rPr lang="en-GB" dirty="0"/>
              <a:t>Lily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A5E1A-F240-F4C1-CA98-D4C4F761C12B}"/>
              </a:ext>
            </a:extLst>
          </p:cNvPr>
          <p:cNvSpPr txBox="1"/>
          <p:nvPr/>
        </p:nvSpPr>
        <p:spPr>
          <a:xfrm>
            <a:off x="4859383" y="2168434"/>
            <a:ext cx="1267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Kacper</a:t>
            </a:r>
            <a:endParaRPr lang="en-GB" dirty="0"/>
          </a:p>
          <a:p>
            <a:r>
              <a:rPr lang="en-GB" dirty="0"/>
              <a:t>Freya</a:t>
            </a:r>
          </a:p>
          <a:p>
            <a:r>
              <a:rPr lang="en-GB" dirty="0"/>
              <a:t>Olly Tarrant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852BF-7434-657F-E3AA-5158A0D04A54}"/>
              </a:ext>
            </a:extLst>
          </p:cNvPr>
          <p:cNvSpPr txBox="1"/>
          <p:nvPr/>
        </p:nvSpPr>
        <p:spPr>
          <a:xfrm>
            <a:off x="1074967" y="3866606"/>
            <a:ext cx="692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Fynn</a:t>
            </a:r>
          </a:p>
          <a:p>
            <a:r>
              <a:rPr lang="en-GB" dirty="0"/>
              <a:t>Molly</a:t>
            </a:r>
          </a:p>
          <a:p>
            <a:r>
              <a:rPr lang="en-GB" dirty="0"/>
              <a:t>Max</a:t>
            </a:r>
          </a:p>
          <a:p>
            <a:r>
              <a:rPr lang="en-GB"/>
              <a:t>Kiki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ACB80-F0D8-4D4A-8F2E-C70089713578}"/>
              </a:ext>
            </a:extLst>
          </p:cNvPr>
          <p:cNvSpPr txBox="1"/>
          <p:nvPr/>
        </p:nvSpPr>
        <p:spPr>
          <a:xfrm>
            <a:off x="3122023" y="3866606"/>
            <a:ext cx="824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Jake</a:t>
            </a:r>
          </a:p>
          <a:p>
            <a:r>
              <a:rPr lang="en-GB" dirty="0"/>
              <a:t>Sophie</a:t>
            </a:r>
          </a:p>
          <a:p>
            <a:r>
              <a:rPr lang="en-GB" dirty="0"/>
              <a:t>Alice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E39D0-317E-38F9-0645-64A30A325E2D}"/>
              </a:ext>
            </a:extLst>
          </p:cNvPr>
          <p:cNvSpPr txBox="1"/>
          <p:nvPr/>
        </p:nvSpPr>
        <p:spPr>
          <a:xfrm>
            <a:off x="4828537" y="3866606"/>
            <a:ext cx="705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 </a:t>
            </a:r>
          </a:p>
          <a:p>
            <a:r>
              <a:rPr lang="en-GB" dirty="0"/>
              <a:t>Harry</a:t>
            </a:r>
          </a:p>
          <a:p>
            <a:r>
              <a:rPr lang="en-GB" dirty="0"/>
              <a:t>Clara</a:t>
            </a:r>
          </a:p>
          <a:p>
            <a:r>
              <a:rPr lang="en-GB" dirty="0"/>
              <a:t>Leo</a:t>
            </a:r>
          </a:p>
        </p:txBody>
      </p:sp>
    </p:spTree>
    <p:extLst>
      <p:ext uri="{BB962C8B-B14F-4D97-AF65-F5344CB8AC3E}">
        <p14:creationId xmlns:p14="http://schemas.microsoft.com/office/powerpoint/2010/main" val="428177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19A887-A3FA-C840-9659-D777279A0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93071"/>
              </p:ext>
            </p:extLst>
          </p:nvPr>
        </p:nvGraphicFramePr>
        <p:xfrm>
          <a:off x="505206" y="177743"/>
          <a:ext cx="11267694" cy="64516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33294">
                  <a:extLst>
                    <a:ext uri="{9D8B030D-6E8A-4147-A177-3AD203B41FA5}">
                      <a16:colId xmlns:a16="http://schemas.microsoft.com/office/drawing/2014/main" val="2648362980"/>
                    </a:ext>
                  </a:extLst>
                </a:gridCol>
                <a:gridCol w="8534400">
                  <a:extLst>
                    <a:ext uri="{9D8B030D-6E8A-4147-A177-3AD203B41FA5}">
                      <a16:colId xmlns:a16="http://schemas.microsoft.com/office/drawing/2014/main" val="4284590956"/>
                    </a:ext>
                  </a:extLst>
                </a:gridCol>
              </a:tblGrid>
              <a:tr h="1233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Unit number and title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Unit 20: Single Camera Techniques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Unit 21: Film Editing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3395057"/>
                  </a:ext>
                </a:extLst>
              </a:tr>
              <a:tr h="2467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Learning Aim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Unit 20 B</a:t>
                      </a:r>
                      <a:r>
                        <a:rPr lang="en-GB" sz="2000" dirty="0">
                          <a:effectLst/>
                        </a:rPr>
                        <a:t>: Explore Single Camera Techniques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Unit 20 C: </a:t>
                      </a:r>
                      <a:r>
                        <a:rPr lang="en-GB" sz="2000" dirty="0">
                          <a:effectLst/>
                        </a:rPr>
                        <a:t>Produce a Single Camera Production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Unit 21 B: </a:t>
                      </a:r>
                      <a:r>
                        <a:rPr lang="en-GB" sz="2000" dirty="0">
                          <a:effectLst/>
                        </a:rPr>
                        <a:t>Explore the use of editing tools, techniques and conventions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Unit 21 C: </a:t>
                      </a:r>
                      <a:r>
                        <a:rPr lang="en-GB" sz="2000" dirty="0">
                          <a:effectLst/>
                        </a:rPr>
                        <a:t>Create a digitally edited sequence for a specific purpose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0849418"/>
                  </a:ext>
                </a:extLst>
              </a:tr>
              <a:tr h="6168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Assignment title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Exploring, producing and editing a Single Camera Production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5712949"/>
                  </a:ext>
                </a:extLst>
              </a:tr>
              <a:tr h="6168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Assessor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Matt Toogood/Mark Piper/Steve Grantham/Karina Free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3622910"/>
                  </a:ext>
                </a:extLst>
              </a:tr>
              <a:tr h="9142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Issue date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MONDAY 27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FEBRUARY 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7778631"/>
                  </a:ext>
                </a:extLst>
              </a:tr>
              <a:tr h="6028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Hand in deadline  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FRIDAY 5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MAY 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29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63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80" y="0"/>
            <a:ext cx="960483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6436" y="304800"/>
            <a:ext cx="193964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3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26324"/>
            <a:ext cx="10132002" cy="67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5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211" y="370332"/>
            <a:ext cx="7729728" cy="1188720"/>
          </a:xfrm>
        </p:spPr>
        <p:txBody>
          <a:bodyPr/>
          <a:lstStyle/>
          <a:p>
            <a:r>
              <a:rPr lang="en-GB" dirty="0"/>
              <a:t>Unit 20 Schedule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431984"/>
              </p:ext>
            </p:extLst>
          </p:nvPr>
        </p:nvGraphicFramePr>
        <p:xfrm>
          <a:off x="2095211" y="1727201"/>
          <a:ext cx="7729728" cy="48860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3480">
                  <a:extLst>
                    <a:ext uri="{9D8B030D-6E8A-4147-A177-3AD203B41FA5}">
                      <a16:colId xmlns:a16="http://schemas.microsoft.com/office/drawing/2014/main" val="1086593541"/>
                    </a:ext>
                  </a:extLst>
                </a:gridCol>
                <a:gridCol w="3177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939">
                  <a:extLst>
                    <a:ext uri="{9D8B030D-6E8A-4147-A177-3AD203B41FA5}">
                      <a16:colId xmlns:a16="http://schemas.microsoft.com/office/drawing/2014/main" val="568851877"/>
                    </a:ext>
                  </a:extLst>
                </a:gridCol>
              </a:tblGrid>
              <a:tr h="386798">
                <a:tc>
                  <a:txBody>
                    <a:bodyPr/>
                    <a:lstStyle/>
                    <a:p>
                      <a:r>
                        <a:rPr lang="en-GB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Week Beginning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059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February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aseline="0" dirty="0">
                          <a:effectLst/>
                        </a:rPr>
                        <a:t>Mind map/planning</a:t>
                      </a:r>
                      <a:endParaRPr lang="en-GB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05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6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Pre-production Planning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9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/>
                        <a:t>13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Filming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9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Filming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9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Editing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9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Easter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39179"/>
                  </a:ext>
                </a:extLst>
              </a:tr>
              <a:tr h="43989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17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Editing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13997"/>
                  </a:ext>
                </a:extLst>
              </a:tr>
              <a:tr h="43989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24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Focus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33493"/>
                  </a:ext>
                </a:extLst>
              </a:tr>
              <a:tr h="43989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May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Final 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432657"/>
                  </a:ext>
                </a:extLst>
              </a:tr>
              <a:tr h="43989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DUE </a:t>
                      </a:r>
                      <a:r>
                        <a:rPr lang="en-GB" b="1">
                          <a:solidFill>
                            <a:schemeClr val="accent1"/>
                          </a:solidFill>
                        </a:rPr>
                        <a:t>FRIDAY 5</a:t>
                      </a:r>
                      <a:r>
                        <a:rPr lang="en-GB" b="1" baseline="30000">
                          <a:solidFill>
                            <a:schemeClr val="accent1"/>
                          </a:solidFill>
                        </a:rPr>
                        <a:t>th</a:t>
                      </a:r>
                      <a:r>
                        <a:rPr lang="en-GB" b="1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b="1" dirty="0">
                          <a:solidFill>
                            <a:schemeClr val="accent1"/>
                          </a:solidFill>
                        </a:rPr>
                        <a:t>MAY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82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36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3295BB3E-BF48-1647-8CA1-4B09C9C2A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8448" y="314325"/>
            <a:ext cx="10190955" cy="987423"/>
          </a:xfrm>
        </p:spPr>
        <p:txBody>
          <a:bodyPr>
            <a:normAutofit/>
          </a:bodyPr>
          <a:lstStyle/>
          <a:p>
            <a:r>
              <a:rPr lang="en-GB" altLang="en-US" sz="4400" dirty="0"/>
              <a:t>Unit 20 LA B: Grading Criteria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2747A9-5932-914F-BE29-AF17FB91A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14384"/>
              </p:ext>
            </p:extLst>
          </p:nvPr>
        </p:nvGraphicFramePr>
        <p:xfrm>
          <a:off x="908449" y="1598613"/>
          <a:ext cx="10190955" cy="4212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6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PASS 3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MERIT 2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DISTINCTION 2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19272"/>
                  </a:ext>
                </a:extLst>
              </a:tr>
              <a:tr h="126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</a:t>
                      </a:r>
                      <a:r>
                        <a:rPr lang="en-GB" sz="22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single camera production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Demonstrate </a:t>
                      </a:r>
                      <a:r>
                        <a:rPr lang="en-GB" sz="2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effective </a:t>
                      </a:r>
                      <a:r>
                        <a:rPr lang="en-GB" sz="22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application of single camera </a:t>
                      </a:r>
                      <a:r>
                        <a:rPr lang="en-GB" sz="2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planning and recording techniques </a:t>
                      </a:r>
                      <a:r>
                        <a:rPr lang="en-GB" sz="22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shoot footage for a single camera production. </a:t>
                      </a:r>
                      <a:endParaRPr lang="en-GB" sz="2200" b="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Demonstrate</a:t>
                      </a:r>
                      <a:r>
                        <a:rPr lang="en-GB" sz="2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accomplished planning skills </a:t>
                      </a:r>
                      <a:r>
                        <a:rPr lang="en-GB" sz="22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a </a:t>
                      </a:r>
                      <a:r>
                        <a:rPr lang="en-GB" sz="2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level of technical expertise to shoot footage </a:t>
                      </a:r>
                      <a:r>
                        <a:rPr lang="en-GB" sz="22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 a single camera production</a:t>
                      </a:r>
                      <a:r>
                        <a:rPr lang="en-GB" sz="2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GB" sz="22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justifying creative and technical choices made. </a:t>
                      </a:r>
                      <a:endParaRPr lang="en-GB" sz="2200" b="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PASS 4</a:t>
                      </a: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707964"/>
                  </a:ext>
                </a:extLst>
              </a:tr>
              <a:tr h="1949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Shoot</a:t>
                      </a:r>
                      <a:r>
                        <a:rPr lang="en-GB" sz="22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footage for a single camera production</a:t>
                      </a:r>
                      <a:endParaRPr lang="en-GB" sz="2200" b="1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04701"/>
                  </a:ext>
                </a:extLst>
              </a:tr>
            </a:tbl>
          </a:graphicData>
        </a:graphic>
      </p:graphicFrame>
      <p:sp>
        <p:nvSpPr>
          <p:cNvPr id="24597" name="TextBox 2">
            <a:extLst>
              <a:ext uri="{FF2B5EF4-FFF2-40B4-BE49-F238E27FC236}">
                <a16:creationId xmlns:a16="http://schemas.microsoft.com/office/drawing/2014/main" id="{6B8C712E-48A0-2B4E-9E2A-947A19A13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48" y="6034377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hlinkClick r:id="rId2" action="ppaction://hlinkfile"/>
              </a:rPr>
              <a:t>Assignment Sheet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5894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3295BB3E-BF48-1647-8CA1-4B09C9C2A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8448" y="314325"/>
            <a:ext cx="10190955" cy="987423"/>
          </a:xfrm>
        </p:spPr>
        <p:txBody>
          <a:bodyPr>
            <a:normAutofit/>
          </a:bodyPr>
          <a:lstStyle/>
          <a:p>
            <a:r>
              <a:rPr lang="en-GB" altLang="en-US" sz="4400" dirty="0"/>
              <a:t>Unit 20 LA c: Grading Criteria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2747A9-5932-914F-BE29-AF17FB91A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0728"/>
              </p:ext>
            </p:extLst>
          </p:nvPr>
        </p:nvGraphicFramePr>
        <p:xfrm>
          <a:off x="908449" y="1598613"/>
          <a:ext cx="10190955" cy="4325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6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PASS 5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MERIT 3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DISTINCTION 3 </a:t>
                      </a:r>
                    </a:p>
                  </a:txBody>
                  <a:tcPr marL="68589" marR="68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19272"/>
                  </a:ext>
                </a:extLst>
              </a:tr>
              <a:tr h="126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the footage </a:t>
                      </a:r>
                      <a:r>
                        <a:rPr lang="en-GB" sz="20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select</a:t>
                      </a:r>
                      <a:r>
                        <a:rPr lang="en-GB" sz="2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appropriate shots </a:t>
                      </a:r>
                      <a:r>
                        <a:rPr lang="en-GB" sz="20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 use in a single camera production. </a:t>
                      </a:r>
                      <a:endParaRPr lang="en-GB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Produce a </a:t>
                      </a:r>
                      <a:r>
                        <a:rPr lang="en-GB" sz="2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high-quality</a:t>
                      </a:r>
                      <a:r>
                        <a:rPr lang="en-GB" sz="20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single camera production using post-production techniques to effectively build </a:t>
                      </a:r>
                      <a:r>
                        <a:rPr lang="en-GB" sz="2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narrative and maintain continuity</a:t>
                      </a:r>
                      <a:r>
                        <a:rPr lang="en-GB" sz="20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GB" sz="2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explaining the choices </a:t>
                      </a:r>
                      <a:r>
                        <a:rPr lang="en-GB" sz="20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made. </a:t>
                      </a:r>
                      <a:endParaRPr lang="en-GB" sz="2000" b="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 an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accomplished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creative single camera production using post-production techniques to consistently build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and maintain continuity, justifying creative and technical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choices made. </a:t>
                      </a:r>
                      <a:endParaRPr lang="en-GB" sz="2000" b="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PASS 6</a:t>
                      </a: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707964"/>
                  </a:ext>
                </a:extLst>
              </a:tr>
              <a:tr h="1949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Carry out </a:t>
                      </a:r>
                      <a:r>
                        <a:rPr lang="en-GB" sz="2000" b="1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post-production </a:t>
                      </a:r>
                      <a:r>
                        <a:rPr lang="en-GB" sz="2000" b="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create a completed single camera production</a:t>
                      </a:r>
                      <a:endParaRPr lang="en-GB" sz="2000" b="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04701"/>
                  </a:ext>
                </a:extLst>
              </a:tr>
            </a:tbl>
          </a:graphicData>
        </a:graphic>
      </p:graphicFrame>
      <p:sp>
        <p:nvSpPr>
          <p:cNvPr id="24597" name="TextBox 2">
            <a:extLst>
              <a:ext uri="{FF2B5EF4-FFF2-40B4-BE49-F238E27FC236}">
                <a16:creationId xmlns:a16="http://schemas.microsoft.com/office/drawing/2014/main" id="{6B8C712E-48A0-2B4E-9E2A-947A19A13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48" y="6034377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hlinkClick r:id="rId2" action="ppaction://hlinkfile"/>
              </a:rPr>
              <a:t>Assignment Sheet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365807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3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89CA2"/>
      </a:accent1>
      <a:accent2>
        <a:srgbClr val="089CA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477</TotalTime>
  <Words>722</Words>
  <Application>Microsoft Office PowerPoint</Application>
  <PresentationFormat>Widescreen</PresentationFormat>
  <Paragraphs>170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Gill Sans MT</vt:lpstr>
      <vt:lpstr>Paramount</vt:lpstr>
      <vt:lpstr>Tahoma</vt:lpstr>
      <vt:lpstr>Verdana</vt:lpstr>
      <vt:lpstr>Wingdings</vt:lpstr>
      <vt:lpstr>Parcel</vt:lpstr>
      <vt:lpstr>Unit 20 LA-B: Explore Single Camera Techniques</vt:lpstr>
      <vt:lpstr>Groups for Film M2</vt:lpstr>
      <vt:lpstr>Groups for Film M1</vt:lpstr>
      <vt:lpstr>PowerPoint Presentation</vt:lpstr>
      <vt:lpstr>PowerPoint Presentation</vt:lpstr>
      <vt:lpstr>PowerPoint Presentation</vt:lpstr>
      <vt:lpstr>Unit 20 Schedule</vt:lpstr>
      <vt:lpstr>Unit 20 LA B: Grading Criteria</vt:lpstr>
      <vt:lpstr>Unit 20 LA c: Grading Criteria</vt:lpstr>
      <vt:lpstr>PowerPoint Presentation</vt:lpstr>
      <vt:lpstr>Mind map</vt:lpstr>
      <vt:lpstr>Production schedule</vt:lpstr>
      <vt:lpstr>treatment</vt:lpstr>
      <vt:lpstr>Shooting script</vt:lpstr>
      <vt:lpstr>storyboard</vt:lpstr>
      <vt:lpstr>script</vt:lpstr>
      <vt:lpstr>Slug Line</vt:lpstr>
      <vt:lpstr>Dialogue</vt:lpstr>
      <vt:lpstr>PowerPoint Presentation</vt:lpstr>
      <vt:lpstr>Production Diary</vt:lpstr>
      <vt:lpstr>Risk assessment</vt:lpstr>
      <vt:lpstr>Rushes table</vt:lpstr>
      <vt:lpstr>Focus group and 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20 B: Explore Single Camera Techniques</dc:title>
  <dc:creator>Mark Piper</dc:creator>
  <cp:lastModifiedBy>Matt Toogood</cp:lastModifiedBy>
  <cp:revision>42</cp:revision>
  <dcterms:created xsi:type="dcterms:W3CDTF">2017-03-08T21:35:31Z</dcterms:created>
  <dcterms:modified xsi:type="dcterms:W3CDTF">2023-02-27T14:18:13Z</dcterms:modified>
</cp:coreProperties>
</file>