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6" autoAdjust="0"/>
  </p:normalViewPr>
  <p:slideViewPr>
    <p:cSldViewPr snapToGrid="0">
      <p:cViewPr varScale="1">
        <p:scale>
          <a:sx n="78" d="100"/>
          <a:sy n="78" d="100"/>
        </p:scale>
        <p:origin x="16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6033103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1270000" y="6362700"/>
            <a:ext cx="10464800" cy="461366"/>
          </a:xfrm>
          <a:prstGeom prst="rect">
            <a:avLst/>
          </a:prstGeom>
        </p:spPr>
        <p:txBody>
          <a:bodyPr anchor="t"/>
          <a:lstStyle>
            <a:lvl1pPr marL="0" indent="0" algn="ctr">
              <a:spcBef>
                <a:spcPts val="0"/>
              </a:spcBef>
              <a:buSzTx/>
              <a:buNone/>
              <a:defRPr sz="2400" i="1"/>
            </a:lvl1pPr>
            <a:lvl2pPr marL="777875" indent="-333375" algn="ctr">
              <a:spcBef>
                <a:spcPts val="0"/>
              </a:spcBef>
              <a:defRPr sz="2400" i="1"/>
            </a:lvl2pPr>
            <a:lvl3pPr marL="1222375" indent="-333375" algn="ctr">
              <a:spcBef>
                <a:spcPts val="0"/>
              </a:spcBef>
              <a:defRPr sz="2400" i="1"/>
            </a:lvl3pPr>
            <a:lvl4pPr marL="1666875" indent="-333375" algn="ctr">
              <a:spcBef>
                <a:spcPts val="0"/>
              </a:spcBef>
              <a:defRPr sz="2400" i="1"/>
            </a:lvl4pPr>
            <a:lvl5pPr marL="2111375" indent="-333375" algn="ctr">
              <a:spcBef>
                <a:spcPts val="0"/>
              </a:spcBef>
              <a:defRPr sz="2400"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1270000" y="4267112"/>
            <a:ext cx="10464800" cy="609777"/>
          </a:xfrm>
          <a:prstGeom prst="rect">
            <a:avLst/>
          </a:prstGeom>
        </p:spPr>
        <p:txBody>
          <a:body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1pd1XYx27_U"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hyperlink" Target="https://www.youtube.com/watch?v=6daSrkgDX0k" TargetMode="External"/><Relationship Id="rId1" Type="http://schemas.openxmlformats.org/officeDocument/2006/relationships/slideLayout" Target="../slideLayouts/slideLayout1.xml"/><Relationship Id="rId4" Type="http://schemas.openxmlformats.org/officeDocument/2006/relationships/hyperlink" Target="https://www.youtube.com/watch?v=tAjqGnQpVk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themoderninstitute.com/artists/jeremy-deller/works/it-is-what-it-is-2009/63/" TargetMode="External"/><Relationship Id="rId2" Type="http://schemas.openxmlformats.org/officeDocument/2006/relationships/hyperlink" Target="https://www.youtube.com/watch?v=2GPSVwWWr_0" TargetMode="Externa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https://i.ytimg.com/vi/cphNku-XiZ4/maxresdefault.jpg" descr="https://i.ytimg.com/vi/cphNku-XiZ4/maxresdefault.jpg"/>
          <p:cNvPicPr>
            <a:picLocks noChangeAspect="1"/>
          </p:cNvPicPr>
          <p:nvPr/>
        </p:nvPicPr>
        <p:blipFill>
          <a:blip r:embed="rId2">
            <a:extLst/>
          </a:blip>
          <a:stretch>
            <a:fillRect/>
          </a:stretch>
        </p:blipFill>
        <p:spPr>
          <a:xfrm>
            <a:off x="140692" y="374285"/>
            <a:ext cx="12723416" cy="7157940"/>
          </a:xfrm>
          <a:prstGeom prst="rect">
            <a:avLst/>
          </a:prstGeom>
          <a:ln w="12700">
            <a:miter lim="400000"/>
          </a:ln>
        </p:spPr>
      </p:pic>
      <p:sp>
        <p:nvSpPr>
          <p:cNvPr id="120" name="It is the morning of July 1st 2016 and Private Harry Dobson of the 13th Battalion / York and Lancaster Regiment waits with fellow soldiers at a train station. They are soon to depart for the Somme. More than three million soldiers would participate in this battle and an estimated one million would be killed or wounded on both sides. Among the fatalities would be Harry, aged 18. He is played here by an actor to mark the centenary of what is considered one of the bloodiest battles in human history."/>
          <p:cNvSpPr txBox="1"/>
          <p:nvPr/>
        </p:nvSpPr>
        <p:spPr>
          <a:xfrm>
            <a:off x="161301" y="7539422"/>
            <a:ext cx="12682196" cy="22270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300">
                <a:latin typeface="+mn-lt"/>
                <a:ea typeface="+mn-ea"/>
                <a:cs typeface="+mn-cs"/>
                <a:sym typeface="Helvetica Neue"/>
              </a:defRPr>
            </a:lvl1pPr>
          </a:lstStyle>
          <a:p>
            <a:r>
              <a:t>It is the morning of July 1st 2016 and Private Harry Dobson of the 13th Battalion / York and Lancaster Regiment waits with fellow soldiers at a train station. They are soon to depart for the Somme. More than three million soldiers would participate in this battle and an estimated one million would be killed or wounded on both sides. Among the fatalities would be Harry, aged 18. He is played here by an actor to mark the centenary of what is considered one of the bloodiest battles in human history.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We’re here because we’re here’, 2016, Jeremy Deller"/>
          <p:cNvSpPr txBox="1"/>
          <p:nvPr/>
        </p:nvSpPr>
        <p:spPr>
          <a:xfrm>
            <a:off x="161302" y="368154"/>
            <a:ext cx="7039992" cy="44902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2300" i="1">
                <a:latin typeface="+mn-lt"/>
                <a:ea typeface="+mn-ea"/>
                <a:cs typeface="+mn-cs"/>
                <a:sym typeface="Helvetica Neue"/>
              </a:defRPr>
            </a:pPr>
            <a:r>
              <a:t>‘We’re here because we’re here’, </a:t>
            </a:r>
            <a:r>
              <a:rPr i="0"/>
              <a:t>2016, Jeremy Deller</a:t>
            </a:r>
          </a:p>
        </p:txBody>
      </p:sp>
      <p:pic>
        <p:nvPicPr>
          <p:cNvPr id="123" name="Image" descr="Image"/>
          <p:cNvPicPr>
            <a:picLocks noChangeAspect="1"/>
          </p:cNvPicPr>
          <p:nvPr/>
        </p:nvPicPr>
        <p:blipFill>
          <a:blip r:embed="rId2">
            <a:extLst/>
          </a:blip>
          <a:stretch>
            <a:fillRect/>
          </a:stretch>
        </p:blipFill>
        <p:spPr>
          <a:xfrm>
            <a:off x="158585" y="1377370"/>
            <a:ext cx="12687631" cy="763372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We’re here because we’re here’, 2016, Jeremy Deller"/>
          <p:cNvSpPr txBox="1"/>
          <p:nvPr/>
        </p:nvSpPr>
        <p:spPr>
          <a:xfrm>
            <a:off x="161302" y="368154"/>
            <a:ext cx="7039992" cy="44902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2300" i="1">
                <a:latin typeface="+mn-lt"/>
                <a:ea typeface="+mn-ea"/>
                <a:cs typeface="+mn-cs"/>
                <a:sym typeface="Helvetica Neue"/>
              </a:defRPr>
            </a:pPr>
            <a:r>
              <a:t>‘We’re here because we’re here’, </a:t>
            </a:r>
            <a:r>
              <a:rPr i="0"/>
              <a:t>2016, Jeremy Deller</a:t>
            </a:r>
          </a:p>
        </p:txBody>
      </p:sp>
      <p:pic>
        <p:nvPicPr>
          <p:cNvPr id="126" name="Image" descr="Image"/>
          <p:cNvPicPr>
            <a:picLocks noChangeAspect="1"/>
          </p:cNvPicPr>
          <p:nvPr/>
        </p:nvPicPr>
        <p:blipFill>
          <a:blip r:embed="rId2">
            <a:extLst/>
          </a:blip>
          <a:stretch>
            <a:fillRect/>
          </a:stretch>
        </p:blipFill>
        <p:spPr>
          <a:xfrm>
            <a:off x="152624" y="1877416"/>
            <a:ext cx="12699551" cy="702528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We’re here because we’re here’, 2016, Jeremy Deller"/>
          <p:cNvSpPr txBox="1"/>
          <p:nvPr/>
        </p:nvSpPr>
        <p:spPr>
          <a:xfrm>
            <a:off x="161302" y="368154"/>
            <a:ext cx="7039992" cy="44902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2300" i="1">
                <a:latin typeface="+mn-lt"/>
                <a:ea typeface="+mn-ea"/>
                <a:cs typeface="+mn-cs"/>
                <a:sym typeface="Helvetica Neue"/>
              </a:defRPr>
            </a:pPr>
            <a:r>
              <a:t>‘We’re here because we’re here’, </a:t>
            </a:r>
            <a:r>
              <a:rPr i="0"/>
              <a:t>2016, Jeremy Deller</a:t>
            </a:r>
          </a:p>
        </p:txBody>
      </p:sp>
      <p:pic>
        <p:nvPicPr>
          <p:cNvPr id="129" name="Image" descr="Image"/>
          <p:cNvPicPr>
            <a:picLocks noChangeAspect="1"/>
          </p:cNvPicPr>
          <p:nvPr/>
        </p:nvPicPr>
        <p:blipFill>
          <a:blip r:embed="rId2">
            <a:extLst/>
          </a:blip>
          <a:stretch>
            <a:fillRect/>
          </a:stretch>
        </p:blipFill>
        <p:spPr>
          <a:xfrm>
            <a:off x="691420" y="1293362"/>
            <a:ext cx="11621961" cy="7166876"/>
          </a:xfrm>
          <a:prstGeom prst="rect">
            <a:avLst/>
          </a:prstGeom>
          <a:ln w="12700">
            <a:miter lim="400000"/>
          </a:ln>
        </p:spPr>
      </p:pic>
      <p:sp>
        <p:nvSpPr>
          <p:cNvPr id="130" name="https://www.youtube.com/watch?v=1pd1XYx27_U"/>
          <p:cNvSpPr txBox="1"/>
          <p:nvPr/>
        </p:nvSpPr>
        <p:spPr>
          <a:xfrm>
            <a:off x="423769" y="8936422"/>
            <a:ext cx="6700571" cy="4490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300" i="1" u="sng">
                <a:solidFill>
                  <a:srgbClr val="0000FF"/>
                </a:solidFill>
                <a:uFill>
                  <a:solidFill>
                    <a:srgbClr val="0000FF"/>
                  </a:solidFill>
                </a:uFill>
                <a:latin typeface="+mn-lt"/>
                <a:ea typeface="+mn-ea"/>
                <a:cs typeface="+mn-cs"/>
                <a:sym typeface="Helvetica Neue"/>
                <a:hlinkClick r:id="rId3"/>
              </a:defRPr>
            </a:lvl1pPr>
          </a:lstStyle>
          <a:p>
            <a:pPr>
              <a:defRPr>
                <a:solidFill>
                  <a:srgbClr val="000000"/>
                </a:solidFill>
                <a:uFillTx/>
              </a:defRPr>
            </a:pPr>
            <a:r>
              <a:rPr>
                <a:solidFill>
                  <a:srgbClr val="0000FF"/>
                </a:solidFill>
                <a:uFill>
                  <a:solidFill>
                    <a:srgbClr val="0000FF"/>
                  </a:solidFill>
                </a:uFill>
                <a:hlinkClick r:id="rId3"/>
              </a:rPr>
              <a:t>https://www.youtube.com/watch?v=1pd1XYx27_U</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We’re here because we’re here’, 2016, Jeremy Deller"/>
          <p:cNvSpPr txBox="1"/>
          <p:nvPr/>
        </p:nvSpPr>
        <p:spPr>
          <a:xfrm>
            <a:off x="161302" y="164955"/>
            <a:ext cx="3274530" cy="4490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300">
                <a:latin typeface="+mn-lt"/>
                <a:ea typeface="+mn-ea"/>
                <a:cs typeface="+mn-cs"/>
                <a:sym typeface="Helvetica Neue"/>
              </a:defRPr>
            </a:lvl1pPr>
          </a:lstStyle>
          <a:p>
            <a:r>
              <a:t>The Iraq War 2003-2011</a:t>
            </a:r>
          </a:p>
        </p:txBody>
      </p:sp>
      <p:pic>
        <p:nvPicPr>
          <p:cNvPr id="133" name="Image" descr="Image"/>
          <p:cNvPicPr>
            <a:picLocks noChangeAspect="1"/>
          </p:cNvPicPr>
          <p:nvPr/>
        </p:nvPicPr>
        <p:blipFill>
          <a:blip r:embed="rId2">
            <a:extLst/>
          </a:blip>
          <a:stretch>
            <a:fillRect/>
          </a:stretch>
        </p:blipFill>
        <p:spPr>
          <a:xfrm>
            <a:off x="1216549" y="1374047"/>
            <a:ext cx="10853219" cy="79418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We’re here because we’re here’, 2016, Jeremy Deller"/>
          <p:cNvSpPr txBox="1"/>
          <p:nvPr/>
        </p:nvSpPr>
        <p:spPr>
          <a:xfrm>
            <a:off x="161302" y="164955"/>
            <a:ext cx="3274530" cy="4490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300">
                <a:latin typeface="+mn-lt"/>
                <a:ea typeface="+mn-ea"/>
                <a:cs typeface="+mn-cs"/>
                <a:sym typeface="Helvetica Neue"/>
              </a:defRPr>
            </a:lvl1pPr>
          </a:lstStyle>
          <a:p>
            <a:r>
              <a:t>The Iraq War 2003-2011</a:t>
            </a:r>
          </a:p>
        </p:txBody>
      </p:sp>
      <p:sp>
        <p:nvSpPr>
          <p:cNvPr id="136" name="‘We’re here because we’re here’, 2016, Jeremy Deller"/>
          <p:cNvSpPr txBox="1"/>
          <p:nvPr/>
        </p:nvSpPr>
        <p:spPr>
          <a:xfrm>
            <a:off x="161302" y="867688"/>
            <a:ext cx="3203550" cy="4490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300">
                <a:latin typeface="+mn-lt"/>
                <a:ea typeface="+mn-ea"/>
                <a:cs typeface="+mn-cs"/>
                <a:sym typeface="Helvetica Neue"/>
              </a:defRPr>
            </a:lvl1pPr>
          </a:lstStyle>
          <a:p>
            <a:r>
              <a:t>Why did the war begin?</a:t>
            </a:r>
          </a:p>
        </p:txBody>
      </p:sp>
      <p:sp>
        <p:nvSpPr>
          <p:cNvPr id="137" name="‘We’re here because we’re here’, 2016, Jeremy Deller"/>
          <p:cNvSpPr txBox="1"/>
          <p:nvPr/>
        </p:nvSpPr>
        <p:spPr>
          <a:xfrm>
            <a:off x="226586" y="1404336"/>
            <a:ext cx="6667564" cy="4490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300" u="sng">
                <a:solidFill>
                  <a:srgbClr val="0000FF"/>
                </a:solidFill>
                <a:uFill>
                  <a:solidFill>
                    <a:srgbClr val="0000FF"/>
                  </a:solidFill>
                </a:uFill>
                <a:latin typeface="+mn-lt"/>
                <a:ea typeface="+mn-ea"/>
                <a:cs typeface="+mn-cs"/>
                <a:sym typeface="Helvetica Neue"/>
                <a:hlinkClick r:id="rId2"/>
              </a:defRPr>
            </a:lvl1pPr>
          </a:lstStyle>
          <a:p>
            <a:pPr>
              <a:defRPr u="none">
                <a:solidFill>
                  <a:srgbClr val="000000"/>
                </a:solidFill>
                <a:uFillTx/>
              </a:defRPr>
            </a:pPr>
            <a:r>
              <a:rPr u="sng">
                <a:solidFill>
                  <a:srgbClr val="0000FF"/>
                </a:solidFill>
                <a:uFill>
                  <a:solidFill>
                    <a:srgbClr val="0000FF"/>
                  </a:solidFill>
                </a:uFill>
                <a:hlinkClick r:id="rId2"/>
              </a:rPr>
              <a:t>https://www.youtube.com/watch?v=6daSrkgDX0k</a:t>
            </a:r>
          </a:p>
        </p:txBody>
      </p:sp>
      <p:pic>
        <p:nvPicPr>
          <p:cNvPr id="138" name="Image" descr="Image"/>
          <p:cNvPicPr>
            <a:picLocks noChangeAspect="1"/>
          </p:cNvPicPr>
          <p:nvPr/>
        </p:nvPicPr>
        <p:blipFill>
          <a:blip r:embed="rId3">
            <a:extLst/>
          </a:blip>
          <a:stretch>
            <a:fillRect/>
          </a:stretch>
        </p:blipFill>
        <p:spPr>
          <a:xfrm>
            <a:off x="151836" y="2643716"/>
            <a:ext cx="8027528" cy="5364428"/>
          </a:xfrm>
          <a:prstGeom prst="rect">
            <a:avLst/>
          </a:prstGeom>
          <a:ln w="12700">
            <a:miter lim="400000"/>
          </a:ln>
        </p:spPr>
      </p:pic>
      <p:sp>
        <p:nvSpPr>
          <p:cNvPr id="139" name="‘We’re here because we’re here’, 2016, Jeremy Deller"/>
          <p:cNvSpPr txBox="1"/>
          <p:nvPr/>
        </p:nvSpPr>
        <p:spPr>
          <a:xfrm>
            <a:off x="196792" y="2107069"/>
            <a:ext cx="6645949" cy="4490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300" u="sng">
                <a:solidFill>
                  <a:srgbClr val="0000FF"/>
                </a:solidFill>
                <a:uFill>
                  <a:solidFill>
                    <a:srgbClr val="0000FF"/>
                  </a:solidFill>
                </a:uFill>
                <a:latin typeface="+mn-lt"/>
                <a:ea typeface="+mn-ea"/>
                <a:cs typeface="+mn-cs"/>
                <a:sym typeface="Helvetica Neue"/>
                <a:hlinkClick r:id="rId4"/>
              </a:defRPr>
            </a:lvl1pPr>
          </a:lstStyle>
          <a:p>
            <a:pPr>
              <a:defRPr u="none">
                <a:solidFill>
                  <a:srgbClr val="000000"/>
                </a:solidFill>
                <a:uFillTx/>
              </a:defRPr>
            </a:pPr>
            <a:r>
              <a:rPr u="sng">
                <a:solidFill>
                  <a:srgbClr val="0000FF"/>
                </a:solidFill>
                <a:uFill>
                  <a:solidFill>
                    <a:srgbClr val="0000FF"/>
                  </a:solidFill>
                </a:uFill>
                <a:hlinkClick r:id="rId4"/>
              </a:rPr>
              <a:t>https://www.youtube.com/watch?v=tAjqGnQpVks</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We’re here because we’re here’, 2016, Jeremy Deller"/>
          <p:cNvSpPr txBox="1"/>
          <p:nvPr/>
        </p:nvSpPr>
        <p:spPr>
          <a:xfrm>
            <a:off x="161302" y="164955"/>
            <a:ext cx="8300403" cy="4490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2300" i="1">
                <a:latin typeface="+mn-lt"/>
                <a:ea typeface="+mn-ea"/>
                <a:cs typeface="+mn-cs"/>
                <a:sym typeface="Helvetica Neue"/>
              </a:defRPr>
            </a:pPr>
            <a:r>
              <a:rPr dirty="0"/>
              <a:t>‘It Is What It Is’- Conversations About Iraq, </a:t>
            </a:r>
            <a:r>
              <a:rPr i="0" dirty="0"/>
              <a:t>2009, Jeremy Deller</a:t>
            </a:r>
          </a:p>
        </p:txBody>
      </p:sp>
      <p:sp>
        <p:nvSpPr>
          <p:cNvPr id="143" name="‘We’re here because we’re here’, 2016, Jeremy Deller"/>
          <p:cNvSpPr txBox="1"/>
          <p:nvPr/>
        </p:nvSpPr>
        <p:spPr>
          <a:xfrm>
            <a:off x="529968" y="4520787"/>
            <a:ext cx="12308702" cy="470385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2300">
                <a:latin typeface="+mn-lt"/>
                <a:ea typeface="+mn-ea"/>
                <a:cs typeface="+mn-cs"/>
                <a:sym typeface="Helvetica Neue"/>
              </a:defRPr>
            </a:lvl1pPr>
          </a:lstStyle>
          <a:p>
            <a:r>
              <a:rPr dirty="0"/>
              <a:t>This project started as the idea to create a mobile museum of the war in </a:t>
            </a:r>
            <a:endParaRPr lang="en-GB" dirty="0" smtClean="0"/>
          </a:p>
          <a:p>
            <a:r>
              <a:rPr dirty="0" smtClean="0"/>
              <a:t>Iraq </a:t>
            </a:r>
            <a:r>
              <a:rPr dirty="0"/>
              <a:t>that would tour the US. Finding material for the museum proved difficult, </a:t>
            </a:r>
            <a:endParaRPr lang="en-GB" dirty="0" smtClean="0"/>
          </a:p>
          <a:p>
            <a:r>
              <a:rPr dirty="0" smtClean="0"/>
              <a:t>until </a:t>
            </a:r>
            <a:r>
              <a:rPr dirty="0"/>
              <a:t>we were offered a car that had been destroyed in Iraq, in the heart of the former </a:t>
            </a:r>
            <a:endParaRPr lang="en-GB" dirty="0" smtClean="0"/>
          </a:p>
          <a:p>
            <a:r>
              <a:rPr dirty="0" smtClean="0"/>
              <a:t>British </a:t>
            </a:r>
            <a:r>
              <a:rPr dirty="0"/>
              <a:t>empire. From this car, used as a </a:t>
            </a:r>
            <a:r>
              <a:rPr dirty="0" err="1"/>
              <a:t>centrepiece</a:t>
            </a:r>
            <a:r>
              <a:rPr dirty="0"/>
              <a:t>, we constructed a room in the New Museum, </a:t>
            </a:r>
            <a:endParaRPr lang="en-GB" dirty="0" smtClean="0"/>
          </a:p>
          <a:p>
            <a:r>
              <a:rPr dirty="0" smtClean="0"/>
              <a:t>New </a:t>
            </a:r>
            <a:r>
              <a:rPr dirty="0"/>
              <a:t>York, where the public could meet and talk to people involved in the conflict in some way. </a:t>
            </a:r>
            <a:endParaRPr lang="en-GB" dirty="0" smtClean="0"/>
          </a:p>
          <a:p>
            <a:r>
              <a:rPr dirty="0" smtClean="0"/>
              <a:t>The </a:t>
            </a:r>
            <a:r>
              <a:rPr dirty="0"/>
              <a:t>idea was then taken on the road; we towed the car from New York to LA, stopping off in 14 towns </a:t>
            </a:r>
            <a:r>
              <a:rPr dirty="0" smtClean="0"/>
              <a:t>and </a:t>
            </a:r>
            <a:r>
              <a:rPr dirty="0"/>
              <a:t>cities on the way – a classic American road trip route – accompanied by an Iraqi citizen and an </a:t>
            </a:r>
            <a:r>
              <a:rPr dirty="0" smtClean="0"/>
              <a:t>enlisted </a:t>
            </a:r>
            <a:r>
              <a:rPr dirty="0"/>
              <a:t>American soldier. It was presented in as neutral a way as possible, which puzzled a lot of people. But it meant that the public were more likely to talk to us, because they weren’t scared of being dragged into some sort of political arena. Sometimes these conversations went on for hours. The car was subsequently donated to the Imperial War Museums</a:t>
            </a:r>
          </a:p>
        </p:txBody>
      </p:sp>
      <p:pic>
        <p:nvPicPr>
          <p:cNvPr id="5" name="Image" descr="Image"/>
          <p:cNvPicPr>
            <a:picLocks noChangeAspect="1"/>
          </p:cNvPicPr>
          <p:nvPr/>
        </p:nvPicPr>
        <p:blipFill>
          <a:blip r:embed="rId2">
            <a:extLst/>
          </a:blip>
          <a:stretch>
            <a:fillRect/>
          </a:stretch>
        </p:blipFill>
        <p:spPr>
          <a:xfrm>
            <a:off x="724871" y="832527"/>
            <a:ext cx="4883294" cy="346970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https://www.youtube.com/watch?v=1pd1XYx27_U"/>
          <p:cNvSpPr txBox="1"/>
          <p:nvPr/>
        </p:nvSpPr>
        <p:spPr>
          <a:xfrm>
            <a:off x="457635" y="8496157"/>
            <a:ext cx="6954407" cy="4490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300" i="1" u="sng">
                <a:solidFill>
                  <a:srgbClr val="0000FF"/>
                </a:solidFill>
                <a:uFill>
                  <a:solidFill>
                    <a:srgbClr val="0000FF"/>
                  </a:solidFill>
                </a:uFill>
                <a:latin typeface="+mn-lt"/>
                <a:ea typeface="+mn-ea"/>
                <a:cs typeface="+mn-cs"/>
                <a:sym typeface="Helvetica Neue"/>
                <a:hlinkClick r:id="rId2"/>
              </a:defRPr>
            </a:lvl1pPr>
          </a:lstStyle>
          <a:p>
            <a:pPr>
              <a:defRPr>
                <a:solidFill>
                  <a:srgbClr val="000000"/>
                </a:solidFill>
                <a:uFillTx/>
              </a:defRPr>
            </a:pPr>
            <a:r>
              <a:rPr>
                <a:solidFill>
                  <a:srgbClr val="0000FF"/>
                </a:solidFill>
                <a:uFill>
                  <a:solidFill>
                    <a:srgbClr val="0000FF"/>
                  </a:solidFill>
                </a:uFill>
                <a:hlinkClick r:id="rId2"/>
              </a:rPr>
              <a:t>https://www.youtube.com/watch?v=2GPSVwWWr_0</a:t>
            </a:r>
          </a:p>
        </p:txBody>
      </p:sp>
      <p:sp>
        <p:nvSpPr>
          <p:cNvPr id="146" name="‘We’re here because we’re here’, 2016, Jeremy Deller"/>
          <p:cNvSpPr txBox="1"/>
          <p:nvPr/>
        </p:nvSpPr>
        <p:spPr>
          <a:xfrm>
            <a:off x="161302" y="164955"/>
            <a:ext cx="8300403" cy="4490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2300" i="1">
                <a:latin typeface="+mn-lt"/>
                <a:ea typeface="+mn-ea"/>
                <a:cs typeface="+mn-cs"/>
                <a:sym typeface="Helvetica Neue"/>
              </a:defRPr>
            </a:pPr>
            <a:r>
              <a:t>‘It Is What It Is’- Conversations About Iraq, </a:t>
            </a:r>
            <a:r>
              <a:rPr i="0"/>
              <a:t>2009, Jeremy Deller</a:t>
            </a:r>
          </a:p>
        </p:txBody>
      </p:sp>
      <p:sp>
        <p:nvSpPr>
          <p:cNvPr id="147" name="https://www.youtube.com/watch?v=1pd1XYx27_U"/>
          <p:cNvSpPr txBox="1"/>
          <p:nvPr/>
        </p:nvSpPr>
        <p:spPr>
          <a:xfrm>
            <a:off x="457635" y="9165168"/>
            <a:ext cx="11597921" cy="4490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300" i="1" u="sng">
                <a:solidFill>
                  <a:srgbClr val="0000FF"/>
                </a:solidFill>
                <a:uFill>
                  <a:solidFill>
                    <a:srgbClr val="0000FF"/>
                  </a:solidFill>
                </a:uFill>
                <a:latin typeface="+mn-lt"/>
                <a:ea typeface="+mn-ea"/>
                <a:cs typeface="+mn-cs"/>
                <a:sym typeface="Helvetica Neue"/>
                <a:hlinkClick r:id="rId3"/>
              </a:defRPr>
            </a:lvl1pPr>
          </a:lstStyle>
          <a:p>
            <a:pPr>
              <a:defRPr>
                <a:solidFill>
                  <a:srgbClr val="000000"/>
                </a:solidFill>
                <a:uFillTx/>
              </a:defRPr>
            </a:pPr>
            <a:r>
              <a:rPr>
                <a:solidFill>
                  <a:srgbClr val="0000FF"/>
                </a:solidFill>
                <a:uFill>
                  <a:solidFill>
                    <a:srgbClr val="0000FF"/>
                  </a:solidFill>
                </a:uFill>
                <a:hlinkClick r:id="rId3"/>
              </a:rPr>
              <a:t>https://www.themoderninstitute.com/artists/jeremy-deller/works/it-is-what-it-is-2009/63/</a:t>
            </a:r>
          </a:p>
        </p:txBody>
      </p:sp>
      <p:pic>
        <p:nvPicPr>
          <p:cNvPr id="148" name="Image" descr="Image"/>
          <p:cNvPicPr>
            <a:picLocks noChangeAspect="1"/>
          </p:cNvPicPr>
          <p:nvPr/>
        </p:nvPicPr>
        <p:blipFill>
          <a:blip r:embed="rId4">
            <a:extLst/>
          </a:blip>
          <a:stretch>
            <a:fillRect/>
          </a:stretch>
        </p:blipFill>
        <p:spPr>
          <a:xfrm>
            <a:off x="857089" y="718575"/>
            <a:ext cx="10799013" cy="767298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e’re here because we’re here’, 2016, Jeremy Deller"/>
          <p:cNvSpPr txBox="1"/>
          <p:nvPr/>
        </p:nvSpPr>
        <p:spPr>
          <a:xfrm>
            <a:off x="148602" y="164955"/>
            <a:ext cx="8300403" cy="4490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2300" i="1">
                <a:latin typeface="+mn-lt"/>
                <a:ea typeface="+mn-ea"/>
                <a:cs typeface="+mn-cs"/>
                <a:sym typeface="Helvetica Neue"/>
              </a:defRPr>
            </a:pPr>
            <a:r>
              <a:t>‘It Is What It Is’- Conversations About Iraq, </a:t>
            </a:r>
            <a:r>
              <a:rPr i="0"/>
              <a:t>2009, Jeremy Deller</a:t>
            </a:r>
          </a:p>
        </p:txBody>
      </p:sp>
      <p:pic>
        <p:nvPicPr>
          <p:cNvPr id="151" name="Image" descr="Image"/>
          <p:cNvPicPr>
            <a:picLocks noChangeAspect="1"/>
          </p:cNvPicPr>
          <p:nvPr/>
        </p:nvPicPr>
        <p:blipFill>
          <a:blip r:embed="rId2">
            <a:extLst/>
          </a:blip>
          <a:stretch>
            <a:fillRect/>
          </a:stretch>
        </p:blipFill>
        <p:spPr>
          <a:xfrm>
            <a:off x="7538249" y="752441"/>
            <a:ext cx="5226026" cy="3713230"/>
          </a:xfrm>
          <a:prstGeom prst="rect">
            <a:avLst/>
          </a:prstGeom>
          <a:ln w="12700">
            <a:miter lim="400000"/>
          </a:ln>
        </p:spPr>
      </p:pic>
      <p:sp>
        <p:nvSpPr>
          <p:cNvPr id="152" name="‘We’re here because we’re here’, 2016, Jeremy Deller"/>
          <p:cNvSpPr txBox="1"/>
          <p:nvPr/>
        </p:nvSpPr>
        <p:spPr>
          <a:xfrm>
            <a:off x="34302" y="1041255"/>
            <a:ext cx="7509980" cy="4490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300">
                <a:latin typeface="+mn-lt"/>
                <a:ea typeface="+mn-ea"/>
                <a:cs typeface="+mn-cs"/>
                <a:sym typeface="Helvetica Neue"/>
              </a:defRPr>
            </a:lvl1pPr>
          </a:lstStyle>
          <a:p>
            <a:r>
              <a:t>Title. What significance if any, can we take from the title?</a:t>
            </a:r>
          </a:p>
        </p:txBody>
      </p:sp>
      <p:sp>
        <p:nvSpPr>
          <p:cNvPr id="153" name="‘We’re here because we’re here’, 2016, Jeremy Deller"/>
          <p:cNvSpPr txBox="1"/>
          <p:nvPr/>
        </p:nvSpPr>
        <p:spPr>
          <a:xfrm>
            <a:off x="72401" y="1862522"/>
            <a:ext cx="6953531" cy="4490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300">
                <a:latin typeface="+mn-lt"/>
                <a:ea typeface="+mn-ea"/>
                <a:cs typeface="+mn-cs"/>
                <a:sym typeface="Helvetica Neue"/>
              </a:defRPr>
            </a:lvl1pPr>
          </a:lstStyle>
          <a:p>
            <a:r>
              <a:t>What associations can be made about a motor car? </a:t>
            </a:r>
          </a:p>
        </p:txBody>
      </p:sp>
      <p:sp>
        <p:nvSpPr>
          <p:cNvPr id="154" name="‘We’re here because we’re here’, 2016, Jeremy Deller"/>
          <p:cNvSpPr txBox="1"/>
          <p:nvPr/>
        </p:nvSpPr>
        <p:spPr>
          <a:xfrm>
            <a:off x="59701" y="2429788"/>
            <a:ext cx="7498882" cy="80462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2300">
                <a:latin typeface="+mn-lt"/>
                <a:ea typeface="+mn-ea"/>
                <a:cs typeface="+mn-cs"/>
                <a:sym typeface="Helvetica Neue"/>
              </a:defRPr>
            </a:pPr>
            <a:r>
              <a:t>The car was used to stimulate conversation. What were </a:t>
            </a:r>
          </a:p>
          <a:p>
            <a:pPr algn="l">
              <a:defRPr sz="2300">
                <a:latin typeface="+mn-lt"/>
                <a:ea typeface="+mn-ea"/>
                <a:cs typeface="+mn-cs"/>
                <a:sym typeface="Helvetica Neue"/>
              </a:defRPr>
            </a:pPr>
            <a:r>
              <a:t>These conversations about and why?</a:t>
            </a:r>
          </a:p>
        </p:txBody>
      </p:sp>
      <p:sp>
        <p:nvSpPr>
          <p:cNvPr id="155" name="‘We’re here because we’re here’, 2016, Jeremy Deller"/>
          <p:cNvSpPr txBox="1"/>
          <p:nvPr/>
        </p:nvSpPr>
        <p:spPr>
          <a:xfrm>
            <a:off x="47001" y="3314555"/>
            <a:ext cx="7537439" cy="8046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2300">
                <a:latin typeface="+mn-lt"/>
                <a:ea typeface="+mn-ea"/>
                <a:cs typeface="+mn-cs"/>
                <a:sym typeface="Helvetica Neue"/>
              </a:defRPr>
            </a:pPr>
            <a:r>
              <a:t>What do you know about Iraq other than recent political </a:t>
            </a:r>
          </a:p>
          <a:p>
            <a:pPr algn="l">
              <a:defRPr sz="2300">
                <a:latin typeface="+mn-lt"/>
                <a:ea typeface="+mn-ea"/>
                <a:cs typeface="+mn-cs"/>
                <a:sym typeface="Helvetica Neue"/>
              </a:defRPr>
            </a:pPr>
            <a:r>
              <a:t>issues?</a:t>
            </a:r>
          </a:p>
        </p:txBody>
      </p:sp>
      <p:sp>
        <p:nvSpPr>
          <p:cNvPr id="156" name="‘We’re here because we’re here’, 2016, Jeremy Deller"/>
          <p:cNvSpPr txBox="1"/>
          <p:nvPr/>
        </p:nvSpPr>
        <p:spPr>
          <a:xfrm>
            <a:off x="47001" y="4377122"/>
            <a:ext cx="7331800" cy="8046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2300">
                <a:latin typeface="+mn-lt"/>
                <a:ea typeface="+mn-ea"/>
                <a:cs typeface="+mn-cs"/>
                <a:sym typeface="Helvetica Neue"/>
              </a:defRPr>
            </a:pPr>
            <a:r>
              <a:t>How has the destruction of this car come about? What</a:t>
            </a:r>
          </a:p>
          <a:p>
            <a:pPr algn="l">
              <a:defRPr sz="2300">
                <a:latin typeface="+mn-lt"/>
                <a:ea typeface="+mn-ea"/>
                <a:cs typeface="+mn-cs"/>
                <a:sym typeface="Helvetica Neue"/>
              </a:defRPr>
            </a:pPr>
            <a:r>
              <a:t>involvement does the West have in its destruction?</a:t>
            </a:r>
          </a:p>
        </p:txBody>
      </p:sp>
      <p:sp>
        <p:nvSpPr>
          <p:cNvPr id="157" name="‘We’re here because we’re here’, 2016, Jeremy Deller"/>
          <p:cNvSpPr txBox="1"/>
          <p:nvPr/>
        </p:nvSpPr>
        <p:spPr>
          <a:xfrm>
            <a:off x="59701" y="5312688"/>
            <a:ext cx="9798877" cy="44902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300">
                <a:latin typeface="+mn-lt"/>
                <a:ea typeface="+mn-ea"/>
                <a:cs typeface="+mn-cs"/>
                <a:sym typeface="Helvetica Neue"/>
              </a:defRPr>
            </a:lvl1pPr>
          </a:lstStyle>
          <a:p>
            <a:r>
              <a:t>Why might Deller have decided to tour the car across the US in particular?</a:t>
            </a:r>
          </a:p>
        </p:txBody>
      </p:sp>
      <p:sp>
        <p:nvSpPr>
          <p:cNvPr id="158" name="‘We’re here because we’re here’, 2016, Jeremy Deller"/>
          <p:cNvSpPr txBox="1"/>
          <p:nvPr/>
        </p:nvSpPr>
        <p:spPr>
          <a:xfrm>
            <a:off x="59701" y="5943455"/>
            <a:ext cx="12670804" cy="8046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300">
                <a:latin typeface="+mn-lt"/>
                <a:ea typeface="+mn-ea"/>
                <a:cs typeface="+mn-cs"/>
                <a:sym typeface="Helvetica Neue"/>
              </a:defRPr>
            </a:lvl1pPr>
          </a:lstStyle>
          <a:p>
            <a:r>
              <a:rPr dirty="0"/>
              <a:t>An American veteran of the Iraqi war and an Iraqi citizen accompanied the car on its tour across </a:t>
            </a:r>
            <a:endParaRPr lang="en-GB" dirty="0" smtClean="0"/>
          </a:p>
          <a:p>
            <a:r>
              <a:rPr dirty="0" smtClean="0"/>
              <a:t>the </a:t>
            </a:r>
            <a:r>
              <a:rPr dirty="0"/>
              <a:t>US. What was the purpose of their participation?</a:t>
            </a:r>
          </a:p>
        </p:txBody>
      </p:sp>
      <p:sp>
        <p:nvSpPr>
          <p:cNvPr id="159" name="‘We’re here because we’re here’, 2016, Jeremy Deller"/>
          <p:cNvSpPr txBox="1"/>
          <p:nvPr/>
        </p:nvSpPr>
        <p:spPr>
          <a:xfrm>
            <a:off x="59701" y="6955222"/>
            <a:ext cx="12050092" cy="4490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2300">
                <a:latin typeface="+mn-lt"/>
                <a:ea typeface="+mn-ea"/>
                <a:cs typeface="+mn-cs"/>
                <a:sym typeface="Helvetica Neue"/>
              </a:defRPr>
            </a:pPr>
            <a:r>
              <a:t>As a sculptural object, the car fits the category of a </a:t>
            </a:r>
            <a:r>
              <a:rPr i="1"/>
              <a:t>readymade</a:t>
            </a:r>
            <a:r>
              <a:t>. What does this term mean?</a:t>
            </a:r>
          </a:p>
        </p:txBody>
      </p:sp>
      <p:sp>
        <p:nvSpPr>
          <p:cNvPr id="160" name="‘We’re here because we’re here’, 2016, Jeremy Deller"/>
          <p:cNvSpPr txBox="1"/>
          <p:nvPr/>
        </p:nvSpPr>
        <p:spPr>
          <a:xfrm>
            <a:off x="53275" y="8470755"/>
            <a:ext cx="12683657" cy="80462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300">
                <a:latin typeface="+mn-lt"/>
                <a:ea typeface="+mn-ea"/>
                <a:cs typeface="+mn-cs"/>
                <a:sym typeface="Helvetica Neue"/>
              </a:defRPr>
            </a:lvl1pPr>
          </a:lstStyle>
          <a:p>
            <a:r>
              <a:rPr dirty="0"/>
              <a:t>The car is now on display at the Imperial War Museum London. Does this add to the meaning of </a:t>
            </a:r>
            <a:endParaRPr lang="en-GB" dirty="0" smtClean="0"/>
          </a:p>
          <a:p>
            <a:r>
              <a:rPr dirty="0" smtClean="0"/>
              <a:t>the </a:t>
            </a:r>
            <a:r>
              <a:rPr dirty="0"/>
              <a:t>work? Is the new placement of significance?</a:t>
            </a:r>
          </a:p>
        </p:txBody>
      </p:sp>
      <p:sp>
        <p:nvSpPr>
          <p:cNvPr id="161" name="‘We’re here because we’re here’, 2016, Jeremy Deller"/>
          <p:cNvSpPr txBox="1"/>
          <p:nvPr/>
        </p:nvSpPr>
        <p:spPr>
          <a:xfrm>
            <a:off x="59701" y="7687589"/>
            <a:ext cx="9263750" cy="4490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2300">
                <a:latin typeface="+mn-lt"/>
                <a:ea typeface="+mn-ea"/>
                <a:cs typeface="+mn-cs"/>
                <a:sym typeface="Helvetica Neue"/>
              </a:defRPr>
            </a:lvl1pPr>
          </a:lstStyle>
          <a:p>
            <a:r>
              <a:t>Deller has not changed or altered this work in any. Why might that be?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1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1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1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1" animBg="1" advAuto="0"/>
      <p:bldP spid="153" grpId="2" animBg="1" advAuto="0"/>
      <p:bldP spid="154" grpId="3" animBg="1" advAuto="0"/>
      <p:bldP spid="155" grpId="4" animBg="1" advAuto="0"/>
      <p:bldP spid="156" grpId="5" animBg="1" advAuto="0"/>
      <p:bldP spid="157" grpId="6" animBg="1" advAuto="0"/>
      <p:bldP spid="158" grpId="7" animBg="1" advAuto="0"/>
      <p:bldP spid="159" grpId="8" animBg="1" advAuto="0"/>
      <p:bldP spid="160" grpId="10" animBg="1" advAuto="0"/>
      <p:bldP spid="161" grpId="9" animBg="1" advAuto="0"/>
    </p:bld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589</Words>
  <Application>Microsoft Office PowerPoint</Application>
  <PresentationFormat>Custom</PresentationFormat>
  <Paragraphs>36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Helvetica Light</vt:lpstr>
      <vt:lpstr>Helvetica Neue</vt:lpstr>
      <vt:lpstr>Helvetica Neue Light</vt:lpstr>
      <vt:lpstr>Helvetica Neue Medium</vt:lpstr>
      <vt:lpstr>Helvetica Neue Thin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Daniel Greaney</cp:lastModifiedBy>
  <cp:revision>2</cp:revision>
  <dcterms:modified xsi:type="dcterms:W3CDTF">2018-03-07T10:12:02Z</dcterms:modified>
</cp:coreProperties>
</file>