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7" r:id="rId2"/>
    <p:sldId id="271" r:id="rId3"/>
    <p:sldId id="258" r:id="rId4"/>
    <p:sldId id="289" r:id="rId5"/>
    <p:sldId id="279" r:id="rId6"/>
    <p:sldId id="291" r:id="rId7"/>
    <p:sldId id="294" r:id="rId8"/>
    <p:sldId id="281" r:id="rId9"/>
    <p:sldId id="284" r:id="rId10"/>
    <p:sldId id="295" r:id="rId11"/>
    <p:sldId id="265" r:id="rId12"/>
    <p:sldId id="273" r:id="rId13"/>
    <p:sldId id="296" r:id="rId14"/>
    <p:sldId id="292" r:id="rId15"/>
    <p:sldId id="298" r:id="rId16"/>
    <p:sldId id="299" r:id="rId17"/>
    <p:sldId id="286" r:id="rId18"/>
    <p:sldId id="266" r:id="rId19"/>
    <p:sldId id="282" r:id="rId20"/>
    <p:sldId id="297" r:id="rId21"/>
    <p:sldId id="287" r:id="rId22"/>
    <p:sldId id="263" r:id="rId23"/>
    <p:sldId id="270" r:id="rId24"/>
    <p:sldId id="264" r:id="rId25"/>
    <p:sldId id="283" r:id="rId26"/>
    <p:sldId id="302" r:id="rId27"/>
    <p:sldId id="300" r:id="rId28"/>
    <p:sldId id="303" r:id="rId29"/>
    <p:sldId id="268" r:id="rId30"/>
    <p:sldId id="276" r:id="rId31"/>
    <p:sldId id="269" r:id="rId32"/>
    <p:sldId id="277" r:id="rId33"/>
    <p:sldId id="267" r:id="rId34"/>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70" autoAdjust="0"/>
    <p:restoredTop sz="86412" autoAdjust="0"/>
  </p:normalViewPr>
  <p:slideViewPr>
    <p:cSldViewPr snapToGrid="0" snapToObjects="1">
      <p:cViewPr varScale="1">
        <p:scale>
          <a:sx n="93" d="100"/>
          <a:sy n="93" d="100"/>
        </p:scale>
        <p:origin x="155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A4E4408-F8BD-1D41-A0EB-23B8903325E2}" type="datetimeFigureOut">
              <a:rPr lang="en-US" smtClean="0"/>
              <a:t>3/19/2018</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A14EA0D-CDB1-AD4E-A57E-514673A56AC4}" type="slidenum">
              <a:rPr lang="en-US" smtClean="0"/>
              <a:t>‹#›</a:t>
            </a:fld>
            <a:endParaRPr lang="en-US"/>
          </a:p>
        </p:txBody>
      </p:sp>
    </p:spTree>
    <p:extLst>
      <p:ext uri="{BB962C8B-B14F-4D97-AF65-F5344CB8AC3E}">
        <p14:creationId xmlns:p14="http://schemas.microsoft.com/office/powerpoint/2010/main" val="263398771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None/>
            </a:pPr>
            <a:r>
              <a:rPr lang="en-US" sz="1600" b="1" dirty="0" smtClean="0">
                <a:solidFill>
                  <a:schemeClr val="tx1"/>
                </a:solidFill>
              </a:rPr>
              <a:t>EXTERNAL INFLUENCES</a:t>
            </a:r>
          </a:p>
          <a:p>
            <a:pPr marL="0" indent="0">
              <a:spcBef>
                <a:spcPts val="0"/>
              </a:spcBef>
              <a:buNone/>
            </a:pPr>
            <a:endParaRPr lang="en-US" sz="1600" b="1" dirty="0" smtClean="0">
              <a:solidFill>
                <a:schemeClr val="tx1"/>
              </a:solidFill>
            </a:endParaRPr>
          </a:p>
          <a:p>
            <a:pPr marL="0" indent="0">
              <a:spcBef>
                <a:spcPts val="0"/>
              </a:spcBef>
              <a:buNone/>
            </a:pPr>
            <a:r>
              <a:rPr lang="en-US" sz="1600" b="1" dirty="0" smtClean="0">
                <a:solidFill>
                  <a:schemeClr val="tx1"/>
                </a:solidFill>
              </a:rPr>
              <a:t>NEO-LIBERALISM and the ‘Washington Consensus?</a:t>
            </a:r>
          </a:p>
          <a:p>
            <a:pPr marL="0" indent="0">
              <a:spcBef>
                <a:spcPts val="0"/>
              </a:spcBef>
              <a:buNone/>
            </a:pPr>
            <a:endParaRPr lang="en-US" sz="1600" b="1" dirty="0" smtClean="0">
              <a:solidFill>
                <a:schemeClr val="tx1"/>
              </a:solidFill>
            </a:endParaRPr>
          </a:p>
          <a:p>
            <a:pPr marL="0" indent="0">
              <a:spcBef>
                <a:spcPts val="0"/>
              </a:spcBef>
              <a:buNone/>
            </a:pPr>
            <a:endParaRPr lang="en-US" sz="1600" b="1" dirty="0" smtClean="0">
              <a:solidFill>
                <a:schemeClr val="tx1"/>
              </a:solidFill>
            </a:endParaRPr>
          </a:p>
          <a:p>
            <a:pPr marL="0" indent="0">
              <a:spcBef>
                <a:spcPts val="0"/>
              </a:spcBef>
              <a:buNone/>
            </a:pPr>
            <a:endParaRPr lang="en-US" sz="1600" b="1" dirty="0" smtClean="0">
              <a:solidFill>
                <a:schemeClr val="tx1"/>
              </a:solidFill>
            </a:endParaRPr>
          </a:p>
          <a:p>
            <a:pPr marL="0" indent="0">
              <a:spcBef>
                <a:spcPts val="0"/>
              </a:spcBef>
              <a:buNone/>
            </a:pPr>
            <a:r>
              <a:rPr lang="en-US" sz="1600" b="1" dirty="0" smtClean="0">
                <a:solidFill>
                  <a:schemeClr val="tx1"/>
                </a:solidFill>
              </a:rPr>
              <a:t>Role of IMF in Economic Development: </a:t>
            </a:r>
            <a:r>
              <a:rPr lang="en-US" sz="1200" dirty="0" smtClean="0">
                <a:solidFill>
                  <a:schemeClr val="tx1"/>
                </a:solidFill>
              </a:rPr>
              <a:t>The IMF can play a role in dealing with economic crisis. The IMF can give a country a loan to meet a temporary fiscal or balance of payments problem. This loan can be vital for helping the economy to deal with an unexpected crisis. Without the loan, the economy may have to experience a bigger fall in living standards to meet the creditors.  However, the role of the IMF is often </a:t>
            </a:r>
            <a:r>
              <a:rPr lang="en-US" sz="1200" dirty="0" err="1" smtClean="0">
                <a:solidFill>
                  <a:schemeClr val="tx1"/>
                </a:solidFill>
              </a:rPr>
              <a:t>criticised</a:t>
            </a:r>
            <a:r>
              <a:rPr lang="en-US" sz="1200" dirty="0" smtClean="0">
                <a:solidFill>
                  <a:schemeClr val="tx1"/>
                </a:solidFill>
              </a:rPr>
              <a:t>. In return for a loan, the IMF has often insisted on certain free-market reforms in return for the loan. This has included: </a:t>
            </a:r>
            <a:r>
              <a:rPr lang="en-US" sz="1200" dirty="0" err="1" smtClean="0">
                <a:solidFill>
                  <a:schemeClr val="tx1"/>
                </a:solidFill>
              </a:rPr>
              <a:t>Privatisation</a:t>
            </a:r>
            <a:r>
              <a:rPr lang="en-US" sz="1200" dirty="0" smtClean="0">
                <a:solidFill>
                  <a:schemeClr val="tx1"/>
                </a:solidFill>
              </a:rPr>
              <a:t>, Tax reform, Cuts in government spending (often on welfare payments). These free market supply-side policies have arguably often harmed economic development, e.g. reducing access to basic necessities and lower government spending on the poor.  However, the IMF often point out that they are usually asked to help only in crisis so there is often a difficult choice to make</a:t>
            </a:r>
          </a:p>
          <a:p>
            <a:pPr marL="0" indent="0">
              <a:spcBef>
                <a:spcPts val="0"/>
              </a:spcBef>
              <a:buNone/>
            </a:pPr>
            <a:endParaRPr lang="en-US" sz="1600" b="1" dirty="0" smtClean="0">
              <a:solidFill>
                <a:schemeClr val="tx1"/>
              </a:solidFill>
            </a:endParaRPr>
          </a:p>
          <a:p>
            <a:pPr marL="0" indent="0">
              <a:spcBef>
                <a:spcPts val="0"/>
              </a:spcBef>
              <a:buNone/>
            </a:pPr>
            <a:r>
              <a:rPr lang="en-US" sz="1600" b="1" dirty="0" smtClean="0">
                <a:solidFill>
                  <a:schemeClr val="tx1"/>
                </a:solidFill>
              </a:rPr>
              <a:t>World Bank and Economic Development: </a:t>
            </a:r>
            <a:r>
              <a:rPr lang="en-US" sz="1200" dirty="0" smtClean="0">
                <a:solidFill>
                  <a:schemeClr val="tx1"/>
                </a:solidFill>
              </a:rPr>
              <a:t>The World Bank is a financial body committed to the reduction of poverty in developing countries. It offers long-term loans for capital programs.  The World Bank is committed to achieving its aims through the promotion of international trade, capital investment and foreign investment.</a:t>
            </a:r>
          </a:p>
          <a:p>
            <a:pPr marL="0" indent="0">
              <a:spcBef>
                <a:spcPts val="0"/>
              </a:spcBef>
              <a:buNone/>
            </a:pPr>
            <a:r>
              <a:rPr lang="en-US" sz="1200" dirty="0" smtClean="0">
                <a:solidFill>
                  <a:schemeClr val="tx1"/>
                </a:solidFill>
              </a:rPr>
              <a:t>The World Bank has often been </a:t>
            </a:r>
            <a:r>
              <a:rPr lang="en-US" sz="1200" dirty="0" err="1" smtClean="0">
                <a:solidFill>
                  <a:schemeClr val="tx1"/>
                </a:solidFill>
              </a:rPr>
              <a:t>criticised</a:t>
            </a:r>
            <a:r>
              <a:rPr lang="en-US" sz="1200" dirty="0" smtClean="0">
                <a:solidFill>
                  <a:schemeClr val="tx1"/>
                </a:solidFill>
              </a:rPr>
              <a:t> for its promotion of structural adjustment policies. These free market-oriented policies have often caused, at least temporary, upheaval in the economy.</a:t>
            </a:r>
          </a:p>
          <a:p>
            <a:pPr marL="0" indent="0">
              <a:spcBef>
                <a:spcPts val="0"/>
              </a:spcBef>
              <a:buNone/>
            </a:pPr>
            <a:r>
              <a:rPr lang="en-US" sz="1200" dirty="0" smtClean="0">
                <a:solidFill>
                  <a:schemeClr val="tx1"/>
                </a:solidFill>
              </a:rPr>
              <a:t>In particular structural adjustment policies implemented in sub-Saharan Africa arguably failed to alleviate poverty when introduced in the 1980s. (Criticism of S.A.)</a:t>
            </a:r>
          </a:p>
          <a:p>
            <a:pPr marL="0" indent="0">
              <a:spcBef>
                <a:spcPts val="0"/>
              </a:spcBef>
              <a:buNone/>
            </a:pPr>
            <a:r>
              <a:rPr lang="en-US" sz="1200" dirty="0" smtClean="0">
                <a:solidFill>
                  <a:schemeClr val="tx1"/>
                </a:solidFill>
              </a:rPr>
              <a:t>In response to these criticisms, the World Bank has sought to change its policies of structural adjustment placing greater emphasis on maintaining social spending and improving education.</a:t>
            </a:r>
          </a:p>
          <a:p>
            <a:endParaRPr lang="en-GB" b="1" dirty="0"/>
          </a:p>
        </p:txBody>
      </p:sp>
      <p:sp>
        <p:nvSpPr>
          <p:cNvPr id="4" name="Slide Number Placeholder 3"/>
          <p:cNvSpPr>
            <a:spLocks noGrp="1"/>
          </p:cNvSpPr>
          <p:nvPr>
            <p:ph type="sldNum" sz="quarter" idx="10"/>
          </p:nvPr>
        </p:nvSpPr>
        <p:spPr/>
        <p:txBody>
          <a:bodyPr/>
          <a:lstStyle/>
          <a:p>
            <a:fld id="{EA14EA0D-CDB1-AD4E-A57E-514673A56AC4}" type="slidenum">
              <a:rPr lang="en-US" smtClean="0"/>
              <a:t>15</a:t>
            </a:fld>
            <a:endParaRPr lang="en-US"/>
          </a:p>
        </p:txBody>
      </p:sp>
    </p:spTree>
    <p:extLst>
      <p:ext uri="{BB962C8B-B14F-4D97-AF65-F5344CB8AC3E}">
        <p14:creationId xmlns:p14="http://schemas.microsoft.com/office/powerpoint/2010/main" val="711239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D6505452-869B-2140-98BF-E953C0A6D859}"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FC0AA-D6FF-9C47-AF01-8B1C3D86AA37}" type="slidenum">
              <a:rPr lang="en-US" smtClean="0"/>
              <a:t>‹#›</a:t>
            </a:fld>
            <a:endParaRPr lang="en-US"/>
          </a:p>
        </p:txBody>
      </p:sp>
    </p:spTree>
    <p:extLst>
      <p:ext uri="{BB962C8B-B14F-4D97-AF65-F5344CB8AC3E}">
        <p14:creationId xmlns:p14="http://schemas.microsoft.com/office/powerpoint/2010/main" val="318353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6505452-869B-2140-98BF-E953C0A6D859}"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FC0AA-D6FF-9C47-AF01-8B1C3D86AA37}" type="slidenum">
              <a:rPr lang="en-US" smtClean="0"/>
              <a:t>‹#›</a:t>
            </a:fld>
            <a:endParaRPr lang="en-US"/>
          </a:p>
        </p:txBody>
      </p:sp>
    </p:spTree>
    <p:extLst>
      <p:ext uri="{BB962C8B-B14F-4D97-AF65-F5344CB8AC3E}">
        <p14:creationId xmlns:p14="http://schemas.microsoft.com/office/powerpoint/2010/main" val="3650170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6505452-869B-2140-98BF-E953C0A6D859}"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FC0AA-D6FF-9C47-AF01-8B1C3D86AA37}" type="slidenum">
              <a:rPr lang="en-US" smtClean="0"/>
              <a:t>‹#›</a:t>
            </a:fld>
            <a:endParaRPr lang="en-US"/>
          </a:p>
        </p:txBody>
      </p:sp>
    </p:spTree>
    <p:extLst>
      <p:ext uri="{BB962C8B-B14F-4D97-AF65-F5344CB8AC3E}">
        <p14:creationId xmlns:p14="http://schemas.microsoft.com/office/powerpoint/2010/main" val="3467799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6505452-869B-2140-98BF-E953C0A6D859}"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FC0AA-D6FF-9C47-AF01-8B1C3D86AA37}" type="slidenum">
              <a:rPr lang="en-US" smtClean="0"/>
              <a:t>‹#›</a:t>
            </a:fld>
            <a:endParaRPr lang="en-US"/>
          </a:p>
        </p:txBody>
      </p:sp>
    </p:spTree>
    <p:extLst>
      <p:ext uri="{BB962C8B-B14F-4D97-AF65-F5344CB8AC3E}">
        <p14:creationId xmlns:p14="http://schemas.microsoft.com/office/powerpoint/2010/main" val="2413397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D6505452-869B-2140-98BF-E953C0A6D859}"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FC0AA-D6FF-9C47-AF01-8B1C3D86AA37}" type="slidenum">
              <a:rPr lang="en-US" smtClean="0"/>
              <a:t>‹#›</a:t>
            </a:fld>
            <a:endParaRPr lang="en-US"/>
          </a:p>
        </p:txBody>
      </p:sp>
    </p:spTree>
    <p:extLst>
      <p:ext uri="{BB962C8B-B14F-4D97-AF65-F5344CB8AC3E}">
        <p14:creationId xmlns:p14="http://schemas.microsoft.com/office/powerpoint/2010/main" val="2400496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D6505452-869B-2140-98BF-E953C0A6D859}"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3FC0AA-D6FF-9C47-AF01-8B1C3D86AA37}" type="slidenum">
              <a:rPr lang="en-US" smtClean="0"/>
              <a:t>‹#›</a:t>
            </a:fld>
            <a:endParaRPr lang="en-US"/>
          </a:p>
        </p:txBody>
      </p:sp>
    </p:spTree>
    <p:extLst>
      <p:ext uri="{BB962C8B-B14F-4D97-AF65-F5344CB8AC3E}">
        <p14:creationId xmlns:p14="http://schemas.microsoft.com/office/powerpoint/2010/main" val="2707123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D6505452-869B-2140-98BF-E953C0A6D859}" type="datetimeFigureOut">
              <a:rPr lang="en-US" smtClean="0"/>
              <a:t>3/19/2018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3FC0AA-D6FF-9C47-AF01-8B1C3D86AA37}" type="slidenum">
              <a:rPr lang="en-US" smtClean="0"/>
              <a:t>‹#›</a:t>
            </a:fld>
            <a:endParaRPr lang="en-US"/>
          </a:p>
        </p:txBody>
      </p:sp>
    </p:spTree>
    <p:extLst>
      <p:ext uri="{BB962C8B-B14F-4D97-AF65-F5344CB8AC3E}">
        <p14:creationId xmlns:p14="http://schemas.microsoft.com/office/powerpoint/2010/main" val="1600987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D6505452-869B-2140-98BF-E953C0A6D859}" type="datetimeFigureOut">
              <a:rPr lang="en-US" smtClean="0"/>
              <a:t>3/19/2018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3FC0AA-D6FF-9C47-AF01-8B1C3D86AA37}" type="slidenum">
              <a:rPr lang="en-US" smtClean="0"/>
              <a:t>‹#›</a:t>
            </a:fld>
            <a:endParaRPr lang="en-US"/>
          </a:p>
        </p:txBody>
      </p:sp>
    </p:spTree>
    <p:extLst>
      <p:ext uri="{BB962C8B-B14F-4D97-AF65-F5344CB8AC3E}">
        <p14:creationId xmlns:p14="http://schemas.microsoft.com/office/powerpoint/2010/main" val="2726944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505452-869B-2140-98BF-E953C0A6D859}" type="datetimeFigureOut">
              <a:rPr lang="en-US" smtClean="0"/>
              <a:t>3/19/2018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3FC0AA-D6FF-9C47-AF01-8B1C3D86AA37}" type="slidenum">
              <a:rPr lang="en-US" smtClean="0"/>
              <a:t>‹#›</a:t>
            </a:fld>
            <a:endParaRPr lang="en-US"/>
          </a:p>
        </p:txBody>
      </p:sp>
    </p:spTree>
    <p:extLst>
      <p:ext uri="{BB962C8B-B14F-4D97-AF65-F5344CB8AC3E}">
        <p14:creationId xmlns:p14="http://schemas.microsoft.com/office/powerpoint/2010/main" val="2701418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6505452-869B-2140-98BF-E953C0A6D859}"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3FC0AA-D6FF-9C47-AF01-8B1C3D86AA37}" type="slidenum">
              <a:rPr lang="en-US" smtClean="0"/>
              <a:t>‹#›</a:t>
            </a:fld>
            <a:endParaRPr lang="en-US"/>
          </a:p>
        </p:txBody>
      </p:sp>
    </p:spTree>
    <p:extLst>
      <p:ext uri="{BB962C8B-B14F-4D97-AF65-F5344CB8AC3E}">
        <p14:creationId xmlns:p14="http://schemas.microsoft.com/office/powerpoint/2010/main" val="3408010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6505452-869B-2140-98BF-E953C0A6D859}"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3FC0AA-D6FF-9C47-AF01-8B1C3D86AA37}" type="slidenum">
              <a:rPr lang="en-US" smtClean="0"/>
              <a:t>‹#›</a:t>
            </a:fld>
            <a:endParaRPr lang="en-US"/>
          </a:p>
        </p:txBody>
      </p:sp>
    </p:spTree>
    <p:extLst>
      <p:ext uri="{BB962C8B-B14F-4D97-AF65-F5344CB8AC3E}">
        <p14:creationId xmlns:p14="http://schemas.microsoft.com/office/powerpoint/2010/main" val="3498935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505452-869B-2140-98BF-E953C0A6D859}" type="datetimeFigureOut">
              <a:rPr lang="en-US" smtClean="0"/>
              <a:t>3/19/2018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3FC0AA-D6FF-9C47-AF01-8B1C3D86AA37}" type="slidenum">
              <a:rPr lang="en-US" smtClean="0"/>
              <a:t>‹#›</a:t>
            </a:fld>
            <a:endParaRPr lang="en-US"/>
          </a:p>
        </p:txBody>
      </p:sp>
    </p:spTree>
    <p:extLst>
      <p:ext uri="{BB962C8B-B14F-4D97-AF65-F5344CB8AC3E}">
        <p14:creationId xmlns:p14="http://schemas.microsoft.com/office/powerpoint/2010/main" val="936599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economicshelp.org/blog/1413/development/multinational-corporations-in-developing-countrie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220" y="227922"/>
            <a:ext cx="8645384" cy="6349246"/>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900" b="1" dirty="0" smtClean="0">
                <a:solidFill>
                  <a:schemeClr val="bg1"/>
                </a:solidFill>
              </a:rPr>
              <a:t>WEEK 4</a:t>
            </a:r>
            <a:endParaRPr lang="en-US" sz="19900" b="1" dirty="0">
              <a:solidFill>
                <a:schemeClr val="bg1"/>
              </a:solidFill>
            </a:endParaRPr>
          </a:p>
        </p:txBody>
      </p:sp>
    </p:spTree>
    <p:extLst>
      <p:ext uri="{BB962C8B-B14F-4D97-AF65-F5344CB8AC3E}">
        <p14:creationId xmlns:p14="http://schemas.microsoft.com/office/powerpoint/2010/main" val="33564389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305" y="97356"/>
            <a:ext cx="8910735" cy="649093"/>
          </a:xfrm>
        </p:spPr>
        <p:txBody>
          <a:bodyPr>
            <a:normAutofit/>
          </a:bodyPr>
          <a:lstStyle/>
          <a:p>
            <a:r>
              <a:rPr lang="en-GB" sz="3200" b="1" dirty="0"/>
              <a:t>GOVERNMENT </a:t>
            </a:r>
            <a:r>
              <a:rPr lang="en-GB" sz="3200" b="1" dirty="0" smtClean="0"/>
              <a:t>POLICY</a:t>
            </a:r>
            <a:endParaRPr lang="en-GB" sz="3200" dirty="0"/>
          </a:p>
        </p:txBody>
      </p:sp>
      <p:sp>
        <p:nvSpPr>
          <p:cNvPr id="3" name="Content Placeholder 2"/>
          <p:cNvSpPr>
            <a:spLocks noGrp="1"/>
          </p:cNvSpPr>
          <p:nvPr>
            <p:ph idx="1"/>
          </p:nvPr>
        </p:nvSpPr>
        <p:spPr>
          <a:xfrm>
            <a:off x="177282" y="746449"/>
            <a:ext cx="8826758" cy="1091682"/>
          </a:xfrm>
        </p:spPr>
        <p:txBody>
          <a:bodyPr>
            <a:normAutofit/>
          </a:bodyPr>
          <a:lstStyle/>
          <a:p>
            <a:pPr marL="0" indent="0">
              <a:buNone/>
            </a:pPr>
            <a:r>
              <a:rPr lang="en-GB" sz="2000" dirty="0" smtClean="0"/>
              <a:t>You are an economic advisor hired by the Government’s of the DRC or Zambia (you decide) </a:t>
            </a:r>
            <a:r>
              <a:rPr lang="en-GB" sz="2000" dirty="0"/>
              <a:t>as their Economic Advisor, </a:t>
            </a:r>
            <a:r>
              <a:rPr lang="en-GB" sz="2000" dirty="0" smtClean="0"/>
              <a:t>what key </a:t>
            </a:r>
            <a:r>
              <a:rPr lang="en-GB" sz="2000" dirty="0"/>
              <a:t>Government policies would you recommend to them and why</a:t>
            </a:r>
            <a:r>
              <a:rPr lang="en-GB" sz="2000" dirty="0" smtClean="0"/>
              <a:t>?   (25 Marks)</a:t>
            </a:r>
            <a:endParaRPr lang="en-GB" sz="2000" dirty="0"/>
          </a:p>
          <a:p>
            <a:endParaRPr lang="en-GB" sz="2000" dirty="0"/>
          </a:p>
        </p:txBody>
      </p:sp>
    </p:spTree>
    <p:extLst>
      <p:ext uri="{BB962C8B-B14F-4D97-AF65-F5344CB8AC3E}">
        <p14:creationId xmlns:p14="http://schemas.microsoft.com/office/powerpoint/2010/main" val="34934544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220" y="227922"/>
            <a:ext cx="8645384" cy="6349246"/>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00" b="1" dirty="0" smtClean="0">
                <a:solidFill>
                  <a:schemeClr val="bg1"/>
                </a:solidFill>
              </a:rPr>
              <a:t>90:</a:t>
            </a:r>
            <a:endParaRPr lang="en-US" sz="5400" b="1" dirty="0">
              <a:solidFill>
                <a:schemeClr val="bg1"/>
              </a:solidFill>
            </a:endParaRPr>
          </a:p>
        </p:txBody>
      </p:sp>
    </p:spTree>
    <p:extLst>
      <p:ext uri="{BB962C8B-B14F-4D97-AF65-F5344CB8AC3E}">
        <p14:creationId xmlns:p14="http://schemas.microsoft.com/office/powerpoint/2010/main" val="22438631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Economic Development and Growth</a:t>
            </a:r>
            <a:r>
              <a:rPr lang="en-US" dirty="0" smtClean="0"/>
              <a:t/>
            </a:r>
            <a:br>
              <a:rPr lang="en-US" dirty="0" smtClean="0"/>
            </a:br>
            <a:r>
              <a:rPr lang="en-US" sz="3100" b="1" dirty="0" smtClean="0">
                <a:solidFill>
                  <a:srgbClr val="FF0000"/>
                </a:solidFill>
              </a:rPr>
              <a:t>INTERNAL STRATEGIES FOR GOVERNMENTS</a:t>
            </a:r>
            <a:endParaRPr lang="en-US" sz="3100" b="1" dirty="0">
              <a:solidFill>
                <a:srgbClr val="FF0000"/>
              </a:solidFill>
            </a:endParaRPr>
          </a:p>
        </p:txBody>
      </p:sp>
      <p:sp>
        <p:nvSpPr>
          <p:cNvPr id="3" name="Content Placeholder 2"/>
          <p:cNvSpPr>
            <a:spLocks noGrp="1"/>
          </p:cNvSpPr>
          <p:nvPr>
            <p:ph idx="1"/>
          </p:nvPr>
        </p:nvSpPr>
        <p:spPr>
          <a:xfrm>
            <a:off x="139958" y="3556763"/>
            <a:ext cx="4394719" cy="3186404"/>
          </a:xfrm>
        </p:spPr>
        <p:txBody>
          <a:bodyPr>
            <a:normAutofit/>
          </a:bodyPr>
          <a:lstStyle/>
          <a:p>
            <a:pPr marL="0" indent="0">
              <a:buNone/>
            </a:pPr>
            <a:r>
              <a:rPr lang="en-US" sz="2400" b="1" dirty="0" smtClean="0"/>
              <a:t>GOAL: Promote </a:t>
            </a:r>
            <a:r>
              <a:rPr lang="en-US" sz="2400" b="1" dirty="0"/>
              <a:t>Economic </a:t>
            </a:r>
            <a:r>
              <a:rPr lang="en-US" sz="2400" b="1" dirty="0" smtClean="0"/>
              <a:t>Development through Economic Growth</a:t>
            </a:r>
          </a:p>
          <a:p>
            <a:r>
              <a:rPr lang="en-US" sz="2400" dirty="0" smtClean="0"/>
              <a:t>‘</a:t>
            </a:r>
            <a:r>
              <a:rPr lang="en-US" sz="2400" dirty="0" err="1" smtClean="0"/>
              <a:t>Modernisation</a:t>
            </a:r>
            <a:r>
              <a:rPr lang="en-US" sz="2400" dirty="0" smtClean="0"/>
              <a:t>’ Model: </a:t>
            </a:r>
            <a:r>
              <a:rPr lang="en-US" sz="2400" dirty="0" err="1" smtClean="0"/>
              <a:t>Rostow’s</a:t>
            </a:r>
            <a:r>
              <a:rPr lang="en-US" sz="2400" dirty="0" smtClean="0"/>
              <a:t> 5 Stages of Growth</a:t>
            </a:r>
          </a:p>
          <a:p>
            <a:r>
              <a:rPr lang="en-US" sz="2400" dirty="0" err="1" smtClean="0"/>
              <a:t>Harrod</a:t>
            </a:r>
            <a:r>
              <a:rPr lang="en-US" sz="2400" dirty="0" smtClean="0"/>
              <a:t> </a:t>
            </a:r>
            <a:r>
              <a:rPr lang="en-US" sz="2400" dirty="0" err="1" smtClean="0"/>
              <a:t>Damor</a:t>
            </a:r>
            <a:r>
              <a:rPr lang="en-US" sz="2400" dirty="0" smtClean="0"/>
              <a:t> Model: Greater savings lead to greater investment</a:t>
            </a:r>
          </a:p>
        </p:txBody>
      </p:sp>
      <p:sp>
        <p:nvSpPr>
          <p:cNvPr id="4" name="TextBox 3"/>
          <p:cNvSpPr txBox="1"/>
          <p:nvPr/>
        </p:nvSpPr>
        <p:spPr>
          <a:xfrm>
            <a:off x="5001208" y="1600200"/>
            <a:ext cx="3820886" cy="4993677"/>
          </a:xfrm>
          <a:prstGeom prst="rect">
            <a:avLst/>
          </a:prstGeom>
          <a:solidFill>
            <a:schemeClr val="bg1"/>
          </a:solidFill>
        </p:spPr>
        <p:txBody>
          <a:bodyPr wrap="square" rtlCol="0">
            <a:spAutoFit/>
          </a:bodyPr>
          <a:lstStyle/>
          <a:p>
            <a:pPr algn="ctr"/>
            <a:r>
              <a:rPr lang="en-GB" sz="2000" b="1" dirty="0" err="1" smtClean="0">
                <a:solidFill>
                  <a:srgbClr val="FF0000"/>
                </a:solidFill>
              </a:rPr>
              <a:t>Rostow’s</a:t>
            </a:r>
            <a:r>
              <a:rPr lang="en-GB" sz="2000" b="1" dirty="0" smtClean="0">
                <a:solidFill>
                  <a:srgbClr val="FF0000"/>
                </a:solidFill>
              </a:rPr>
              <a:t> 5 Stages of Growth</a:t>
            </a:r>
          </a:p>
          <a:p>
            <a:pPr marL="269875" indent="-269875">
              <a:buFont typeface="+mj-lt"/>
              <a:buAutoNum type="arabicPeriod"/>
            </a:pPr>
            <a:r>
              <a:rPr lang="en-GB" sz="1400" b="1" dirty="0" smtClean="0"/>
              <a:t>Traditional (Tribal) Society</a:t>
            </a:r>
          </a:p>
          <a:p>
            <a:pPr marL="625475" lvl="1" indent="-195263">
              <a:buFont typeface="Arial" panose="020B0604020202020204" pitchFamily="34" charset="0"/>
              <a:buChar char="•"/>
            </a:pPr>
            <a:r>
              <a:rPr lang="en-GB" sz="1050" dirty="0" smtClean="0"/>
              <a:t>Tribal societies which depend on tradition and change very little year on year</a:t>
            </a:r>
          </a:p>
          <a:p>
            <a:pPr marL="625475" lvl="1" indent="-195263">
              <a:buFont typeface="Arial" panose="020B0604020202020204" pitchFamily="34" charset="0"/>
              <a:buChar char="•"/>
            </a:pPr>
            <a:r>
              <a:rPr lang="en-GB" sz="1050" dirty="0" smtClean="0"/>
              <a:t>Largely small scale agriculture with </a:t>
            </a:r>
            <a:r>
              <a:rPr lang="en-GB" sz="1050" dirty="0"/>
              <a:t>v</a:t>
            </a:r>
            <a:r>
              <a:rPr lang="en-GB" sz="1050" dirty="0" smtClean="0"/>
              <a:t>ery little output or growth</a:t>
            </a:r>
          </a:p>
          <a:p>
            <a:pPr marL="269875" indent="-269875">
              <a:buFont typeface="+mj-lt"/>
              <a:buAutoNum type="arabicPeriod"/>
            </a:pPr>
            <a:r>
              <a:rPr lang="en-GB" sz="1400" b="1" dirty="0" smtClean="0"/>
              <a:t>Traditional Societies preparing for take-off</a:t>
            </a:r>
          </a:p>
          <a:p>
            <a:pPr marL="625475" lvl="1" indent="-168275">
              <a:buFont typeface="Arial" panose="020B0604020202020204" pitchFamily="34" charset="0"/>
              <a:buChar char="•"/>
            </a:pPr>
            <a:r>
              <a:rPr lang="en-GB" sz="1050" dirty="0" smtClean="0"/>
              <a:t>Commerce and trade appear</a:t>
            </a:r>
          </a:p>
          <a:p>
            <a:pPr marL="625475" lvl="1" indent="-168275">
              <a:buFont typeface="Arial" panose="020B0604020202020204" pitchFamily="34" charset="0"/>
              <a:buChar char="•"/>
            </a:pPr>
            <a:r>
              <a:rPr lang="en-GB" sz="1050" dirty="0" smtClean="0"/>
              <a:t>Some specialisation and small scale manufacturing</a:t>
            </a:r>
          </a:p>
          <a:p>
            <a:pPr marL="625475" lvl="1" indent="-168275">
              <a:buFont typeface="Arial" panose="020B0604020202020204" pitchFamily="34" charset="0"/>
              <a:buChar char="•"/>
            </a:pPr>
            <a:r>
              <a:rPr lang="en-GB" sz="1050" dirty="0" smtClean="0"/>
              <a:t>Perhaps basic financial institutions for the mobilisation of savings for investment?</a:t>
            </a:r>
          </a:p>
          <a:p>
            <a:pPr marL="269875" indent="-269875">
              <a:buFont typeface="+mj-lt"/>
              <a:buAutoNum type="arabicPeriod"/>
            </a:pPr>
            <a:r>
              <a:rPr lang="en-GB" sz="1400" b="1" dirty="0" smtClean="0"/>
              <a:t>Take off!  (Industrial Revolution!?)</a:t>
            </a:r>
          </a:p>
          <a:p>
            <a:pPr marL="625475" lvl="1" indent="-168275">
              <a:buFont typeface="Arial" panose="020B0604020202020204" pitchFamily="34" charset="0"/>
              <a:buChar char="•"/>
            </a:pPr>
            <a:r>
              <a:rPr lang="en-GB" sz="1050" dirty="0" smtClean="0"/>
              <a:t>Shift from agriculture to large scale manufacturing</a:t>
            </a:r>
          </a:p>
          <a:p>
            <a:pPr marL="625475" lvl="1" indent="-168275">
              <a:buFont typeface="Arial" panose="020B0604020202020204" pitchFamily="34" charset="0"/>
              <a:buChar char="•"/>
            </a:pPr>
            <a:r>
              <a:rPr lang="en-GB" sz="1050" dirty="0" smtClean="0"/>
              <a:t>Output increases significantly but only a small fraction of society benefits (development of ‘elites’)</a:t>
            </a:r>
          </a:p>
          <a:p>
            <a:pPr marL="625475" lvl="1" indent="-168275">
              <a:buFont typeface="Arial" panose="020B0604020202020204" pitchFamily="34" charset="0"/>
              <a:buChar char="•"/>
            </a:pPr>
            <a:r>
              <a:rPr lang="en-GB" sz="1050" dirty="0" smtClean="0"/>
              <a:t>Shift from rural to urban areas</a:t>
            </a:r>
          </a:p>
          <a:p>
            <a:pPr marL="625475" lvl="1" indent="-168275">
              <a:buFont typeface="Arial" panose="020B0604020202020204" pitchFamily="34" charset="0"/>
              <a:buChar char="•"/>
            </a:pPr>
            <a:r>
              <a:rPr lang="en-GB" sz="1050" dirty="0" smtClean="0"/>
              <a:t>Growth more important than development as a whole!</a:t>
            </a:r>
          </a:p>
          <a:p>
            <a:pPr marL="269875" indent="-269875">
              <a:buFont typeface="+mj-lt"/>
              <a:buAutoNum type="arabicPeriod"/>
            </a:pPr>
            <a:r>
              <a:rPr lang="en-GB" sz="1400" b="1" dirty="0" smtClean="0"/>
              <a:t>Drive to maturity</a:t>
            </a:r>
          </a:p>
          <a:p>
            <a:pPr marL="625475" lvl="1" indent="-168275">
              <a:buFont typeface="Arial" panose="020B0604020202020204" pitchFamily="34" charset="0"/>
              <a:buChar char="•"/>
            </a:pPr>
            <a:r>
              <a:rPr lang="en-GB" sz="1050" dirty="0" smtClean="0"/>
              <a:t>Manufacturing shifts from ‘capital goods’ to ‘consumer goods’</a:t>
            </a:r>
          </a:p>
          <a:p>
            <a:pPr marL="625475" lvl="1" indent="-168275">
              <a:buFont typeface="Arial" panose="020B0604020202020204" pitchFamily="34" charset="0"/>
              <a:buChar char="•"/>
            </a:pPr>
            <a:r>
              <a:rPr lang="en-GB" sz="1050" dirty="0" smtClean="0"/>
              <a:t>Rapid development of transport infrastructure</a:t>
            </a:r>
          </a:p>
          <a:p>
            <a:pPr marL="625475" lvl="1" indent="-168275">
              <a:buFont typeface="Arial" panose="020B0604020202020204" pitchFamily="34" charset="0"/>
              <a:buChar char="•"/>
            </a:pPr>
            <a:r>
              <a:rPr lang="en-GB" sz="1050" dirty="0" smtClean="0"/>
              <a:t>Social welfare becomes important (schools, hospitals, universities etc.)</a:t>
            </a:r>
          </a:p>
          <a:p>
            <a:pPr marL="269875" indent="-269875">
              <a:buFont typeface="+mj-lt"/>
              <a:buAutoNum type="arabicPeriod"/>
            </a:pPr>
            <a:r>
              <a:rPr lang="en-GB" sz="1400" b="1" dirty="0" smtClean="0"/>
              <a:t>Age of high mass consumption</a:t>
            </a:r>
            <a:endParaRPr lang="en-GB" sz="1400" b="1" dirty="0"/>
          </a:p>
          <a:p>
            <a:pPr marL="625475" lvl="1" indent="-168275">
              <a:buFont typeface="Arial" panose="020B0604020202020204" pitchFamily="34" charset="0"/>
              <a:buChar char="•"/>
            </a:pPr>
            <a:r>
              <a:rPr lang="en-GB" sz="1050" dirty="0" smtClean="0"/>
              <a:t>Primary sector declines (reliance on imports)</a:t>
            </a:r>
          </a:p>
          <a:p>
            <a:pPr marL="625475" lvl="1" indent="-168275">
              <a:buFont typeface="Arial" panose="020B0604020202020204" pitchFamily="34" charset="0"/>
              <a:buChar char="•"/>
            </a:pPr>
            <a:r>
              <a:rPr lang="en-GB" sz="1050" dirty="0" smtClean="0"/>
              <a:t>High consumption of consumer goods</a:t>
            </a:r>
          </a:p>
          <a:p>
            <a:pPr marL="625475" lvl="1" indent="-168275">
              <a:buFont typeface="Arial" panose="020B0604020202020204" pitchFamily="34" charset="0"/>
              <a:buChar char="•"/>
            </a:pPr>
            <a:r>
              <a:rPr lang="en-GB" sz="1050" dirty="0" smtClean="0"/>
              <a:t>High levels of disposable income</a:t>
            </a:r>
          </a:p>
        </p:txBody>
      </p:sp>
      <p:sp>
        <p:nvSpPr>
          <p:cNvPr id="5" name="TextBox 4"/>
          <p:cNvSpPr txBox="1"/>
          <p:nvPr/>
        </p:nvSpPr>
        <p:spPr>
          <a:xfrm>
            <a:off x="214604" y="1471538"/>
            <a:ext cx="4320074" cy="2031325"/>
          </a:xfrm>
          <a:prstGeom prst="rect">
            <a:avLst/>
          </a:prstGeom>
          <a:solidFill>
            <a:schemeClr val="tx1"/>
          </a:solidFill>
        </p:spPr>
        <p:txBody>
          <a:bodyPr wrap="square" rtlCol="0">
            <a:spAutoFit/>
          </a:bodyPr>
          <a:lstStyle/>
          <a:p>
            <a:r>
              <a:rPr lang="en-GB" b="1" dirty="0" smtClean="0">
                <a:solidFill>
                  <a:schemeClr val="bg1"/>
                </a:solidFill>
              </a:rPr>
              <a:t>TASK:</a:t>
            </a:r>
          </a:p>
          <a:p>
            <a:pPr marL="342900" indent="-342900">
              <a:buFont typeface="+mj-lt"/>
              <a:buAutoNum type="arabicPeriod"/>
            </a:pPr>
            <a:r>
              <a:rPr lang="en-GB" dirty="0" smtClean="0">
                <a:solidFill>
                  <a:schemeClr val="bg1"/>
                </a:solidFill>
              </a:rPr>
              <a:t>Listen to me (no notes)</a:t>
            </a:r>
          </a:p>
          <a:p>
            <a:pPr marL="342900" indent="-342900">
              <a:buFont typeface="+mj-lt"/>
              <a:buAutoNum type="arabicPeriod"/>
            </a:pPr>
            <a:r>
              <a:rPr lang="en-GB" dirty="0" smtClean="0">
                <a:solidFill>
                  <a:schemeClr val="bg1"/>
                </a:solidFill>
              </a:rPr>
              <a:t>Take notes on the two models below that explain how economic growth can lead to development </a:t>
            </a:r>
          </a:p>
          <a:p>
            <a:pPr marL="342900" indent="-342900">
              <a:buFont typeface="+mj-lt"/>
              <a:buAutoNum type="arabicPeriod"/>
            </a:pPr>
            <a:r>
              <a:rPr lang="en-GB" dirty="0" smtClean="0">
                <a:solidFill>
                  <a:schemeClr val="bg1"/>
                </a:solidFill>
              </a:rPr>
              <a:t>Evaluate these 2 models; why may they be in correct?</a:t>
            </a:r>
            <a:endParaRPr lang="en-GB" dirty="0">
              <a:solidFill>
                <a:schemeClr val="bg1"/>
              </a:solidFill>
            </a:endParaRPr>
          </a:p>
        </p:txBody>
      </p:sp>
    </p:spTree>
    <p:extLst>
      <p:ext uri="{BB962C8B-B14F-4D97-AF65-F5344CB8AC3E}">
        <p14:creationId xmlns:p14="http://schemas.microsoft.com/office/powerpoint/2010/main" val="44185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
                                            <p:txEl>
                                              <p:pRg st="17" end="17"/>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4">
                                            <p:txEl>
                                              <p:pRg st="18" end="18"/>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4">
                                            <p:txEl>
                                              <p:pRg st="19" end="19"/>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4">
                                            <p:txEl>
                                              <p:pRg st="20" end="20"/>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00">
            <a:alpha val="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Economic Development and Growth</a:t>
            </a:r>
            <a:r>
              <a:rPr lang="en-US" dirty="0" smtClean="0"/>
              <a:t/>
            </a:r>
            <a:br>
              <a:rPr lang="en-US" dirty="0" smtClean="0"/>
            </a:br>
            <a:r>
              <a:rPr lang="en-US" sz="3100" b="1" dirty="0" smtClean="0">
                <a:solidFill>
                  <a:srgbClr val="FF0000"/>
                </a:solidFill>
              </a:rPr>
              <a:t>INTERNAL STRATEGIES FOR GOVERNMENTS</a:t>
            </a:r>
            <a:endParaRPr lang="en-US" sz="3100" b="1" dirty="0">
              <a:solidFill>
                <a:srgbClr val="FF0000"/>
              </a:solidFill>
            </a:endParaRPr>
          </a:p>
        </p:txBody>
      </p:sp>
      <p:sp>
        <p:nvSpPr>
          <p:cNvPr id="3" name="Content Placeholder 2"/>
          <p:cNvSpPr>
            <a:spLocks noGrp="1"/>
          </p:cNvSpPr>
          <p:nvPr>
            <p:ph idx="1"/>
          </p:nvPr>
        </p:nvSpPr>
        <p:spPr>
          <a:xfrm>
            <a:off x="317240" y="1417638"/>
            <a:ext cx="4562670" cy="1829415"/>
          </a:xfrm>
        </p:spPr>
        <p:txBody>
          <a:bodyPr>
            <a:normAutofit/>
          </a:bodyPr>
          <a:lstStyle/>
          <a:p>
            <a:pPr marL="0" indent="0">
              <a:buNone/>
            </a:pPr>
            <a:r>
              <a:rPr lang="en-US" sz="2000" b="1" dirty="0" smtClean="0"/>
              <a:t>GOAL: Promote </a:t>
            </a:r>
            <a:r>
              <a:rPr lang="en-US" sz="2000" b="1" dirty="0"/>
              <a:t>Economic </a:t>
            </a:r>
            <a:r>
              <a:rPr lang="en-US" sz="2000" b="1" dirty="0" smtClean="0"/>
              <a:t>Development through Economic Growth</a:t>
            </a:r>
          </a:p>
          <a:p>
            <a:r>
              <a:rPr lang="en-US" sz="1600" dirty="0" smtClean="0"/>
              <a:t>‘</a:t>
            </a:r>
            <a:r>
              <a:rPr lang="en-US" sz="1600" dirty="0" err="1" smtClean="0"/>
              <a:t>Modernisation</a:t>
            </a:r>
            <a:r>
              <a:rPr lang="en-US" sz="1600" dirty="0" smtClean="0"/>
              <a:t>’ Model: </a:t>
            </a:r>
            <a:r>
              <a:rPr lang="en-US" sz="1600" dirty="0" err="1" smtClean="0"/>
              <a:t>Rostow’s</a:t>
            </a:r>
            <a:r>
              <a:rPr lang="en-US" sz="1600" dirty="0" smtClean="0"/>
              <a:t> 5 Stages of Growth</a:t>
            </a:r>
          </a:p>
          <a:p>
            <a:r>
              <a:rPr lang="en-US" sz="1600" dirty="0" err="1" smtClean="0"/>
              <a:t>Harrod</a:t>
            </a:r>
            <a:r>
              <a:rPr lang="en-US" sz="1600" dirty="0" smtClean="0"/>
              <a:t> </a:t>
            </a:r>
            <a:r>
              <a:rPr lang="en-US" sz="1600" dirty="0" err="1" smtClean="0"/>
              <a:t>Damor</a:t>
            </a:r>
            <a:r>
              <a:rPr lang="en-US" sz="1600" dirty="0" smtClean="0"/>
              <a:t> Model: Greater savings lead to greater investment</a:t>
            </a:r>
          </a:p>
        </p:txBody>
      </p:sp>
      <p:sp>
        <p:nvSpPr>
          <p:cNvPr id="4" name="TextBox 3"/>
          <p:cNvSpPr txBox="1"/>
          <p:nvPr/>
        </p:nvSpPr>
        <p:spPr>
          <a:xfrm>
            <a:off x="5187820" y="1440965"/>
            <a:ext cx="3820886" cy="4993677"/>
          </a:xfrm>
          <a:prstGeom prst="rect">
            <a:avLst/>
          </a:prstGeom>
          <a:solidFill>
            <a:schemeClr val="bg1"/>
          </a:solidFill>
        </p:spPr>
        <p:txBody>
          <a:bodyPr wrap="square" rtlCol="0">
            <a:spAutoFit/>
          </a:bodyPr>
          <a:lstStyle/>
          <a:p>
            <a:pPr algn="ctr"/>
            <a:r>
              <a:rPr lang="en-GB" sz="2000" b="1" dirty="0" err="1" smtClean="0">
                <a:solidFill>
                  <a:srgbClr val="FF0000"/>
                </a:solidFill>
              </a:rPr>
              <a:t>Rostow’s</a:t>
            </a:r>
            <a:r>
              <a:rPr lang="en-GB" sz="2000" b="1" dirty="0" smtClean="0">
                <a:solidFill>
                  <a:srgbClr val="FF0000"/>
                </a:solidFill>
              </a:rPr>
              <a:t> 5 Stages of Growth</a:t>
            </a:r>
          </a:p>
          <a:p>
            <a:pPr marL="269875" indent="-269875">
              <a:buFont typeface="+mj-lt"/>
              <a:buAutoNum type="arabicPeriod"/>
            </a:pPr>
            <a:r>
              <a:rPr lang="en-GB" sz="1400" b="1" dirty="0" smtClean="0"/>
              <a:t>Traditional (Tribal) Society</a:t>
            </a:r>
          </a:p>
          <a:p>
            <a:pPr marL="625475" lvl="1" indent="-195263">
              <a:buFont typeface="Arial" panose="020B0604020202020204" pitchFamily="34" charset="0"/>
              <a:buChar char="•"/>
            </a:pPr>
            <a:r>
              <a:rPr lang="en-GB" sz="1050" dirty="0" smtClean="0"/>
              <a:t>Tribal societies which depend on tradition and change very little year on year</a:t>
            </a:r>
          </a:p>
          <a:p>
            <a:pPr marL="625475" lvl="1" indent="-195263">
              <a:buFont typeface="Arial" panose="020B0604020202020204" pitchFamily="34" charset="0"/>
              <a:buChar char="•"/>
            </a:pPr>
            <a:r>
              <a:rPr lang="en-GB" sz="1050" dirty="0" smtClean="0"/>
              <a:t>Largely small scale agriculture with </a:t>
            </a:r>
            <a:r>
              <a:rPr lang="en-GB" sz="1050" dirty="0"/>
              <a:t>v</a:t>
            </a:r>
            <a:r>
              <a:rPr lang="en-GB" sz="1050" dirty="0" smtClean="0"/>
              <a:t>ery little output or growth</a:t>
            </a:r>
          </a:p>
          <a:p>
            <a:pPr marL="269875" indent="-269875">
              <a:buFont typeface="+mj-lt"/>
              <a:buAutoNum type="arabicPeriod"/>
            </a:pPr>
            <a:r>
              <a:rPr lang="en-GB" sz="1400" b="1" dirty="0" smtClean="0"/>
              <a:t>Traditional Societies preparing for take-off</a:t>
            </a:r>
          </a:p>
          <a:p>
            <a:pPr marL="625475" lvl="1" indent="-168275">
              <a:buFont typeface="Arial" panose="020B0604020202020204" pitchFamily="34" charset="0"/>
              <a:buChar char="•"/>
            </a:pPr>
            <a:r>
              <a:rPr lang="en-GB" sz="1050" dirty="0" smtClean="0"/>
              <a:t>Commerce and trade appear</a:t>
            </a:r>
          </a:p>
          <a:p>
            <a:pPr marL="625475" lvl="1" indent="-168275">
              <a:buFont typeface="Arial" panose="020B0604020202020204" pitchFamily="34" charset="0"/>
              <a:buChar char="•"/>
            </a:pPr>
            <a:r>
              <a:rPr lang="en-GB" sz="1050" dirty="0" smtClean="0"/>
              <a:t>Some specialisation and small scale manufacturing</a:t>
            </a:r>
          </a:p>
          <a:p>
            <a:pPr marL="625475" lvl="1" indent="-168275">
              <a:buFont typeface="Arial" panose="020B0604020202020204" pitchFamily="34" charset="0"/>
              <a:buChar char="•"/>
            </a:pPr>
            <a:r>
              <a:rPr lang="en-GB" sz="1050" dirty="0" smtClean="0"/>
              <a:t>Perhaps basic financial institutions for the mobilisation of savings for investment?</a:t>
            </a:r>
          </a:p>
          <a:p>
            <a:pPr marL="269875" indent="-269875">
              <a:buFont typeface="+mj-lt"/>
              <a:buAutoNum type="arabicPeriod"/>
            </a:pPr>
            <a:r>
              <a:rPr lang="en-GB" sz="1400" b="1" dirty="0" smtClean="0"/>
              <a:t>Take off!  (Industrial Revolution!?)</a:t>
            </a:r>
          </a:p>
          <a:p>
            <a:pPr marL="625475" lvl="1" indent="-168275">
              <a:buFont typeface="Arial" panose="020B0604020202020204" pitchFamily="34" charset="0"/>
              <a:buChar char="•"/>
            </a:pPr>
            <a:r>
              <a:rPr lang="en-GB" sz="1050" dirty="0" smtClean="0"/>
              <a:t>Shift from agriculture to large scale manufacturing</a:t>
            </a:r>
          </a:p>
          <a:p>
            <a:pPr marL="625475" lvl="1" indent="-168275">
              <a:buFont typeface="Arial" panose="020B0604020202020204" pitchFamily="34" charset="0"/>
              <a:buChar char="•"/>
            </a:pPr>
            <a:r>
              <a:rPr lang="en-GB" sz="1050" dirty="0" smtClean="0"/>
              <a:t>Output increases significantly but only a small fraction of society benefits (development of ‘elites’)</a:t>
            </a:r>
          </a:p>
          <a:p>
            <a:pPr marL="625475" lvl="1" indent="-168275">
              <a:buFont typeface="Arial" panose="020B0604020202020204" pitchFamily="34" charset="0"/>
              <a:buChar char="•"/>
            </a:pPr>
            <a:r>
              <a:rPr lang="en-GB" sz="1050" dirty="0" smtClean="0"/>
              <a:t>Shift from rural to urban areas</a:t>
            </a:r>
          </a:p>
          <a:p>
            <a:pPr marL="625475" lvl="1" indent="-168275">
              <a:buFont typeface="Arial" panose="020B0604020202020204" pitchFamily="34" charset="0"/>
              <a:buChar char="•"/>
            </a:pPr>
            <a:r>
              <a:rPr lang="en-GB" sz="1050" dirty="0" smtClean="0"/>
              <a:t>Growth more important than development as a whole!</a:t>
            </a:r>
          </a:p>
          <a:p>
            <a:pPr marL="269875" indent="-269875">
              <a:buFont typeface="+mj-lt"/>
              <a:buAutoNum type="arabicPeriod"/>
            </a:pPr>
            <a:r>
              <a:rPr lang="en-GB" sz="1400" b="1" dirty="0" smtClean="0"/>
              <a:t>Drive to maturity</a:t>
            </a:r>
          </a:p>
          <a:p>
            <a:pPr marL="625475" lvl="1" indent="-168275">
              <a:buFont typeface="Arial" panose="020B0604020202020204" pitchFamily="34" charset="0"/>
              <a:buChar char="•"/>
            </a:pPr>
            <a:r>
              <a:rPr lang="en-GB" sz="1050" dirty="0" smtClean="0"/>
              <a:t>Manufacturing shifts from ‘capital goods’ to ‘consumer goods’</a:t>
            </a:r>
          </a:p>
          <a:p>
            <a:pPr marL="625475" lvl="1" indent="-168275">
              <a:buFont typeface="Arial" panose="020B0604020202020204" pitchFamily="34" charset="0"/>
              <a:buChar char="•"/>
            </a:pPr>
            <a:r>
              <a:rPr lang="en-GB" sz="1050" dirty="0" smtClean="0"/>
              <a:t>Rapid development of transport infrastructure</a:t>
            </a:r>
          </a:p>
          <a:p>
            <a:pPr marL="625475" lvl="1" indent="-168275">
              <a:buFont typeface="Arial" panose="020B0604020202020204" pitchFamily="34" charset="0"/>
              <a:buChar char="•"/>
            </a:pPr>
            <a:r>
              <a:rPr lang="en-GB" sz="1050" dirty="0" smtClean="0"/>
              <a:t>Social welfare becomes important (schools, hospitals, universities etc.)</a:t>
            </a:r>
          </a:p>
          <a:p>
            <a:pPr marL="269875" indent="-269875">
              <a:buFont typeface="+mj-lt"/>
              <a:buAutoNum type="arabicPeriod"/>
            </a:pPr>
            <a:r>
              <a:rPr lang="en-GB" sz="1400" b="1" dirty="0" smtClean="0"/>
              <a:t>Age of high mass consumption</a:t>
            </a:r>
            <a:endParaRPr lang="en-GB" sz="1400" b="1" dirty="0"/>
          </a:p>
          <a:p>
            <a:pPr marL="625475" lvl="1" indent="-168275">
              <a:buFont typeface="Arial" panose="020B0604020202020204" pitchFamily="34" charset="0"/>
              <a:buChar char="•"/>
            </a:pPr>
            <a:r>
              <a:rPr lang="en-GB" sz="1050" dirty="0" smtClean="0"/>
              <a:t>Primary sector declines (reliance on imports)</a:t>
            </a:r>
          </a:p>
          <a:p>
            <a:pPr marL="625475" lvl="1" indent="-168275">
              <a:buFont typeface="Arial" panose="020B0604020202020204" pitchFamily="34" charset="0"/>
              <a:buChar char="•"/>
            </a:pPr>
            <a:r>
              <a:rPr lang="en-GB" sz="1050" dirty="0" smtClean="0"/>
              <a:t>High consumption of consumer goods</a:t>
            </a:r>
          </a:p>
          <a:p>
            <a:pPr marL="625475" lvl="1" indent="-168275">
              <a:buFont typeface="Arial" panose="020B0604020202020204" pitchFamily="34" charset="0"/>
              <a:buChar char="•"/>
            </a:pPr>
            <a:r>
              <a:rPr lang="en-GB" sz="1050" dirty="0" smtClean="0"/>
              <a:t>High levels of disposable income</a:t>
            </a:r>
          </a:p>
        </p:txBody>
      </p:sp>
    </p:spTree>
    <p:extLst>
      <p:ext uri="{BB962C8B-B14F-4D97-AF65-F5344CB8AC3E}">
        <p14:creationId xmlns:p14="http://schemas.microsoft.com/office/powerpoint/2010/main" val="319068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
                                            <p:txEl>
                                              <p:pRg st="17" end="17"/>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4">
                                            <p:txEl>
                                              <p:pRg st="18" end="18"/>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4">
                                            <p:txEl>
                                              <p:pRg st="19" end="19"/>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4">
                                            <p:txEl>
                                              <p:pRg st="20" end="20"/>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00">
            <a:alpha val="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0764" y="0"/>
            <a:ext cx="8229600" cy="961021"/>
          </a:xfrm>
        </p:spPr>
        <p:txBody>
          <a:bodyPr>
            <a:normAutofit/>
          </a:bodyPr>
          <a:lstStyle/>
          <a:p>
            <a:r>
              <a:rPr lang="en-US" sz="3600" b="1" dirty="0" smtClean="0"/>
              <a:t>Causes of Economic Growth</a:t>
            </a:r>
            <a:endParaRPr lang="en-US" sz="3600" b="1" dirty="0"/>
          </a:p>
        </p:txBody>
      </p:sp>
      <p:sp>
        <p:nvSpPr>
          <p:cNvPr id="3" name="Content Placeholder 2"/>
          <p:cNvSpPr>
            <a:spLocks noGrp="1"/>
          </p:cNvSpPr>
          <p:nvPr>
            <p:ph idx="1"/>
          </p:nvPr>
        </p:nvSpPr>
        <p:spPr>
          <a:xfrm>
            <a:off x="0" y="961021"/>
            <a:ext cx="4359598" cy="5896979"/>
          </a:xfrm>
        </p:spPr>
        <p:txBody>
          <a:bodyPr>
            <a:normAutofit fontScale="92500" lnSpcReduction="10000"/>
          </a:bodyPr>
          <a:lstStyle/>
          <a:p>
            <a:r>
              <a:rPr lang="en-US" sz="1600" b="1" dirty="0" smtClean="0"/>
              <a:t>ECONOMIC STABILITY (Price Level)</a:t>
            </a:r>
          </a:p>
          <a:p>
            <a:pPr lvl="1"/>
            <a:r>
              <a:rPr lang="en-US" sz="1200" dirty="0" smtClean="0"/>
              <a:t>CONFIDENCE: Low and stable levels of inflation give a good climate for business investment and confidence</a:t>
            </a:r>
          </a:p>
          <a:p>
            <a:r>
              <a:rPr lang="en-US" sz="1600" b="1" dirty="0" smtClean="0"/>
              <a:t>POLITICAL STABILITY</a:t>
            </a:r>
          </a:p>
          <a:p>
            <a:pPr lvl="1"/>
            <a:r>
              <a:rPr lang="en-US" sz="1200" dirty="0" smtClean="0"/>
              <a:t>CORRUPTION AND WAR: Levels </a:t>
            </a:r>
            <a:r>
              <a:rPr lang="en-US" sz="1200" dirty="0"/>
              <a:t>of corruption, </a:t>
            </a:r>
            <a:r>
              <a:rPr lang="en-US" sz="1200" dirty="0" err="1"/>
              <a:t>e.g</a:t>
            </a:r>
            <a:r>
              <a:rPr lang="en-US" sz="1200" dirty="0"/>
              <a:t> what percentage of tax rates are actually collected and spent on public </a:t>
            </a:r>
            <a:r>
              <a:rPr lang="en-US" sz="1200" dirty="0" smtClean="0"/>
              <a:t>services? Is the society stable?</a:t>
            </a:r>
          </a:p>
          <a:p>
            <a:pPr lvl="1"/>
            <a:r>
              <a:rPr lang="en-US" sz="1200" dirty="0" smtClean="0"/>
              <a:t>INEQUALITY: Lack </a:t>
            </a:r>
            <a:r>
              <a:rPr lang="en-US" sz="1200" dirty="0"/>
              <a:t>of property rights perhaps and a larger ‘wealthy elite</a:t>
            </a:r>
            <a:r>
              <a:rPr lang="en-US" sz="1200" dirty="0" smtClean="0"/>
              <a:t>’ might lead to gains for a small minority; leads to unrest.</a:t>
            </a:r>
            <a:endParaRPr lang="en-US" sz="1200" dirty="0"/>
          </a:p>
          <a:p>
            <a:r>
              <a:rPr lang="en-US" sz="1600" b="1" dirty="0" smtClean="0"/>
              <a:t>INTERNAL ECONOMIC INFLUENCES (Economic Growth - LRAS)</a:t>
            </a:r>
          </a:p>
          <a:p>
            <a:pPr lvl="1"/>
            <a:r>
              <a:rPr lang="en-US" sz="1200" dirty="0" smtClean="0"/>
              <a:t>PHYSICAL </a:t>
            </a:r>
            <a:r>
              <a:rPr lang="en-US" sz="1200" dirty="0"/>
              <a:t>CAPITAL – Improved infrastructure –e.g.  transport and </a:t>
            </a:r>
            <a:r>
              <a:rPr lang="en-US" sz="1200" dirty="0" smtClean="0"/>
              <a:t>communication.  Encourage technological advances etc.</a:t>
            </a:r>
            <a:endParaRPr lang="en-US" sz="1200" dirty="0"/>
          </a:p>
          <a:p>
            <a:pPr lvl="1"/>
            <a:r>
              <a:rPr lang="en-US" sz="1200" dirty="0" smtClean="0"/>
              <a:t>HUMAN CAPITAL - Educational </a:t>
            </a:r>
            <a:r>
              <a:rPr lang="en-US" sz="1200" dirty="0"/>
              <a:t>standards and </a:t>
            </a:r>
            <a:r>
              <a:rPr lang="en-US" sz="1200" dirty="0" err="1"/>
              <a:t>labour</a:t>
            </a:r>
            <a:r>
              <a:rPr lang="en-US" sz="1200" dirty="0"/>
              <a:t> productivity. Basic levels of literacy and education can determine the productivity of the workforce</a:t>
            </a:r>
            <a:r>
              <a:rPr lang="en-US" sz="1200" dirty="0" smtClean="0"/>
              <a:t>.</a:t>
            </a:r>
            <a:r>
              <a:rPr lang="en-US" sz="1200" dirty="0"/>
              <a:t> </a:t>
            </a:r>
            <a:endParaRPr lang="en-US" sz="1200" dirty="0" smtClean="0"/>
          </a:p>
          <a:p>
            <a:pPr lvl="1"/>
            <a:r>
              <a:rPr lang="en-US" sz="1200" dirty="0"/>
              <a:t>LABOUR MOBILITY. Is </a:t>
            </a:r>
            <a:r>
              <a:rPr lang="en-US" sz="1200" dirty="0" err="1"/>
              <a:t>labour</a:t>
            </a:r>
            <a:r>
              <a:rPr lang="en-US" sz="1200" dirty="0"/>
              <a:t> able to move from relatively unproductive agriculture to more productive manufacturing</a:t>
            </a:r>
            <a:r>
              <a:rPr lang="en-US" sz="1200" dirty="0" smtClean="0"/>
              <a:t>?</a:t>
            </a:r>
            <a:r>
              <a:rPr lang="en-US" sz="1200" dirty="0"/>
              <a:t> </a:t>
            </a:r>
            <a:endParaRPr lang="en-US" sz="1200" dirty="0" smtClean="0"/>
          </a:p>
          <a:p>
            <a:pPr lvl="1"/>
            <a:r>
              <a:rPr lang="en-US" sz="1200" dirty="0" smtClean="0"/>
              <a:t>SAVING </a:t>
            </a:r>
            <a:r>
              <a:rPr lang="en-US" sz="1200" dirty="0"/>
              <a:t>POTENTIAL: Higher savings can fund more investment and allow easier credit, helping economic growth (or can it</a:t>
            </a:r>
            <a:r>
              <a:rPr lang="en-US" sz="1200" dirty="0" smtClean="0"/>
              <a:t>?).</a:t>
            </a:r>
            <a:endParaRPr lang="en-US" sz="1200" dirty="0"/>
          </a:p>
          <a:p>
            <a:r>
              <a:rPr lang="en-US" sz="1600" b="1" dirty="0" smtClean="0"/>
              <a:t>EXTERNAL ECONOMIC INFLUENCES (Economic Growth - AD and LRAS)</a:t>
            </a:r>
          </a:p>
          <a:p>
            <a:pPr lvl="1"/>
            <a:r>
              <a:rPr lang="en-US" sz="1200" dirty="0" smtClean="0"/>
              <a:t>TRADE: Scope for trade links with other countries?  Not suffering from ‘forced </a:t>
            </a:r>
            <a:r>
              <a:rPr lang="en-US" sz="1200" dirty="0" err="1" smtClean="0"/>
              <a:t>specialisation</a:t>
            </a:r>
            <a:r>
              <a:rPr lang="en-US" sz="1200" dirty="0" smtClean="0"/>
              <a:t>’ and ‘resource curse’</a:t>
            </a:r>
          </a:p>
          <a:p>
            <a:pPr lvl="1"/>
            <a:r>
              <a:rPr lang="en-US" sz="1200" dirty="0" smtClean="0"/>
              <a:t>FDI: Levels </a:t>
            </a:r>
            <a:r>
              <a:rPr lang="en-US" sz="1200" dirty="0"/>
              <a:t>of inward investment. For example, China has invested in many African countries to help export raw materials, that its economy needs</a:t>
            </a:r>
            <a:r>
              <a:rPr lang="en-US" sz="1200" dirty="0" smtClean="0"/>
              <a:t>.</a:t>
            </a:r>
            <a:r>
              <a:rPr lang="en-US" sz="1200" dirty="0"/>
              <a:t> </a:t>
            </a:r>
            <a:endParaRPr lang="en-US" sz="1200" dirty="0" smtClean="0"/>
          </a:p>
          <a:p>
            <a:pPr lvl="1"/>
            <a:r>
              <a:rPr lang="en-US" sz="1200" dirty="0" smtClean="0"/>
              <a:t>AID</a:t>
            </a:r>
            <a:r>
              <a:rPr lang="en-US" sz="1200" dirty="0"/>
              <a:t>: The flow of foreign aid and investment. Targeted aid, can help improve infrastructure and living standards</a:t>
            </a:r>
            <a:r>
              <a:rPr lang="en-US" sz="1200" dirty="0" smtClean="0"/>
              <a:t>.</a:t>
            </a:r>
            <a:endParaRPr lang="en-US" sz="1200" dirty="0"/>
          </a:p>
        </p:txBody>
      </p:sp>
      <p:pic>
        <p:nvPicPr>
          <p:cNvPr id="4" name="Picture 3"/>
          <p:cNvPicPr>
            <a:picLocks noChangeAspect="1"/>
          </p:cNvPicPr>
          <p:nvPr/>
        </p:nvPicPr>
        <p:blipFill>
          <a:blip r:embed="rId2"/>
          <a:stretch>
            <a:fillRect/>
          </a:stretch>
        </p:blipFill>
        <p:spPr>
          <a:xfrm>
            <a:off x="4565564" y="1825384"/>
            <a:ext cx="4373878" cy="3580359"/>
          </a:xfrm>
          <a:prstGeom prst="rect">
            <a:avLst/>
          </a:prstGeom>
        </p:spPr>
      </p:pic>
    </p:spTree>
    <p:extLst>
      <p:ext uri="{BB962C8B-B14F-4D97-AF65-F5344CB8AC3E}">
        <p14:creationId xmlns:p14="http://schemas.microsoft.com/office/powerpoint/2010/main" val="9314154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009" y="177361"/>
            <a:ext cx="8686800" cy="1143000"/>
          </a:xfrm>
        </p:spPr>
        <p:txBody>
          <a:bodyPr>
            <a:normAutofit fontScale="90000"/>
          </a:bodyPr>
          <a:lstStyle/>
          <a:p>
            <a:r>
              <a:rPr lang="en-GB" sz="2700" b="1" dirty="0" smtClean="0"/>
              <a:t>What is the Best Route for Economic Growth and Development</a:t>
            </a:r>
            <a:r>
              <a:rPr lang="en-GB" dirty="0" smtClean="0"/>
              <a:t/>
            </a:r>
            <a:br>
              <a:rPr lang="en-GB" dirty="0" smtClean="0"/>
            </a:br>
            <a:r>
              <a:rPr lang="en-GB" sz="2200" b="1" dirty="0" smtClean="0">
                <a:solidFill>
                  <a:srgbClr val="FF0000"/>
                </a:solidFill>
              </a:rPr>
              <a:t>Free Market or Interventionist?</a:t>
            </a:r>
            <a:endParaRPr lang="en-GB" sz="2200" b="1" dirty="0">
              <a:solidFill>
                <a:srgbClr val="FF0000"/>
              </a:solidFill>
            </a:endParaRPr>
          </a:p>
        </p:txBody>
      </p:sp>
      <p:sp>
        <p:nvSpPr>
          <p:cNvPr id="5" name="TextBox 4"/>
          <p:cNvSpPr txBox="1"/>
          <p:nvPr/>
        </p:nvSpPr>
        <p:spPr>
          <a:xfrm>
            <a:off x="214009" y="1319076"/>
            <a:ext cx="2683974" cy="2585323"/>
          </a:xfrm>
          <a:prstGeom prst="rect">
            <a:avLst/>
          </a:prstGeom>
          <a:noFill/>
        </p:spPr>
        <p:txBody>
          <a:bodyPr wrap="square" rtlCol="0">
            <a:spAutoFit/>
          </a:bodyPr>
          <a:lstStyle/>
          <a:p>
            <a:r>
              <a:rPr lang="en-GB" b="1" dirty="0" smtClean="0"/>
              <a:t>KEY POINTS:</a:t>
            </a:r>
          </a:p>
          <a:p>
            <a:pPr marL="342900" indent="-342900">
              <a:buFont typeface="+mj-lt"/>
              <a:buAutoNum type="arabicPeriod"/>
            </a:pPr>
            <a:r>
              <a:rPr lang="en-GB" dirty="0" smtClean="0"/>
              <a:t>The </a:t>
            </a:r>
            <a:r>
              <a:rPr lang="en-GB" dirty="0"/>
              <a:t>IMF and the World Bank</a:t>
            </a:r>
          </a:p>
          <a:p>
            <a:pPr marL="342900" indent="-342900">
              <a:buFont typeface="+mj-lt"/>
              <a:buAutoNum type="arabicPeriod"/>
            </a:pPr>
            <a:r>
              <a:rPr lang="en-GB" dirty="0" smtClean="0"/>
              <a:t>Neoliberalism and ‘The Washington Consensus’</a:t>
            </a:r>
          </a:p>
          <a:p>
            <a:pPr marL="342900" indent="-342900">
              <a:buFont typeface="+mj-lt"/>
              <a:buAutoNum type="arabicPeriod"/>
            </a:pPr>
            <a:r>
              <a:rPr lang="en-GB" dirty="0" smtClean="0"/>
              <a:t>Criticisms of the IMF and their ‘SAP’s’: Zambia case study?</a:t>
            </a:r>
            <a:endParaRPr lang="en-GB" sz="1200" dirty="0"/>
          </a:p>
        </p:txBody>
      </p:sp>
      <p:sp>
        <p:nvSpPr>
          <p:cNvPr id="6" name="TextBox 5"/>
          <p:cNvSpPr txBox="1"/>
          <p:nvPr/>
        </p:nvSpPr>
        <p:spPr>
          <a:xfrm>
            <a:off x="203064" y="4241899"/>
            <a:ext cx="2858635" cy="2616101"/>
          </a:xfrm>
          <a:prstGeom prst="rect">
            <a:avLst/>
          </a:prstGeom>
          <a:noFill/>
        </p:spPr>
        <p:txBody>
          <a:bodyPr wrap="square" rtlCol="0">
            <a:spAutoFit/>
          </a:bodyPr>
          <a:lstStyle/>
          <a:p>
            <a:r>
              <a:rPr lang="en-GB" sz="1600" b="1" dirty="0" smtClean="0"/>
              <a:t>Questions to answer for your notes:</a:t>
            </a:r>
          </a:p>
          <a:p>
            <a:pPr marL="342900" indent="-342900">
              <a:buFont typeface="+mj-lt"/>
              <a:buAutoNum type="arabicPeriod"/>
            </a:pPr>
            <a:r>
              <a:rPr lang="en-GB" sz="1600" dirty="0" smtClean="0"/>
              <a:t>Provide a brief overview of IMF and World Bank</a:t>
            </a:r>
          </a:p>
          <a:p>
            <a:pPr marL="342900" indent="-342900">
              <a:buFont typeface="+mj-lt"/>
              <a:buAutoNum type="arabicPeriod"/>
            </a:pPr>
            <a:r>
              <a:rPr lang="en-GB" sz="1600" dirty="0" smtClean="0"/>
              <a:t>What is neo-liberalism and the Washington consensus?</a:t>
            </a:r>
          </a:p>
          <a:p>
            <a:pPr marL="342900" indent="-342900">
              <a:buFont typeface="+mj-lt"/>
              <a:buAutoNum type="arabicPeriod"/>
            </a:pPr>
            <a:r>
              <a:rPr lang="en-GB" sz="1600" dirty="0" smtClean="0"/>
              <a:t>What are SAP’s (Structural Adjustment Policies)</a:t>
            </a:r>
          </a:p>
          <a:p>
            <a:pPr marL="342900" indent="-342900">
              <a:buFont typeface="+mj-lt"/>
              <a:buAutoNum type="arabicPeriod"/>
            </a:pPr>
            <a:r>
              <a:rPr lang="en-GB" sz="1600" dirty="0" smtClean="0"/>
              <a:t>Why did the IMF come in for criticism?</a:t>
            </a:r>
            <a:endParaRPr lang="en-GB" sz="1600" dirty="0"/>
          </a:p>
        </p:txBody>
      </p:sp>
    </p:spTree>
    <p:extLst>
      <p:ext uri="{BB962C8B-B14F-4D97-AF65-F5344CB8AC3E}">
        <p14:creationId xmlns:p14="http://schemas.microsoft.com/office/powerpoint/2010/main" val="16164464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EXERCISE: Essay Marking</a:t>
            </a:r>
            <a:br>
              <a:rPr lang="en-GB" dirty="0" smtClean="0"/>
            </a:br>
            <a:r>
              <a:rPr lang="en-GB" sz="3100" b="1" dirty="0" smtClean="0">
                <a:solidFill>
                  <a:srgbClr val="FF0000"/>
                </a:solidFill>
              </a:rPr>
              <a:t>Market based solutions to economic development</a:t>
            </a:r>
            <a:endParaRPr lang="en-GB" sz="3100" b="1"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GB" dirty="0" smtClean="0"/>
              <a:t>INDIVIDUALLY: Read through the essay and write out the plan for the essay </a:t>
            </a:r>
          </a:p>
          <a:p>
            <a:pPr marL="514350" indent="-514350">
              <a:buFont typeface="+mj-lt"/>
              <a:buAutoNum type="arabicPeriod"/>
            </a:pPr>
            <a:r>
              <a:rPr lang="en-GB" dirty="0" smtClean="0"/>
              <a:t>SHARE: Compare it with your partner</a:t>
            </a:r>
          </a:p>
          <a:p>
            <a:pPr marL="514350" indent="-514350">
              <a:buFont typeface="+mj-lt"/>
              <a:buAutoNum type="arabicPeriod"/>
            </a:pPr>
            <a:r>
              <a:rPr lang="en-GB" dirty="0" smtClean="0"/>
              <a:t>INDIVIDUALLY: Mark the essay</a:t>
            </a:r>
          </a:p>
          <a:p>
            <a:pPr marL="514350" indent="-514350">
              <a:buFont typeface="+mj-lt"/>
              <a:buAutoNum type="arabicPeriod"/>
            </a:pPr>
            <a:r>
              <a:rPr lang="en-GB" dirty="0" smtClean="0"/>
              <a:t>SHARE: Compare it with your partner</a:t>
            </a:r>
          </a:p>
          <a:p>
            <a:pPr marL="514350" indent="-514350">
              <a:buFont typeface="+mj-lt"/>
              <a:buAutoNum type="arabicPeriod"/>
            </a:pPr>
            <a:r>
              <a:rPr lang="en-GB" dirty="0" smtClean="0"/>
              <a:t>Class discussion</a:t>
            </a:r>
          </a:p>
          <a:p>
            <a:pPr marL="514350" indent="-514350">
              <a:buFont typeface="+mj-lt"/>
              <a:buAutoNum type="arabicPeriod"/>
            </a:pPr>
            <a:r>
              <a:rPr lang="en-GB" dirty="0" smtClean="0"/>
              <a:t>Write out a plan for this essay: </a:t>
            </a:r>
            <a:r>
              <a:rPr lang="en-GB" i="1" dirty="0" smtClean="0"/>
              <a:t>“Evaluate whether it is best for a developing country to adopt market based or interventionist policies for their development.”</a:t>
            </a:r>
            <a:endParaRPr lang="en-GB" i="1" dirty="0"/>
          </a:p>
        </p:txBody>
      </p:sp>
    </p:spTree>
    <p:extLst>
      <p:ext uri="{BB962C8B-B14F-4D97-AF65-F5344CB8AC3E}">
        <p14:creationId xmlns:p14="http://schemas.microsoft.com/office/powerpoint/2010/main" val="72890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Economic Growth and Inequality/Poverty</a:t>
            </a:r>
            <a:endParaRPr lang="en-US" sz="3600" dirty="0"/>
          </a:p>
        </p:txBody>
      </p:sp>
      <p:sp>
        <p:nvSpPr>
          <p:cNvPr id="3" name="Content Placeholder 2"/>
          <p:cNvSpPr>
            <a:spLocks noGrp="1"/>
          </p:cNvSpPr>
          <p:nvPr>
            <p:ph idx="1"/>
          </p:nvPr>
        </p:nvSpPr>
        <p:spPr/>
        <p:txBody>
          <a:bodyPr>
            <a:normAutofit fontScale="32500" lnSpcReduction="20000"/>
          </a:bodyPr>
          <a:lstStyle/>
          <a:p>
            <a:pPr marL="0" indent="0">
              <a:buNone/>
            </a:pPr>
            <a:r>
              <a:rPr lang="en-US" sz="3700" b="1" dirty="0"/>
              <a:t>Economic growth may or may not reduce relative poverty; it depends on the income distribution of the growth.</a:t>
            </a:r>
          </a:p>
          <a:p>
            <a:pPr marL="0" indent="0">
              <a:buNone/>
            </a:pPr>
            <a:endParaRPr lang="en-US" dirty="0"/>
          </a:p>
          <a:p>
            <a:pPr marL="0" indent="0">
              <a:buNone/>
            </a:pPr>
            <a:r>
              <a:rPr lang="en-US" dirty="0"/>
              <a:t>Absolute Poverty: This is an income below a certain level necessary to maintain a minimum standard of living. (e.g. enough money to buy the basic necessities of food, shelter and heat</a:t>
            </a:r>
            <a:r>
              <a:rPr lang="en-US" dirty="0" smtClean="0"/>
              <a:t>.</a:t>
            </a:r>
          </a:p>
          <a:p>
            <a:pPr marL="0" indent="0">
              <a:buNone/>
            </a:pPr>
            <a:endParaRPr lang="en-US" dirty="0"/>
          </a:p>
          <a:p>
            <a:pPr marL="0" indent="0">
              <a:buNone/>
            </a:pPr>
            <a:r>
              <a:rPr lang="en-US" dirty="0"/>
              <a:t>Therefore, economic growth should reduce absolute poverty, so long as the poorest can gain some increase in living standards from the nation’s growth.</a:t>
            </a:r>
          </a:p>
          <a:p>
            <a:pPr marL="0" indent="0">
              <a:buNone/>
            </a:pPr>
            <a:r>
              <a:rPr lang="en-US" dirty="0"/>
              <a:t>Does Economic Growth reduce Relative Poverty?</a:t>
            </a:r>
          </a:p>
          <a:p>
            <a:pPr marL="0" indent="0">
              <a:buNone/>
            </a:pPr>
            <a:endParaRPr lang="en-US" dirty="0"/>
          </a:p>
          <a:p>
            <a:pPr marL="0" indent="0">
              <a:buNone/>
            </a:pPr>
            <a:r>
              <a:rPr lang="en-US" b="1" dirty="0"/>
              <a:t>Economic growth will reduce income inequality if</a:t>
            </a:r>
            <a:r>
              <a:rPr lang="en-US" b="1" dirty="0" smtClean="0"/>
              <a:t>:</a:t>
            </a:r>
            <a:endParaRPr lang="en-US" b="1" dirty="0"/>
          </a:p>
          <a:p>
            <a:pPr marL="179388" indent="-179388"/>
            <a:r>
              <a:rPr lang="en-US" dirty="0"/>
              <a:t>Wages of the lowest paid rise faster than the average wage.</a:t>
            </a:r>
          </a:p>
          <a:p>
            <a:pPr marL="179388" indent="-179388"/>
            <a:r>
              <a:rPr lang="en-US" dirty="0"/>
              <a:t>Government benefits, such as; unemployment benefits, sickness benefits and pensions are increased in line with average wages.</a:t>
            </a:r>
          </a:p>
          <a:p>
            <a:pPr marL="179388" indent="-179388"/>
            <a:r>
              <a:rPr lang="en-US" dirty="0"/>
              <a:t>Economic growth creates job opportunities which reduce the level of unemployment. Unemployment and lack of employment are one of the biggest causes of relative poverty.</a:t>
            </a:r>
          </a:p>
          <a:p>
            <a:pPr marL="179388" indent="-179388"/>
            <a:r>
              <a:rPr lang="en-US" dirty="0"/>
              <a:t>Minimum wages are increased in line with average earnings.</a:t>
            </a:r>
          </a:p>
          <a:p>
            <a:pPr marL="179388" indent="-179388"/>
            <a:r>
              <a:rPr lang="en-US" dirty="0"/>
              <a:t>Progressive taxes redistribute income. Progressive taxes such as higher rates of income tax will take a higher percentage of income from the rich; this can be used to fund social spending, such as health care, education and welfare benefits which help to reduce income inequality.</a:t>
            </a:r>
          </a:p>
          <a:p>
            <a:pPr marL="179388" indent="-179388"/>
            <a:r>
              <a:rPr lang="en-US" dirty="0"/>
              <a:t>Why economic growth may not reduce income inequality</a:t>
            </a:r>
          </a:p>
          <a:p>
            <a:pPr marL="0" indent="0">
              <a:buNone/>
            </a:pPr>
            <a:endParaRPr lang="en-US" dirty="0"/>
          </a:p>
          <a:p>
            <a:pPr marL="0" indent="0">
              <a:buNone/>
            </a:pPr>
            <a:r>
              <a:rPr lang="en-US" b="1" dirty="0"/>
              <a:t>Economic growth often creates the best opportunities for those who are highly skilled and educated. In recent years, in the UK, we have seen faster wage growth for highly paid jobs than unskilled jobs.</a:t>
            </a:r>
          </a:p>
          <a:p>
            <a:r>
              <a:rPr lang="en-US" dirty="0"/>
              <a:t>Modern economies are creating an increased number of part-time/flexible service sector jobs. In these sectors, wages have been lagging behind average earnings.</a:t>
            </a:r>
          </a:p>
          <a:p>
            <a:r>
              <a:rPr lang="en-US" dirty="0"/>
              <a:t>In the UK, government benefits have been indexed linked. This means increased in line with inflation. This means that benefit incomes have fallen behind average earnings.</a:t>
            </a:r>
          </a:p>
          <a:p>
            <a:r>
              <a:rPr lang="en-US" dirty="0"/>
              <a:t>Interest-bearing wealth. The wealthy gain interest and dividends from their assets. This rent, interest and dividends can be used to re-invest in increasing their wealth. For the wealthy, it is a wealth creating cycle – which increases their share of income. The economist Thomas </a:t>
            </a:r>
            <a:r>
              <a:rPr lang="en-US" dirty="0" err="1"/>
              <a:t>Piketty</a:t>
            </a:r>
            <a:r>
              <a:rPr lang="en-US" dirty="0"/>
              <a:t> argued that without government intervention the rate of return from wealth would lead to widening income and wealth inequality.</a:t>
            </a:r>
          </a:p>
          <a:p>
            <a:r>
              <a:rPr lang="en-US" dirty="0"/>
              <a:t>Economic growth will not necessarily solve unemployment. For example, growth cannot solve structural and frictional unemployment; this is unemployment caused by lack of skills and geographical </a:t>
            </a:r>
            <a:r>
              <a:rPr lang="en-US" dirty="0" err="1"/>
              <a:t>immobilities</a:t>
            </a:r>
            <a:r>
              <a:rPr lang="en-US" dirty="0"/>
              <a:t>.</a:t>
            </a:r>
          </a:p>
        </p:txBody>
      </p:sp>
    </p:spTree>
    <p:extLst>
      <p:ext uri="{BB962C8B-B14F-4D97-AF65-F5344CB8AC3E}">
        <p14:creationId xmlns:p14="http://schemas.microsoft.com/office/powerpoint/2010/main" val="25378688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220" y="227922"/>
            <a:ext cx="8645384" cy="6349246"/>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00" b="1" dirty="0" smtClean="0">
                <a:solidFill>
                  <a:schemeClr val="bg1"/>
                </a:solidFill>
              </a:rPr>
              <a:t>90:</a:t>
            </a:r>
            <a:endParaRPr lang="en-US" sz="5400" b="1" dirty="0">
              <a:solidFill>
                <a:schemeClr val="bg1"/>
              </a:solidFill>
            </a:endParaRPr>
          </a:p>
        </p:txBody>
      </p:sp>
    </p:spTree>
    <p:extLst>
      <p:ext uri="{BB962C8B-B14F-4D97-AF65-F5344CB8AC3E}">
        <p14:creationId xmlns:p14="http://schemas.microsoft.com/office/powerpoint/2010/main" val="39438222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Economic Development and Growth</a:t>
            </a:r>
            <a:r>
              <a:rPr lang="en-US" dirty="0" smtClean="0"/>
              <a:t/>
            </a:r>
            <a:br>
              <a:rPr lang="en-US" dirty="0" smtClean="0"/>
            </a:br>
            <a:r>
              <a:rPr lang="en-US" sz="3100" b="1" dirty="0" smtClean="0">
                <a:solidFill>
                  <a:srgbClr val="FF0000"/>
                </a:solidFill>
              </a:rPr>
              <a:t>INTERNAL STRATEGIES FOR GOVERNMENTS</a:t>
            </a:r>
            <a:endParaRPr lang="en-US" sz="3100" b="1" dirty="0">
              <a:solidFill>
                <a:srgbClr val="FF0000"/>
              </a:solidFill>
            </a:endParaRPr>
          </a:p>
        </p:txBody>
      </p:sp>
      <p:sp>
        <p:nvSpPr>
          <p:cNvPr id="3" name="Content Placeholder 2"/>
          <p:cNvSpPr>
            <a:spLocks noGrp="1"/>
          </p:cNvSpPr>
          <p:nvPr>
            <p:ph idx="1"/>
          </p:nvPr>
        </p:nvSpPr>
        <p:spPr/>
        <p:txBody>
          <a:bodyPr/>
          <a:lstStyle/>
          <a:p>
            <a:r>
              <a:rPr lang="en-US" dirty="0" smtClean="0"/>
              <a:t>Free market or Interventionist?</a:t>
            </a:r>
            <a:endParaRPr lang="en-US" dirty="0"/>
          </a:p>
        </p:txBody>
      </p:sp>
    </p:spTree>
    <p:extLst>
      <p:ext uri="{BB962C8B-B14F-4D97-AF65-F5344CB8AC3E}">
        <p14:creationId xmlns:p14="http://schemas.microsoft.com/office/powerpoint/2010/main" val="27857843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HOMEWORK</a:t>
            </a:r>
            <a:br>
              <a:rPr lang="en-US" b="1" dirty="0" smtClean="0"/>
            </a:br>
            <a:r>
              <a:rPr lang="en-US" sz="2200" b="1" dirty="0" smtClean="0">
                <a:solidFill>
                  <a:schemeClr val="bg1"/>
                </a:solidFill>
              </a:rPr>
              <a:t>DUE FOR Monday….</a:t>
            </a:r>
            <a:endParaRPr lang="en-US" sz="2200" b="1" dirty="0">
              <a:solidFill>
                <a:schemeClr val="bg1"/>
              </a:solidFill>
            </a:endParaRPr>
          </a:p>
        </p:txBody>
      </p:sp>
      <p:sp>
        <p:nvSpPr>
          <p:cNvPr id="3" name="Content Placeholder 2"/>
          <p:cNvSpPr>
            <a:spLocks noGrp="1"/>
          </p:cNvSpPr>
          <p:nvPr>
            <p:ph idx="1"/>
          </p:nvPr>
        </p:nvSpPr>
        <p:spPr/>
        <p:txBody>
          <a:bodyPr/>
          <a:lstStyle/>
          <a:p>
            <a:r>
              <a:rPr lang="en-US" dirty="0" smtClean="0"/>
              <a:t>PREP: Trade or Aid</a:t>
            </a:r>
          </a:p>
          <a:p>
            <a:pPr lvl="1"/>
            <a:r>
              <a:rPr lang="en-US" dirty="0" smtClean="0"/>
              <a:t>What was the debt crisis?</a:t>
            </a:r>
          </a:p>
          <a:p>
            <a:pPr lvl="1"/>
            <a:r>
              <a:rPr lang="en-US" dirty="0" smtClean="0"/>
              <a:t>Aid can be ‘</a:t>
            </a:r>
            <a:r>
              <a:rPr lang="en-US" smtClean="0"/>
              <a:t>debt relief’ </a:t>
            </a:r>
            <a:endParaRPr lang="en-US" dirty="0"/>
          </a:p>
        </p:txBody>
      </p:sp>
    </p:spTree>
    <p:extLst>
      <p:ext uri="{BB962C8B-B14F-4D97-AF65-F5344CB8AC3E}">
        <p14:creationId xmlns:p14="http://schemas.microsoft.com/office/powerpoint/2010/main" val="1119710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306" y="104517"/>
            <a:ext cx="8844367" cy="1143000"/>
          </a:xfrm>
        </p:spPr>
        <p:txBody>
          <a:bodyPr>
            <a:noAutofit/>
          </a:bodyPr>
          <a:lstStyle/>
          <a:p>
            <a:r>
              <a:rPr lang="en-GB" sz="2800" i="1" dirty="0"/>
              <a:t>“Evaluate whether it is best for a developing country to adopt market based or interventionist policies for their development.”</a:t>
            </a:r>
          </a:p>
        </p:txBody>
      </p:sp>
      <p:sp>
        <p:nvSpPr>
          <p:cNvPr id="3" name="Content Placeholder 2"/>
          <p:cNvSpPr>
            <a:spLocks noGrp="1"/>
          </p:cNvSpPr>
          <p:nvPr>
            <p:ph idx="1"/>
          </p:nvPr>
        </p:nvSpPr>
        <p:spPr>
          <a:xfrm>
            <a:off x="0" y="1600200"/>
            <a:ext cx="4308107" cy="5257800"/>
          </a:xfrm>
        </p:spPr>
        <p:txBody>
          <a:bodyPr>
            <a:normAutofit fontScale="47500" lnSpcReduction="20000"/>
          </a:bodyPr>
          <a:lstStyle/>
          <a:p>
            <a:pPr marL="0" indent="0">
              <a:buNone/>
            </a:pPr>
            <a:r>
              <a:rPr lang="en-US" b="1" u="sng" dirty="0" smtClean="0"/>
              <a:t>INTERNAL SOLUTIONS?</a:t>
            </a:r>
          </a:p>
          <a:p>
            <a:pPr marL="171450" indent="-171450">
              <a:buFont typeface="+mj-lt"/>
              <a:buAutoNum type="arabicPeriod"/>
            </a:pPr>
            <a:r>
              <a:rPr lang="en-US" b="1" dirty="0" smtClean="0"/>
              <a:t>SHORT RUN: </a:t>
            </a:r>
            <a:r>
              <a:rPr lang="en-US" dirty="0" smtClean="0">
                <a:solidFill>
                  <a:srgbClr val="0000FF"/>
                </a:solidFill>
              </a:rPr>
              <a:t>Demand Side Policies to promote macro stability</a:t>
            </a:r>
          </a:p>
          <a:p>
            <a:pPr marL="857250" lvl="1" indent="-457200">
              <a:buFont typeface="Wingdings" charset="2"/>
              <a:buChar char="§"/>
            </a:pPr>
            <a:r>
              <a:rPr lang="en-US" dirty="0" smtClean="0"/>
              <a:t>Inflation targeting through monetary policy and stable exchange rate – central bank independence?</a:t>
            </a:r>
          </a:p>
          <a:p>
            <a:pPr marL="857250" lvl="1" indent="-457200">
              <a:buFont typeface="Wingdings" charset="2"/>
              <a:buChar char="§"/>
            </a:pPr>
            <a:r>
              <a:rPr lang="en-US" dirty="0" smtClean="0"/>
              <a:t>Stable fiscal policy – avoid large budget deficits</a:t>
            </a:r>
          </a:p>
          <a:p>
            <a:pPr marL="400050" lvl="1" indent="0">
              <a:buNone/>
            </a:pPr>
            <a:r>
              <a:rPr lang="en-US" dirty="0" smtClean="0"/>
              <a:t>Some countries may be battling very high AD and external influences which push up inflation.  Others may be facing a significant lack of demand which requires boosting AD.</a:t>
            </a:r>
          </a:p>
          <a:p>
            <a:pPr marL="171450" indent="-171450">
              <a:buFont typeface="+mj-lt"/>
              <a:buAutoNum type="arabicPeriod"/>
            </a:pPr>
            <a:r>
              <a:rPr lang="en-US" b="1" dirty="0" smtClean="0"/>
              <a:t>LONG RUN: </a:t>
            </a:r>
            <a:r>
              <a:rPr lang="en-US" dirty="0" smtClean="0">
                <a:solidFill>
                  <a:srgbClr val="0000FF"/>
                </a:solidFill>
              </a:rPr>
              <a:t>Supply Side Policies to promote economic growth</a:t>
            </a:r>
            <a:endParaRPr lang="en-US" b="1" dirty="0" smtClean="0">
              <a:solidFill>
                <a:srgbClr val="0000FF"/>
              </a:solidFill>
            </a:endParaRPr>
          </a:p>
          <a:p>
            <a:pPr marL="536575" lvl="1" indent="-279400">
              <a:buFont typeface="Wingdings" charset="2"/>
              <a:buChar char="§"/>
            </a:pPr>
            <a:r>
              <a:rPr lang="en-US" dirty="0" smtClean="0"/>
              <a:t>Free Market Supply Side Policies?(</a:t>
            </a:r>
            <a:r>
              <a:rPr lang="en-US" dirty="0" err="1" smtClean="0"/>
              <a:t>Privatisation</a:t>
            </a:r>
            <a:r>
              <a:rPr lang="en-US" dirty="0" smtClean="0"/>
              <a:t>, deregulation, lower taxes and stimulate private investment)?  Encouraging business environment for FDI etc.</a:t>
            </a:r>
          </a:p>
          <a:p>
            <a:pPr marL="536575" lvl="1" indent="-279400">
              <a:buFont typeface="Wingdings" charset="2"/>
              <a:buChar char="§"/>
            </a:pPr>
            <a:r>
              <a:rPr lang="en-US" dirty="0" smtClean="0"/>
              <a:t>Interventionist Supply Side Policies? (spending on education, health, infrastructure etc.)?  Correcting classic ‘merit good’ and ‘public good’ market failures.</a:t>
            </a:r>
          </a:p>
          <a:p>
            <a:pPr marL="171450" indent="-171450">
              <a:buFont typeface="+mj-lt"/>
              <a:buAutoNum type="arabicPeriod"/>
            </a:pPr>
            <a:r>
              <a:rPr lang="en-US" b="1" dirty="0" smtClean="0"/>
              <a:t>LONG RUN: </a:t>
            </a:r>
            <a:r>
              <a:rPr lang="en-US" dirty="0" err="1" smtClean="0">
                <a:solidFill>
                  <a:srgbClr val="0000FF"/>
                </a:solidFill>
              </a:rPr>
              <a:t>Industrialisation</a:t>
            </a:r>
            <a:r>
              <a:rPr lang="en-US" dirty="0" smtClean="0">
                <a:solidFill>
                  <a:srgbClr val="0000FF"/>
                </a:solidFill>
              </a:rPr>
              <a:t> to promote economic growth</a:t>
            </a:r>
          </a:p>
          <a:p>
            <a:pPr marL="571500" lvl="1" indent="-171450">
              <a:buFont typeface="+mj-lt"/>
              <a:buAutoNum type="arabicPeriod"/>
            </a:pPr>
            <a:r>
              <a:rPr lang="en-US" b="1" dirty="0" smtClean="0"/>
              <a:t>Export Orientated?  </a:t>
            </a:r>
            <a:r>
              <a:rPr lang="en-US" dirty="0" smtClean="0"/>
              <a:t>Move towards manufacturing with a push to increase exports by </a:t>
            </a:r>
            <a:r>
              <a:rPr lang="en-US" dirty="0" err="1" smtClean="0"/>
              <a:t>specialising</a:t>
            </a:r>
            <a:r>
              <a:rPr lang="en-US" dirty="0" smtClean="0"/>
              <a:t> in the production of goods with a comparative advantage</a:t>
            </a:r>
          </a:p>
          <a:p>
            <a:pPr marL="571500" lvl="1" indent="-171450">
              <a:buFont typeface="+mj-lt"/>
              <a:buAutoNum type="arabicPeriod"/>
            </a:pPr>
            <a:r>
              <a:rPr lang="en-US" b="1" dirty="0" smtClean="0"/>
              <a:t>Import Substitution? </a:t>
            </a:r>
            <a:r>
              <a:rPr lang="en-US" dirty="0" smtClean="0"/>
              <a:t>Move towards manufacturing by implementing </a:t>
            </a:r>
            <a:r>
              <a:rPr lang="en-US" dirty="0"/>
              <a:t>i</a:t>
            </a:r>
            <a:r>
              <a:rPr lang="en-US" dirty="0" smtClean="0"/>
              <a:t>mport tariffs to protect key ‘infant industries’ against foreign competition</a:t>
            </a:r>
          </a:p>
        </p:txBody>
      </p:sp>
    </p:spTree>
    <p:extLst>
      <p:ext uri="{BB962C8B-B14F-4D97-AF65-F5344CB8AC3E}">
        <p14:creationId xmlns:p14="http://schemas.microsoft.com/office/powerpoint/2010/main" val="40856045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Growth for Development</a:t>
            </a:r>
            <a:endParaRPr lang="en-US" dirty="0"/>
          </a:p>
        </p:txBody>
      </p:sp>
      <p:sp>
        <p:nvSpPr>
          <p:cNvPr id="3" name="Content Placeholder 2"/>
          <p:cNvSpPr>
            <a:spLocks noGrp="1"/>
          </p:cNvSpPr>
          <p:nvPr>
            <p:ph idx="1"/>
          </p:nvPr>
        </p:nvSpPr>
        <p:spPr/>
        <p:txBody>
          <a:bodyPr>
            <a:normAutofit/>
          </a:bodyPr>
          <a:lstStyle/>
          <a:p>
            <a:r>
              <a:rPr lang="en-US" dirty="0" smtClean="0">
                <a:hlinkClick r:id="rId2"/>
              </a:rPr>
              <a:t>https://www.economicshelp.org/blog/1413/development/multinational-corporations-in-developing-countries/</a:t>
            </a:r>
            <a:r>
              <a:rPr lang="en-US" dirty="0" smtClean="0"/>
              <a:t> </a:t>
            </a:r>
          </a:p>
          <a:p>
            <a:endParaRPr lang="en-US" dirty="0"/>
          </a:p>
        </p:txBody>
      </p:sp>
    </p:spTree>
    <p:extLst>
      <p:ext uri="{BB962C8B-B14F-4D97-AF65-F5344CB8AC3E}">
        <p14:creationId xmlns:p14="http://schemas.microsoft.com/office/powerpoint/2010/main" val="821466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220" y="227922"/>
            <a:ext cx="8645384" cy="6349246"/>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900" b="1" dirty="0" smtClean="0">
                <a:solidFill>
                  <a:schemeClr val="bg1"/>
                </a:solidFill>
              </a:rPr>
              <a:t>WEEK 5</a:t>
            </a:r>
            <a:endParaRPr lang="en-US" sz="19900" b="1" dirty="0">
              <a:solidFill>
                <a:schemeClr val="bg1"/>
              </a:solidFill>
            </a:endParaRPr>
          </a:p>
        </p:txBody>
      </p:sp>
    </p:spTree>
    <p:extLst>
      <p:ext uri="{BB962C8B-B14F-4D97-AF65-F5344CB8AC3E}">
        <p14:creationId xmlns:p14="http://schemas.microsoft.com/office/powerpoint/2010/main" val="23093155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HOMEWORK</a:t>
            </a:r>
            <a:br>
              <a:rPr lang="en-US" b="1" dirty="0" smtClean="0"/>
            </a:br>
            <a:r>
              <a:rPr lang="en-US" sz="2200" b="1" dirty="0" smtClean="0">
                <a:solidFill>
                  <a:schemeClr val="bg1"/>
                </a:solidFill>
              </a:rPr>
              <a:t>DUE FOR Monday….</a:t>
            </a:r>
            <a:endParaRPr lang="en-US" sz="2200" b="1" dirty="0">
              <a:solidFill>
                <a:schemeClr val="bg1"/>
              </a:solidFill>
            </a:endParaRPr>
          </a:p>
        </p:txBody>
      </p:sp>
      <p:sp>
        <p:nvSpPr>
          <p:cNvPr id="3" name="Content Placeholder 2"/>
          <p:cNvSpPr>
            <a:spLocks noGrp="1"/>
          </p:cNvSpPr>
          <p:nvPr>
            <p:ph idx="1"/>
          </p:nvPr>
        </p:nvSpPr>
        <p:spPr/>
        <p:txBody>
          <a:bodyPr/>
          <a:lstStyle/>
          <a:p>
            <a:r>
              <a:rPr lang="en-US" dirty="0" smtClean="0"/>
              <a:t>RWS 20</a:t>
            </a:r>
            <a:endParaRPr lang="en-US" dirty="0"/>
          </a:p>
        </p:txBody>
      </p:sp>
    </p:spTree>
    <p:extLst>
      <p:ext uri="{BB962C8B-B14F-4D97-AF65-F5344CB8AC3E}">
        <p14:creationId xmlns:p14="http://schemas.microsoft.com/office/powerpoint/2010/main" val="3385976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220" y="227922"/>
            <a:ext cx="8645384" cy="6349246"/>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00" b="1" dirty="0" smtClean="0">
                <a:solidFill>
                  <a:schemeClr val="bg1"/>
                </a:solidFill>
              </a:rPr>
              <a:t>90:</a:t>
            </a:r>
            <a:endParaRPr lang="en-US" sz="5400" b="1" dirty="0">
              <a:solidFill>
                <a:schemeClr val="bg1"/>
              </a:solidFill>
            </a:endParaRPr>
          </a:p>
        </p:txBody>
      </p:sp>
    </p:spTree>
    <p:extLst>
      <p:ext uri="{BB962C8B-B14F-4D97-AF65-F5344CB8AC3E}">
        <p14:creationId xmlns:p14="http://schemas.microsoft.com/office/powerpoint/2010/main" val="6517479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Economic Development and Growth</a:t>
            </a:r>
            <a:r>
              <a:rPr lang="en-US" dirty="0" smtClean="0"/>
              <a:t/>
            </a:r>
            <a:br>
              <a:rPr lang="en-US" dirty="0" smtClean="0"/>
            </a:br>
            <a:r>
              <a:rPr lang="en-US" sz="2700" b="1" dirty="0" smtClean="0">
                <a:solidFill>
                  <a:srgbClr val="FF0000"/>
                </a:solidFill>
              </a:rPr>
              <a:t>EXTERNAL STRATEGIES FOR GOVERNMENTS: Trade, Aid and FDI</a:t>
            </a:r>
            <a:endParaRPr lang="en-US" sz="2700" b="1" dirty="0">
              <a:solidFill>
                <a:srgbClr val="FF0000"/>
              </a:solidFill>
            </a:endParaRPr>
          </a:p>
        </p:txBody>
      </p:sp>
      <p:sp>
        <p:nvSpPr>
          <p:cNvPr id="3" name="Content Placeholder 2"/>
          <p:cNvSpPr>
            <a:spLocks noGrp="1"/>
          </p:cNvSpPr>
          <p:nvPr>
            <p:ph idx="1"/>
          </p:nvPr>
        </p:nvSpPr>
        <p:spPr>
          <a:xfrm>
            <a:off x="1" y="1507733"/>
            <a:ext cx="5095982" cy="5350267"/>
          </a:xfrm>
        </p:spPr>
        <p:txBody>
          <a:bodyPr>
            <a:normAutofit fontScale="70000" lnSpcReduction="20000"/>
          </a:bodyPr>
          <a:lstStyle/>
          <a:p>
            <a:pPr marL="514350" indent="-514350">
              <a:buAutoNum type="arabicParenBoth"/>
            </a:pPr>
            <a:r>
              <a:rPr lang="en-US" b="1" dirty="0" smtClean="0"/>
              <a:t>STARTER: </a:t>
            </a:r>
            <a:r>
              <a:rPr lang="en-US" dirty="0" smtClean="0"/>
              <a:t>Do you agree or disagree with international aid as an effective way to promote development in country?  State a position and be able to </a:t>
            </a:r>
            <a:r>
              <a:rPr lang="en-US" dirty="0" err="1" smtClean="0"/>
              <a:t>verbalise</a:t>
            </a:r>
            <a:r>
              <a:rPr lang="en-US" dirty="0" smtClean="0"/>
              <a:t> an argument.</a:t>
            </a:r>
          </a:p>
          <a:p>
            <a:pPr marL="514350" indent="-514350">
              <a:buAutoNum type="arabicParenBoth"/>
            </a:pPr>
            <a:r>
              <a:rPr lang="en-US" dirty="0" smtClean="0"/>
              <a:t>Read through the essay as a class.  As we read, identify the INTRO and CONC, highlight the main points and arguments.</a:t>
            </a:r>
          </a:p>
          <a:p>
            <a:pPr marL="514350" indent="-514350">
              <a:buAutoNum type="arabicParenBoth"/>
            </a:pPr>
            <a:r>
              <a:rPr lang="en-US" dirty="0" smtClean="0"/>
              <a:t>Grade the essay!  What do you think of it? Good points and bad?</a:t>
            </a:r>
          </a:p>
          <a:p>
            <a:pPr marL="514350" indent="-514350">
              <a:buAutoNum type="arabicParenBoth"/>
            </a:pPr>
            <a:r>
              <a:rPr lang="en-US" dirty="0" smtClean="0"/>
              <a:t>What other points could the essay have made which are not included?</a:t>
            </a:r>
          </a:p>
          <a:p>
            <a:pPr marL="514350" indent="-514350">
              <a:buAutoNum type="arabicParenBoth"/>
            </a:pPr>
            <a:r>
              <a:rPr lang="en-US" dirty="0" smtClean="0"/>
              <a:t>Why might trade be the answer for a developing country?</a:t>
            </a:r>
          </a:p>
          <a:p>
            <a:pPr marL="514350" indent="-514350">
              <a:buAutoNum type="arabicParenBoth"/>
            </a:pPr>
            <a:r>
              <a:rPr lang="en-US" dirty="0" smtClean="0"/>
              <a:t>Why might trade not be the answer for a developing country?</a:t>
            </a:r>
          </a:p>
          <a:p>
            <a:pPr marL="514350" indent="-514350">
              <a:buAutoNum type="arabicParenBoth"/>
            </a:pPr>
            <a:r>
              <a:rPr lang="en-US" dirty="0" smtClean="0"/>
              <a:t>Trade or Aid for a developing country?</a:t>
            </a:r>
          </a:p>
          <a:p>
            <a:pPr marL="514350" indent="-514350">
              <a:buAutoNum type="arabicParenBoth"/>
            </a:pPr>
            <a:endParaRPr lang="en-US" dirty="0"/>
          </a:p>
        </p:txBody>
      </p:sp>
      <p:pic>
        <p:nvPicPr>
          <p:cNvPr id="4" name="Picture 3"/>
          <p:cNvPicPr>
            <a:picLocks noChangeAspect="1"/>
          </p:cNvPicPr>
          <p:nvPr/>
        </p:nvPicPr>
        <p:blipFill>
          <a:blip r:embed="rId2"/>
          <a:stretch>
            <a:fillRect/>
          </a:stretch>
        </p:blipFill>
        <p:spPr>
          <a:xfrm>
            <a:off x="5404259" y="2198241"/>
            <a:ext cx="3282541" cy="3721099"/>
          </a:xfrm>
          <a:prstGeom prst="rect">
            <a:avLst/>
          </a:prstGeom>
        </p:spPr>
      </p:pic>
    </p:spTree>
    <p:extLst>
      <p:ext uri="{BB962C8B-B14F-4D97-AF65-F5344CB8AC3E}">
        <p14:creationId xmlns:p14="http://schemas.microsoft.com/office/powerpoint/2010/main" val="209559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124076"/>
            <a:ext cx="1214438" cy="2962275"/>
          </a:xfrm>
          <a:prstGeom prst="rect">
            <a:avLst/>
          </a:prstGeom>
          <a:solidFill>
            <a:schemeClr val="tx1"/>
          </a:solidFill>
          <a:ln>
            <a:solidFill>
              <a:schemeClr val="tx1"/>
            </a:solidFill>
          </a:ln>
        </p:spPr>
        <p:txBody>
          <a:bodyPr>
            <a:spAutoFit/>
          </a:bodyPr>
          <a:lstStyle/>
          <a:p>
            <a:pPr>
              <a:defRPr/>
            </a:pPr>
            <a:r>
              <a:rPr lang="en-GB" sz="1050" b="1" dirty="0">
                <a:solidFill>
                  <a:schemeClr val="bg1"/>
                </a:solidFill>
              </a:rPr>
              <a:t>AID</a:t>
            </a:r>
          </a:p>
          <a:p>
            <a:pPr>
              <a:defRPr/>
            </a:pPr>
            <a:r>
              <a:rPr lang="en-GB" sz="800" dirty="0">
                <a:solidFill>
                  <a:schemeClr val="bg1"/>
                </a:solidFill>
              </a:rPr>
              <a:t>The giving of money to an economy (normally through the Government although some charities give money to communities etc). Governments do not need to pay back the money.</a:t>
            </a:r>
          </a:p>
          <a:p>
            <a:pPr>
              <a:defRPr/>
            </a:pPr>
            <a:endParaRPr lang="en-GB" sz="800" dirty="0">
              <a:solidFill>
                <a:schemeClr val="bg1"/>
              </a:solidFill>
            </a:endParaRPr>
          </a:p>
          <a:p>
            <a:pPr>
              <a:defRPr/>
            </a:pPr>
            <a:r>
              <a:rPr lang="en-GB" sz="800" dirty="0">
                <a:solidFill>
                  <a:schemeClr val="bg1"/>
                </a:solidFill>
              </a:rPr>
              <a:t>Aid can be bi-lateral (from one country to another), multi-lateral (from several countries/organisations to a country) or emergency aid (charities, Governments, multi-lateral agencies giving money in the wake of a natural disaster)</a:t>
            </a:r>
          </a:p>
        </p:txBody>
      </p:sp>
      <p:sp>
        <p:nvSpPr>
          <p:cNvPr id="25603" name="TextBox 5"/>
          <p:cNvSpPr txBox="1">
            <a:spLocks noChangeArrowheads="1"/>
          </p:cNvSpPr>
          <p:nvPr/>
        </p:nvSpPr>
        <p:spPr bwMode="auto">
          <a:xfrm>
            <a:off x="0" y="23574"/>
            <a:ext cx="9144000" cy="646331"/>
          </a:xfrm>
          <a:prstGeom prst="rect">
            <a:avLst/>
          </a:prstGeom>
          <a:noFill/>
          <a:ln w="9525">
            <a:noFill/>
            <a:miter lim="800000"/>
            <a:headEnd/>
            <a:tailEnd/>
          </a:ln>
        </p:spPr>
        <p:txBody>
          <a:bodyPr wrap="square">
            <a:spAutoFit/>
          </a:bodyPr>
          <a:lstStyle/>
          <a:p>
            <a:pPr algn="ctr"/>
            <a:r>
              <a:rPr lang="en-GB" b="1" dirty="0" smtClean="0">
                <a:solidFill>
                  <a:srgbClr val="FF0000"/>
                </a:solidFill>
              </a:rPr>
              <a:t>CHAINS OF ANALYSIS: An </a:t>
            </a:r>
            <a:r>
              <a:rPr lang="en-GB" b="1" dirty="0">
                <a:solidFill>
                  <a:srgbClr val="FF0000"/>
                </a:solidFill>
              </a:rPr>
              <a:t>explanation flow diagram of how aid might reduce </a:t>
            </a:r>
            <a:r>
              <a:rPr lang="en-GB" b="1" dirty="0" smtClean="0">
                <a:solidFill>
                  <a:srgbClr val="FF0000"/>
                </a:solidFill>
              </a:rPr>
              <a:t>poverty / promote development</a:t>
            </a:r>
            <a:endParaRPr lang="en-GB" b="1" dirty="0">
              <a:solidFill>
                <a:srgbClr val="FF0000"/>
              </a:solidFill>
            </a:endParaRPr>
          </a:p>
        </p:txBody>
      </p:sp>
      <p:sp>
        <p:nvSpPr>
          <p:cNvPr id="7" name="TextBox 6"/>
          <p:cNvSpPr txBox="1"/>
          <p:nvPr/>
        </p:nvSpPr>
        <p:spPr>
          <a:xfrm>
            <a:off x="8286750" y="2767013"/>
            <a:ext cx="857250" cy="2138363"/>
          </a:xfrm>
          <a:prstGeom prst="rect">
            <a:avLst/>
          </a:prstGeom>
          <a:solidFill>
            <a:schemeClr val="tx1"/>
          </a:solidFill>
          <a:ln>
            <a:solidFill>
              <a:schemeClr val="tx1"/>
            </a:solidFill>
          </a:ln>
        </p:spPr>
        <p:txBody>
          <a:bodyPr>
            <a:spAutoFit/>
          </a:bodyPr>
          <a:lstStyle/>
          <a:p>
            <a:pPr algn="ctr">
              <a:defRPr/>
            </a:pPr>
            <a:r>
              <a:rPr lang="en-GB" sz="1050" b="1" dirty="0">
                <a:solidFill>
                  <a:schemeClr val="bg1"/>
                </a:solidFill>
              </a:rPr>
              <a:t>POVERTY IS REDUCED</a:t>
            </a:r>
          </a:p>
          <a:p>
            <a:pPr>
              <a:defRPr/>
            </a:pPr>
            <a:r>
              <a:rPr lang="en-GB" sz="800" dirty="0">
                <a:solidFill>
                  <a:schemeClr val="bg1"/>
                </a:solidFill>
              </a:rPr>
              <a:t>Due to money from the Government (benefits, welfare, subsidies, infrastructure) and from firms  (through wages to workers) people are able to meet their basic needs (or relative needs)</a:t>
            </a:r>
          </a:p>
        </p:txBody>
      </p:sp>
      <p:sp>
        <p:nvSpPr>
          <p:cNvPr id="9" name="Right Arrow 8"/>
          <p:cNvSpPr/>
          <p:nvPr/>
        </p:nvSpPr>
        <p:spPr>
          <a:xfrm>
            <a:off x="1214438" y="3052763"/>
            <a:ext cx="428625" cy="121443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p>
        </p:txBody>
      </p:sp>
      <p:sp>
        <p:nvSpPr>
          <p:cNvPr id="12" name="TextBox 11"/>
          <p:cNvSpPr txBox="1"/>
          <p:nvPr/>
        </p:nvSpPr>
        <p:spPr>
          <a:xfrm>
            <a:off x="1643063" y="3052763"/>
            <a:ext cx="1143000" cy="1400175"/>
          </a:xfrm>
          <a:prstGeom prst="rect">
            <a:avLst/>
          </a:prstGeom>
          <a:noFill/>
          <a:ln>
            <a:solidFill>
              <a:schemeClr val="tx1"/>
            </a:solidFill>
          </a:ln>
        </p:spPr>
        <p:txBody>
          <a:bodyPr>
            <a:spAutoFit/>
          </a:bodyPr>
          <a:lstStyle/>
          <a:p>
            <a:pPr algn="ctr">
              <a:defRPr/>
            </a:pPr>
            <a:r>
              <a:rPr lang="en-GB" sz="1050" b="1" dirty="0"/>
              <a:t>MONEY INTO THE ECONOMY</a:t>
            </a:r>
          </a:p>
          <a:p>
            <a:pPr>
              <a:defRPr/>
            </a:pPr>
            <a:r>
              <a:rPr lang="en-GB" sz="800" dirty="0"/>
              <a:t>AID: Money from charities/NGO’s/multi-lateral agencies/Foreign Government to the domestic Government or smaller communities</a:t>
            </a:r>
          </a:p>
        </p:txBody>
      </p:sp>
      <p:sp>
        <p:nvSpPr>
          <p:cNvPr id="16" name="Right Arrow 15"/>
          <p:cNvSpPr/>
          <p:nvPr/>
        </p:nvSpPr>
        <p:spPr>
          <a:xfrm>
            <a:off x="5786438" y="4552951"/>
            <a:ext cx="357187" cy="35718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p>
        </p:txBody>
      </p:sp>
      <p:sp>
        <p:nvSpPr>
          <p:cNvPr id="17" name="TextBox 16"/>
          <p:cNvSpPr txBox="1"/>
          <p:nvPr/>
        </p:nvSpPr>
        <p:spPr>
          <a:xfrm>
            <a:off x="2928938" y="4338638"/>
            <a:ext cx="1143000" cy="1970088"/>
          </a:xfrm>
          <a:prstGeom prst="rect">
            <a:avLst/>
          </a:prstGeom>
          <a:noFill/>
          <a:ln>
            <a:solidFill>
              <a:schemeClr val="tx1"/>
            </a:solidFill>
          </a:ln>
        </p:spPr>
        <p:txBody>
          <a:bodyPr>
            <a:spAutoFit/>
          </a:bodyPr>
          <a:lstStyle/>
          <a:p>
            <a:pPr algn="ctr">
              <a:defRPr/>
            </a:pPr>
            <a:r>
              <a:rPr lang="en-GB" sz="1050" b="1" dirty="0"/>
              <a:t>ECONOMIC GROWTH: INCREASED OUTPUT (GDP)</a:t>
            </a:r>
          </a:p>
          <a:p>
            <a:pPr>
              <a:defRPr/>
            </a:pPr>
            <a:r>
              <a:rPr lang="en-GB" sz="800" dirty="0"/>
              <a:t>The economy has grown because the Government might give subsidies to firms which then leads to greater output (measured by GDP).  The economy is capable of producing more stuff!</a:t>
            </a:r>
            <a:endParaRPr lang="en-GB" sz="700" dirty="0"/>
          </a:p>
        </p:txBody>
      </p:sp>
      <p:sp>
        <p:nvSpPr>
          <p:cNvPr id="27" name="TextBox 26"/>
          <p:cNvSpPr txBox="1"/>
          <p:nvPr/>
        </p:nvSpPr>
        <p:spPr>
          <a:xfrm>
            <a:off x="2928938" y="1052513"/>
            <a:ext cx="1143000" cy="3162300"/>
          </a:xfrm>
          <a:prstGeom prst="rect">
            <a:avLst/>
          </a:prstGeom>
          <a:noFill/>
          <a:ln>
            <a:solidFill>
              <a:schemeClr val="tx1"/>
            </a:solidFill>
          </a:ln>
        </p:spPr>
        <p:txBody>
          <a:bodyPr>
            <a:spAutoFit/>
          </a:bodyPr>
          <a:lstStyle/>
          <a:p>
            <a:pPr algn="ctr">
              <a:defRPr/>
            </a:pPr>
            <a:r>
              <a:rPr lang="en-GB" sz="1050" b="1" dirty="0"/>
              <a:t>INCREASED MONEY FOR THE GOVERNMENT</a:t>
            </a:r>
          </a:p>
          <a:p>
            <a:pPr>
              <a:defRPr/>
            </a:pPr>
            <a:r>
              <a:rPr lang="en-GB" sz="800" dirty="0"/>
              <a:t>The Government are receiving “free” money that they do not have to pay back. The Government can now afford to provide welfare programmes (such as benefits, healthcare and education) as well as infrastructure projects (dams, roads, rail, electricity etc.</a:t>
            </a:r>
          </a:p>
          <a:p>
            <a:pPr>
              <a:defRPr/>
            </a:pPr>
            <a:endParaRPr lang="en-GB" sz="800" dirty="0"/>
          </a:p>
          <a:p>
            <a:pPr>
              <a:defRPr/>
            </a:pPr>
            <a:r>
              <a:rPr lang="en-GB" sz="800" dirty="0"/>
              <a:t>Also if they are receiving more tax because people in the economy have more money, they can increase spending even more</a:t>
            </a:r>
          </a:p>
        </p:txBody>
      </p:sp>
      <p:sp>
        <p:nvSpPr>
          <p:cNvPr id="28" name="Right Arrow 27"/>
          <p:cNvSpPr/>
          <p:nvPr/>
        </p:nvSpPr>
        <p:spPr>
          <a:xfrm>
            <a:off x="7929563" y="4195763"/>
            <a:ext cx="357187" cy="35718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p>
        </p:txBody>
      </p:sp>
      <p:sp>
        <p:nvSpPr>
          <p:cNvPr id="33" name="TextBox 32"/>
          <p:cNvSpPr txBox="1"/>
          <p:nvPr/>
        </p:nvSpPr>
        <p:spPr>
          <a:xfrm>
            <a:off x="4500563" y="4552951"/>
            <a:ext cx="1285875" cy="1316037"/>
          </a:xfrm>
          <a:prstGeom prst="rect">
            <a:avLst/>
          </a:prstGeom>
          <a:noFill/>
          <a:ln>
            <a:solidFill>
              <a:schemeClr val="tx1"/>
            </a:solidFill>
          </a:ln>
        </p:spPr>
        <p:txBody>
          <a:bodyPr>
            <a:spAutoFit/>
          </a:bodyPr>
          <a:lstStyle/>
          <a:p>
            <a:pPr algn="ctr">
              <a:defRPr/>
            </a:pPr>
            <a:r>
              <a:rPr lang="en-GB" sz="1050" b="1" dirty="0"/>
              <a:t>EMPLOYMENT AND MORE WAGES (INCOMES)</a:t>
            </a:r>
          </a:p>
          <a:p>
            <a:pPr>
              <a:defRPr/>
            </a:pPr>
            <a:r>
              <a:rPr lang="en-GB" sz="800" dirty="0"/>
              <a:t>Firms need more workers (from households) to increase output.  Wages increase and more people are employed raising income</a:t>
            </a:r>
          </a:p>
        </p:txBody>
      </p:sp>
      <p:sp>
        <p:nvSpPr>
          <p:cNvPr id="35" name="TextBox 34"/>
          <p:cNvSpPr txBox="1"/>
          <p:nvPr/>
        </p:nvSpPr>
        <p:spPr>
          <a:xfrm>
            <a:off x="6143625" y="5100638"/>
            <a:ext cx="1785938" cy="1524000"/>
          </a:xfrm>
          <a:prstGeom prst="rect">
            <a:avLst/>
          </a:prstGeom>
          <a:noFill/>
          <a:ln>
            <a:solidFill>
              <a:schemeClr val="tx1"/>
            </a:solidFill>
          </a:ln>
        </p:spPr>
        <p:txBody>
          <a:bodyPr>
            <a:spAutoFit/>
          </a:bodyPr>
          <a:lstStyle/>
          <a:p>
            <a:pPr algn="ctr">
              <a:defRPr/>
            </a:pPr>
            <a:r>
              <a:rPr lang="en-GB" sz="1050" b="1" dirty="0"/>
              <a:t>INCREASE IN SAVINGS AND THEREFORE INVESTMENT</a:t>
            </a:r>
          </a:p>
          <a:p>
            <a:pPr>
              <a:defRPr/>
            </a:pPr>
            <a:r>
              <a:rPr lang="en-GB" sz="800" dirty="0"/>
              <a:t>Households have more money and can afford to save their money in financial institutions such as banks or </a:t>
            </a:r>
            <a:r>
              <a:rPr lang="en-GB" sz="800" dirty="0" err="1"/>
              <a:t>stockmarkets</a:t>
            </a:r>
            <a:r>
              <a:rPr lang="en-GB" sz="800" dirty="0"/>
              <a:t>.   The financial institutions now have more money to loan to firms.  This in turn means firms have more money for investment (building more factories, starting new businesses) and can increase output</a:t>
            </a:r>
          </a:p>
        </p:txBody>
      </p:sp>
      <p:sp>
        <p:nvSpPr>
          <p:cNvPr id="36" name="TextBox 35"/>
          <p:cNvSpPr txBox="1"/>
          <p:nvPr/>
        </p:nvSpPr>
        <p:spPr>
          <a:xfrm>
            <a:off x="6143625" y="4195763"/>
            <a:ext cx="1785938" cy="746125"/>
          </a:xfrm>
          <a:prstGeom prst="rect">
            <a:avLst/>
          </a:prstGeom>
          <a:noFill/>
          <a:ln>
            <a:solidFill>
              <a:schemeClr val="tx1"/>
            </a:solidFill>
          </a:ln>
        </p:spPr>
        <p:txBody>
          <a:bodyPr>
            <a:spAutoFit/>
          </a:bodyPr>
          <a:lstStyle/>
          <a:p>
            <a:pPr algn="ctr">
              <a:defRPr/>
            </a:pPr>
            <a:r>
              <a:rPr lang="en-GB" sz="1050" b="1" dirty="0"/>
              <a:t>INCREASE IN EXPENDITURE </a:t>
            </a:r>
          </a:p>
          <a:p>
            <a:pPr>
              <a:defRPr/>
            </a:pPr>
            <a:r>
              <a:rPr lang="en-GB" sz="800" dirty="0"/>
              <a:t>Households will now have more money and will be able to afford more goods and services.  This in turn will boost the profits of firms</a:t>
            </a:r>
          </a:p>
        </p:txBody>
      </p:sp>
      <p:sp>
        <p:nvSpPr>
          <p:cNvPr id="31" name="Bent-Up Arrow 30"/>
          <p:cNvSpPr/>
          <p:nvPr/>
        </p:nvSpPr>
        <p:spPr>
          <a:xfrm rot="16200000">
            <a:off x="3286125" y="2624139"/>
            <a:ext cx="2714625" cy="1143000"/>
          </a:xfrm>
          <a:prstGeom prst="bentUpArrow">
            <a:avLst>
              <a:gd name="adj1" fmla="val 14815"/>
              <a:gd name="adj2" fmla="val 20802"/>
              <a:gd name="adj3" fmla="val 2169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4" name="Bent Arrow 33"/>
          <p:cNvSpPr/>
          <p:nvPr/>
        </p:nvSpPr>
        <p:spPr>
          <a:xfrm rot="5400000">
            <a:off x="5750719" y="-483393"/>
            <a:ext cx="1571625" cy="4929187"/>
          </a:xfrm>
          <a:prstGeom prst="bentArrow">
            <a:avLst>
              <a:gd name="adj1" fmla="val 13010"/>
              <a:gd name="adj2" fmla="val 16320"/>
              <a:gd name="adj3" fmla="val 20158"/>
              <a:gd name="adj4"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37" name="Bent Arrow 36"/>
          <p:cNvSpPr/>
          <p:nvPr/>
        </p:nvSpPr>
        <p:spPr>
          <a:xfrm>
            <a:off x="2143125" y="1838326"/>
            <a:ext cx="785813" cy="1214437"/>
          </a:xfrm>
          <a:prstGeom prst="bentArrow">
            <a:avLst>
              <a:gd name="adj1" fmla="val 24952"/>
              <a:gd name="adj2" fmla="val 25950"/>
              <a:gd name="adj3" fmla="val 24467"/>
              <a:gd name="adj4"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38" name="Bent-Up Arrow 37"/>
          <p:cNvSpPr/>
          <p:nvPr/>
        </p:nvSpPr>
        <p:spPr>
          <a:xfrm rot="5400000">
            <a:off x="2035969" y="4588669"/>
            <a:ext cx="1000125" cy="785813"/>
          </a:xfrm>
          <a:prstGeom prst="bentUpArrow">
            <a:avLst>
              <a:gd name="adj1" fmla="val 24209"/>
              <a:gd name="adj2" fmla="val 19830"/>
              <a:gd name="adj3" fmla="val 2169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0" name="Right Arrow 39"/>
          <p:cNvSpPr/>
          <p:nvPr/>
        </p:nvSpPr>
        <p:spPr>
          <a:xfrm>
            <a:off x="5786438" y="5410201"/>
            <a:ext cx="357187" cy="35718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p>
        </p:txBody>
      </p:sp>
      <p:sp>
        <p:nvSpPr>
          <p:cNvPr id="41" name="Right Arrow 40"/>
          <p:cNvSpPr/>
          <p:nvPr/>
        </p:nvSpPr>
        <p:spPr>
          <a:xfrm>
            <a:off x="4071938" y="4624388"/>
            <a:ext cx="428625" cy="121443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p>
        </p:txBody>
      </p:sp>
      <p:sp>
        <p:nvSpPr>
          <p:cNvPr id="43" name="Right Arrow 42"/>
          <p:cNvSpPr/>
          <p:nvPr/>
        </p:nvSpPr>
        <p:spPr>
          <a:xfrm rot="10800000">
            <a:off x="4071938" y="6124576"/>
            <a:ext cx="2071687" cy="21431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3" name="Right Arrow 22"/>
          <p:cNvSpPr/>
          <p:nvPr/>
        </p:nvSpPr>
        <p:spPr>
          <a:xfrm rot="5400000">
            <a:off x="3376215" y="4151225"/>
            <a:ext cx="248442" cy="21431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p>
        </p:txBody>
      </p:sp>
    </p:spTree>
    <p:extLst>
      <p:ext uri="{BB962C8B-B14F-4D97-AF65-F5344CB8AC3E}">
        <p14:creationId xmlns:p14="http://schemas.microsoft.com/office/powerpoint/2010/main" val="3592173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GB" b="1" dirty="0" smtClean="0"/>
              <a:t>International Aid?</a:t>
            </a:r>
            <a:endParaRPr lang="en-GB" dirty="0"/>
          </a:p>
        </p:txBody>
      </p:sp>
      <p:sp>
        <p:nvSpPr>
          <p:cNvPr id="4" name="Content Placeholder 3"/>
          <p:cNvSpPr>
            <a:spLocks noGrp="1"/>
          </p:cNvSpPr>
          <p:nvPr>
            <p:ph sz="half" idx="1"/>
          </p:nvPr>
        </p:nvSpPr>
        <p:spPr>
          <a:xfrm>
            <a:off x="158393" y="1122256"/>
            <a:ext cx="4321139" cy="5129373"/>
          </a:xfrm>
        </p:spPr>
        <p:txBody>
          <a:bodyPr>
            <a:noAutofit/>
          </a:bodyPr>
          <a:lstStyle/>
          <a:p>
            <a:pPr marL="0" indent="0">
              <a:buNone/>
            </a:pPr>
            <a:r>
              <a:rPr lang="en-GB" sz="1600" b="1" dirty="0" smtClean="0"/>
              <a:t>FOR</a:t>
            </a:r>
          </a:p>
          <a:p>
            <a:pPr marL="514350" indent="-514350">
              <a:buFont typeface="+mj-lt"/>
              <a:buAutoNum type="arabicPeriod"/>
            </a:pPr>
            <a:r>
              <a:rPr lang="en-GB" sz="1600" dirty="0" smtClean="0"/>
              <a:t>Relieve absolute poverty.</a:t>
            </a:r>
          </a:p>
          <a:p>
            <a:pPr marL="914400" lvl="1" indent="-287338">
              <a:buFont typeface="Wingdings" panose="05000000000000000000" pitchFamily="2" charset="2"/>
              <a:buChar char="§"/>
            </a:pPr>
            <a:r>
              <a:rPr lang="en-GB" sz="1400" dirty="0" smtClean="0"/>
              <a:t>In an emergency</a:t>
            </a:r>
          </a:p>
          <a:p>
            <a:pPr marL="914400" lvl="1" indent="-287338">
              <a:buFont typeface="Wingdings" panose="05000000000000000000" pitchFamily="2" charset="2"/>
              <a:buChar char="§"/>
            </a:pPr>
            <a:r>
              <a:rPr lang="en-GB" sz="1400" dirty="0" smtClean="0"/>
              <a:t>Greater incomes mean greater saving and development.</a:t>
            </a:r>
          </a:p>
          <a:p>
            <a:pPr marL="914400" lvl="1" indent="-287338">
              <a:buFont typeface="Wingdings" panose="05000000000000000000" pitchFamily="2" charset="2"/>
              <a:buChar char="§"/>
            </a:pPr>
            <a:r>
              <a:rPr lang="en-GB" sz="1400" dirty="0" smtClean="0"/>
              <a:t>Provides ‘kick start’ to development if targeted on infrastructure etc. and there is a ‘savings gap’ of funds for the private sector.  </a:t>
            </a:r>
          </a:p>
          <a:p>
            <a:pPr marL="514350" indent="-514350">
              <a:buFont typeface="+mj-lt"/>
              <a:buAutoNum type="arabicPeriod"/>
            </a:pPr>
            <a:r>
              <a:rPr lang="en-GB" sz="1600" dirty="0" smtClean="0"/>
              <a:t>Better to have bottom up than top down unless your current account deficit and government budget are in dire straits!?</a:t>
            </a:r>
          </a:p>
          <a:p>
            <a:pPr marL="514350" indent="-514350">
              <a:buFont typeface="+mj-lt"/>
              <a:buAutoNum type="arabicPeriod"/>
            </a:pPr>
            <a:r>
              <a:rPr lang="en-GB" sz="1600" dirty="0" smtClean="0"/>
              <a:t>Debt relief</a:t>
            </a:r>
          </a:p>
          <a:p>
            <a:pPr marL="969962" lvl="1" indent="-342900">
              <a:buFont typeface="Wingdings" panose="05000000000000000000" pitchFamily="2" charset="2"/>
              <a:buChar char="§"/>
            </a:pPr>
            <a:r>
              <a:rPr lang="en-GB" sz="1400" dirty="0"/>
              <a:t>Attached reform agendas can help - SAP’s, HIPC</a:t>
            </a:r>
          </a:p>
          <a:p>
            <a:pPr marL="969962" lvl="1" indent="-342900">
              <a:buFont typeface="Wingdings" panose="05000000000000000000" pitchFamily="2" charset="2"/>
              <a:buChar char="§"/>
            </a:pPr>
            <a:r>
              <a:rPr lang="en-GB" sz="1400" dirty="0"/>
              <a:t>Prevent crowding out</a:t>
            </a:r>
          </a:p>
          <a:p>
            <a:pPr marL="969962" lvl="1" indent="-342900">
              <a:buFont typeface="Wingdings" panose="05000000000000000000" pitchFamily="2" charset="2"/>
              <a:buChar char="§"/>
            </a:pPr>
            <a:r>
              <a:rPr lang="en-GB" sz="1400" dirty="0"/>
              <a:t>Taken out by dictators who are now deposed</a:t>
            </a:r>
          </a:p>
          <a:p>
            <a:pPr marL="514350" indent="-514350">
              <a:buFont typeface="+mj-lt"/>
              <a:buAutoNum type="arabicPeriod"/>
            </a:pPr>
            <a:r>
              <a:rPr lang="en-GB" sz="1600" dirty="0" smtClean="0"/>
              <a:t>No viable alternatives?</a:t>
            </a:r>
          </a:p>
          <a:p>
            <a:pPr marL="914400" lvl="1" indent="-112713">
              <a:buFont typeface="Wingdings" panose="05000000000000000000" pitchFamily="2" charset="2"/>
              <a:buChar char="§"/>
            </a:pPr>
            <a:r>
              <a:rPr lang="en-GB" sz="1400" dirty="0" smtClean="0"/>
              <a:t>Trade = resource curse through forced specialisation and </a:t>
            </a:r>
            <a:r>
              <a:rPr lang="en-GB" sz="1400" dirty="0" err="1" smtClean="0"/>
              <a:t>dutch</a:t>
            </a:r>
            <a:r>
              <a:rPr lang="en-GB" sz="1400" dirty="0" smtClean="0"/>
              <a:t> disease. Destruction of domestic industry?</a:t>
            </a:r>
          </a:p>
          <a:p>
            <a:pPr marL="914400" lvl="1" indent="-112713">
              <a:buFont typeface="Wingdings" panose="05000000000000000000" pitchFamily="2" charset="2"/>
              <a:buChar char="§"/>
            </a:pPr>
            <a:r>
              <a:rPr lang="en-GB" sz="1400" dirty="0" smtClean="0"/>
              <a:t>FDI = sovereignty issues for countries (new form of colonialism?)</a:t>
            </a:r>
          </a:p>
          <a:p>
            <a:pPr marL="0" indent="0">
              <a:buNone/>
            </a:pPr>
            <a:endParaRPr lang="en-GB" sz="1600" dirty="0"/>
          </a:p>
        </p:txBody>
      </p:sp>
      <p:sp>
        <p:nvSpPr>
          <p:cNvPr id="5" name="Content Placeholder 4"/>
          <p:cNvSpPr>
            <a:spLocks noGrp="1"/>
          </p:cNvSpPr>
          <p:nvPr>
            <p:ph sz="half" idx="2"/>
          </p:nvPr>
        </p:nvSpPr>
        <p:spPr>
          <a:xfrm>
            <a:off x="4648200" y="1202076"/>
            <a:ext cx="4372510" cy="5129373"/>
          </a:xfrm>
        </p:spPr>
        <p:txBody>
          <a:bodyPr>
            <a:normAutofit fontScale="62500" lnSpcReduction="20000"/>
          </a:bodyPr>
          <a:lstStyle/>
          <a:p>
            <a:pPr marL="0" indent="0">
              <a:buNone/>
            </a:pPr>
            <a:r>
              <a:rPr lang="en-GB" b="1" dirty="0" smtClean="0"/>
              <a:t>AGAINST</a:t>
            </a:r>
          </a:p>
          <a:p>
            <a:pPr marL="514350" indent="-514350">
              <a:buFont typeface="+mj-lt"/>
              <a:buAutoNum type="arabicPeriod"/>
            </a:pPr>
            <a:r>
              <a:rPr lang="en-GB" dirty="0" smtClean="0"/>
              <a:t>Corruption</a:t>
            </a:r>
          </a:p>
          <a:p>
            <a:pPr marL="914400" lvl="1" indent="-195263">
              <a:buFont typeface="Wingdings" panose="05000000000000000000" pitchFamily="2" charset="2"/>
              <a:buChar char="§"/>
            </a:pPr>
            <a:r>
              <a:rPr lang="en-GB" dirty="0" smtClean="0"/>
              <a:t>Can mean aid is filtered away from those who need it (especially in rural areas)</a:t>
            </a:r>
          </a:p>
          <a:p>
            <a:pPr marL="914400" lvl="1" indent="-195263">
              <a:buFont typeface="Wingdings" panose="05000000000000000000" pitchFamily="2" charset="2"/>
              <a:buChar char="§"/>
            </a:pPr>
            <a:r>
              <a:rPr lang="en-GB" dirty="0"/>
              <a:t>B</a:t>
            </a:r>
            <a:r>
              <a:rPr lang="en-GB" dirty="0" smtClean="0"/>
              <a:t>reed corruption (‘rent seeking’)</a:t>
            </a:r>
          </a:p>
          <a:p>
            <a:pPr marL="514350" indent="-514350">
              <a:buFont typeface="+mj-lt"/>
              <a:buAutoNum type="arabicPeriod"/>
            </a:pPr>
            <a:r>
              <a:rPr lang="en-GB" dirty="0" smtClean="0"/>
              <a:t>Crowding Out - bloats Government size</a:t>
            </a:r>
          </a:p>
          <a:p>
            <a:pPr marL="514350" indent="-514350">
              <a:buFont typeface="+mj-lt"/>
              <a:buAutoNum type="arabicPeriod"/>
            </a:pPr>
            <a:r>
              <a:rPr lang="en-GB" dirty="0" smtClean="0"/>
              <a:t>Aid agencies have misinformation - e.g. DFID. Hard to measure impact.</a:t>
            </a:r>
          </a:p>
          <a:p>
            <a:pPr marL="514350" indent="-514350">
              <a:buFont typeface="+mj-lt"/>
              <a:buAutoNum type="arabicPeriod"/>
            </a:pPr>
            <a:r>
              <a:rPr lang="en-GB" dirty="0" smtClean="0"/>
              <a:t>Dependency and moral hazard to occur?</a:t>
            </a:r>
          </a:p>
          <a:p>
            <a:pPr marL="514350" indent="-514350">
              <a:buFont typeface="+mj-lt"/>
              <a:buAutoNum type="arabicPeriod"/>
            </a:pPr>
            <a:r>
              <a:rPr lang="en-GB" dirty="0" smtClean="0"/>
              <a:t>Too interventionist - distorts running of free markets and can lead to </a:t>
            </a:r>
            <a:r>
              <a:rPr lang="en-GB" dirty="0" err="1" smtClean="0"/>
              <a:t>mis</a:t>
            </a:r>
            <a:r>
              <a:rPr lang="en-GB" dirty="0" smtClean="0"/>
              <a:t>-spending by Government - i.e. spend less on healthcare (because it is paid for by tied aid) and spend more on the military.</a:t>
            </a:r>
          </a:p>
          <a:p>
            <a:pPr marL="514350" indent="-514350">
              <a:buFont typeface="+mj-lt"/>
              <a:buAutoNum type="arabicPeriod"/>
            </a:pPr>
            <a:r>
              <a:rPr lang="en-GB" dirty="0" smtClean="0"/>
              <a:t>Better alternatives - Trade and FDI</a:t>
            </a:r>
            <a:endParaRPr lang="en-GB" dirty="0"/>
          </a:p>
        </p:txBody>
      </p:sp>
    </p:spTree>
    <p:extLst>
      <p:ext uri="{BB962C8B-B14F-4D97-AF65-F5344CB8AC3E}">
        <p14:creationId xmlns:p14="http://schemas.microsoft.com/office/powerpoint/2010/main" val="5472011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GB" sz="3200" b="1" dirty="0" smtClean="0"/>
              <a:t>FDI ARGUMENTS</a:t>
            </a:r>
            <a:r>
              <a:rPr lang="en-GB" b="1" dirty="0" smtClean="0"/>
              <a:t/>
            </a:r>
            <a:br>
              <a:rPr lang="en-GB" b="1" dirty="0" smtClean="0"/>
            </a:br>
            <a:r>
              <a:rPr lang="en-GB" sz="2200" b="1" dirty="0" smtClean="0">
                <a:solidFill>
                  <a:srgbClr val="FF0000"/>
                </a:solidFill>
              </a:rPr>
              <a:t>“Evaluate the effectiveness of FDI in promoting development?”</a:t>
            </a:r>
            <a:br>
              <a:rPr lang="en-GB" sz="2200" b="1" dirty="0" smtClean="0">
                <a:solidFill>
                  <a:srgbClr val="FF0000"/>
                </a:solidFill>
              </a:rPr>
            </a:br>
            <a:r>
              <a:rPr lang="en-GB" sz="1600" b="1" dirty="0" smtClean="0">
                <a:solidFill>
                  <a:schemeClr val="tx2"/>
                </a:solidFill>
              </a:rPr>
              <a:t>TASK: Use ALL the arguments below to construct a three point essay addressing the question above.</a:t>
            </a:r>
            <a:endParaRPr lang="en-GB" sz="1600" b="1" dirty="0">
              <a:solidFill>
                <a:schemeClr val="tx2"/>
              </a:solidFill>
            </a:endParaRPr>
          </a:p>
        </p:txBody>
      </p:sp>
      <p:sp>
        <p:nvSpPr>
          <p:cNvPr id="3" name="Content Placeholder 2"/>
          <p:cNvSpPr>
            <a:spLocks noGrp="1"/>
          </p:cNvSpPr>
          <p:nvPr>
            <p:ph sz="half" idx="1"/>
          </p:nvPr>
        </p:nvSpPr>
        <p:spPr>
          <a:xfrm>
            <a:off x="0" y="1222624"/>
            <a:ext cx="4495800" cy="5450442"/>
          </a:xfrm>
        </p:spPr>
        <p:txBody>
          <a:bodyPr>
            <a:noAutofit/>
          </a:bodyPr>
          <a:lstStyle/>
          <a:p>
            <a:pPr marL="0" indent="0">
              <a:buNone/>
            </a:pPr>
            <a:r>
              <a:rPr lang="en-GB" sz="1500" b="1" dirty="0" smtClean="0"/>
              <a:t>ADVANTAGES</a:t>
            </a:r>
          </a:p>
          <a:p>
            <a:r>
              <a:rPr lang="en-GB" sz="1500" dirty="0" smtClean="0"/>
              <a:t>Capital </a:t>
            </a:r>
            <a:r>
              <a:rPr lang="en-GB" sz="1500" dirty="0"/>
              <a:t>inflows create higher output and </a:t>
            </a:r>
            <a:r>
              <a:rPr lang="en-GB" sz="1500" dirty="0" smtClean="0"/>
              <a:t>jobs - LRAS shifts to the right.</a:t>
            </a:r>
            <a:endParaRPr lang="en-GB" sz="1500" dirty="0"/>
          </a:p>
          <a:p>
            <a:r>
              <a:rPr lang="en-GB" sz="1500" dirty="0"/>
              <a:t>Capital inflows can help finance a current account </a:t>
            </a:r>
            <a:r>
              <a:rPr lang="en-GB" sz="1500" dirty="0" smtClean="0"/>
              <a:t>deficit rather than increasing debt burden on households and firms.</a:t>
            </a:r>
            <a:endParaRPr lang="en-GB" sz="1500" dirty="0"/>
          </a:p>
          <a:p>
            <a:r>
              <a:rPr lang="en-GB" sz="1500" dirty="0" smtClean="0"/>
              <a:t>Recipient </a:t>
            </a:r>
            <a:r>
              <a:rPr lang="en-GB" sz="1500" dirty="0"/>
              <a:t>country can benefit from improved </a:t>
            </a:r>
            <a:r>
              <a:rPr lang="en-GB" sz="1500" dirty="0" smtClean="0"/>
              <a:t>knowledge, technology </a:t>
            </a:r>
            <a:r>
              <a:rPr lang="en-GB" sz="1500" dirty="0"/>
              <a:t>and expertise of foreign multinational.</a:t>
            </a:r>
          </a:p>
          <a:p>
            <a:r>
              <a:rPr lang="en-GB" sz="1500" dirty="0"/>
              <a:t>Investment from abroad could lead to higher wages and improved working </a:t>
            </a:r>
            <a:r>
              <a:rPr lang="en-GB" sz="1500" dirty="0" smtClean="0"/>
              <a:t>conditions and infrastructure (roads, communications, healthcare and education).  Especially </a:t>
            </a:r>
            <a:r>
              <a:rPr lang="en-GB" sz="1500" dirty="0"/>
              <a:t>if the MNCs are conscious of their public image of working conditions in developing economies</a:t>
            </a:r>
            <a:r>
              <a:rPr lang="en-GB" sz="1500" dirty="0" smtClean="0"/>
              <a:t>.</a:t>
            </a:r>
          </a:p>
          <a:p>
            <a:r>
              <a:rPr lang="en-GB" sz="1500" dirty="0" smtClean="0"/>
              <a:t>Greater tax revenues for host Government can lead to better provision of merit and public goods.</a:t>
            </a:r>
            <a:endParaRPr lang="en-GB" sz="1500" dirty="0"/>
          </a:p>
          <a:p>
            <a:r>
              <a:rPr lang="en-GB" sz="1500" dirty="0"/>
              <a:t>Long-term capital inflows are more sustainable than short-term portfolio inflows. e.g. in a credit crunch, banks can easily withdraw portfolio investment, but capital investment is less prone to sudden withdrawals.  Especially true for less economically developed countries.</a:t>
            </a:r>
          </a:p>
          <a:p>
            <a:endParaRPr lang="en-GB" sz="1500" dirty="0"/>
          </a:p>
        </p:txBody>
      </p:sp>
      <p:sp>
        <p:nvSpPr>
          <p:cNvPr id="4" name="Content Placeholder 3"/>
          <p:cNvSpPr>
            <a:spLocks noGrp="1"/>
          </p:cNvSpPr>
          <p:nvPr>
            <p:ph sz="half" idx="2"/>
          </p:nvPr>
        </p:nvSpPr>
        <p:spPr>
          <a:xfrm>
            <a:off x="4648200" y="1222625"/>
            <a:ext cx="4495800" cy="5450441"/>
          </a:xfrm>
        </p:spPr>
        <p:txBody>
          <a:bodyPr>
            <a:normAutofit/>
          </a:bodyPr>
          <a:lstStyle/>
          <a:p>
            <a:pPr marL="0" indent="0">
              <a:buNone/>
            </a:pPr>
            <a:r>
              <a:rPr lang="en-GB" sz="1500" b="1" dirty="0" smtClean="0"/>
              <a:t>DISADVANTAGES</a:t>
            </a:r>
          </a:p>
          <a:p>
            <a:r>
              <a:rPr lang="en-GB" sz="1500" dirty="0" smtClean="0"/>
              <a:t>Gives </a:t>
            </a:r>
            <a:r>
              <a:rPr lang="en-GB" sz="1500" dirty="0"/>
              <a:t>multinationals controlling rights within foreign countries. Critics argue powerful MNCs can use their financial clout to influence local politics to gain favourable laws and regulations.</a:t>
            </a:r>
          </a:p>
          <a:p>
            <a:r>
              <a:rPr lang="en-GB" sz="1500" dirty="0"/>
              <a:t>FDI may be a convenient way to bypass local environmental laws. Developing countries may be tempted to compete on reducing environmental regulation to attract the necessary FDI.</a:t>
            </a:r>
          </a:p>
          <a:p>
            <a:r>
              <a:rPr lang="en-GB" sz="1500" dirty="0"/>
              <a:t>FDI does not always benefit recipient countries as it enables foreign multinationals to gain from ownership of raw materials, with little evidence of wealth being distributed throughout society.</a:t>
            </a:r>
          </a:p>
          <a:p>
            <a:r>
              <a:rPr lang="en-GB" sz="1500" dirty="0"/>
              <a:t>Multinationals have been criticised for poor working conditions in foreign factories (e.g. Apple’s factories in China</a:t>
            </a:r>
            <a:r>
              <a:rPr lang="en-GB" sz="1500" dirty="0" smtClean="0"/>
              <a:t>)</a:t>
            </a:r>
          </a:p>
          <a:p>
            <a:r>
              <a:rPr lang="en-GB" sz="1500" dirty="0" smtClean="0"/>
              <a:t>MNC’s may avoid tax (e.g. Google, Apple and Starbucks in UK and Glencore in Zambia).  Many LEDC’s may face a ‘race to the bottom’ to attract FDI</a:t>
            </a:r>
            <a:endParaRPr lang="en-GB" sz="1500" dirty="0"/>
          </a:p>
          <a:p>
            <a:endParaRPr lang="en-GB" sz="1500" dirty="0"/>
          </a:p>
        </p:txBody>
      </p:sp>
    </p:spTree>
    <p:extLst>
      <p:ext uri="{BB962C8B-B14F-4D97-AF65-F5344CB8AC3E}">
        <p14:creationId xmlns:p14="http://schemas.microsoft.com/office/powerpoint/2010/main" val="3129886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220" y="227922"/>
            <a:ext cx="8645384" cy="6349246"/>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00" b="1" dirty="0" smtClean="0">
                <a:solidFill>
                  <a:schemeClr val="bg1"/>
                </a:solidFill>
              </a:rPr>
              <a:t>90:</a:t>
            </a:r>
            <a:endParaRPr lang="en-US" sz="5400" b="1" dirty="0">
              <a:solidFill>
                <a:schemeClr val="bg1"/>
              </a:solidFill>
            </a:endParaRPr>
          </a:p>
        </p:txBody>
      </p:sp>
    </p:spTree>
    <p:extLst>
      <p:ext uri="{BB962C8B-B14F-4D97-AF65-F5344CB8AC3E}">
        <p14:creationId xmlns:p14="http://schemas.microsoft.com/office/powerpoint/2010/main" val="1558905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220" y="227922"/>
            <a:ext cx="8645384" cy="6349246"/>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00" b="1" dirty="0" smtClean="0">
                <a:solidFill>
                  <a:schemeClr val="bg1"/>
                </a:solidFill>
              </a:rPr>
              <a:t>90:</a:t>
            </a:r>
            <a:endParaRPr lang="en-US" sz="5400" b="1" dirty="0">
              <a:solidFill>
                <a:schemeClr val="bg1"/>
              </a:solidFill>
            </a:endParaRPr>
          </a:p>
        </p:txBody>
      </p:sp>
    </p:spTree>
    <p:extLst>
      <p:ext uri="{BB962C8B-B14F-4D97-AF65-F5344CB8AC3E}">
        <p14:creationId xmlns:p14="http://schemas.microsoft.com/office/powerpoint/2010/main" val="25627477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3: Specimen 1</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558332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220" y="227922"/>
            <a:ext cx="8645384" cy="6349246"/>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00" b="1" dirty="0" smtClean="0">
                <a:solidFill>
                  <a:schemeClr val="bg1"/>
                </a:solidFill>
              </a:rPr>
              <a:t>90:</a:t>
            </a:r>
            <a:endParaRPr lang="en-US" sz="5400" b="1" dirty="0">
              <a:solidFill>
                <a:schemeClr val="bg1"/>
              </a:solidFill>
            </a:endParaRPr>
          </a:p>
        </p:txBody>
      </p:sp>
    </p:spTree>
    <p:extLst>
      <p:ext uri="{BB962C8B-B14F-4D97-AF65-F5344CB8AC3E}">
        <p14:creationId xmlns:p14="http://schemas.microsoft.com/office/powerpoint/2010/main" val="5083451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3: Specimen 1</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513890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220" y="227922"/>
            <a:ext cx="8645384" cy="6349246"/>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900" b="1" dirty="0" smtClean="0">
                <a:solidFill>
                  <a:schemeClr val="bg1"/>
                </a:solidFill>
              </a:rPr>
              <a:t>END</a:t>
            </a:r>
            <a:endParaRPr lang="en-US" sz="19900" b="1" dirty="0">
              <a:solidFill>
                <a:schemeClr val="bg1"/>
              </a:solidFill>
            </a:endParaRPr>
          </a:p>
        </p:txBody>
      </p:sp>
    </p:spTree>
    <p:extLst>
      <p:ext uri="{BB962C8B-B14F-4D97-AF65-F5344CB8AC3E}">
        <p14:creationId xmlns:p14="http://schemas.microsoft.com/office/powerpoint/2010/main" val="35094689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251"/>
            <a:ext cx="9144000" cy="1143000"/>
          </a:xfrm>
        </p:spPr>
        <p:txBody>
          <a:bodyPr>
            <a:normAutofit fontScale="90000"/>
          </a:bodyPr>
          <a:lstStyle/>
          <a:p>
            <a:r>
              <a:rPr lang="en-GB" b="1" dirty="0" smtClean="0">
                <a:latin typeface="+mn-lt"/>
              </a:rPr>
              <a:t>Revision Worksheet 20</a:t>
            </a:r>
            <a:r>
              <a:rPr lang="en-GB" dirty="0" smtClean="0">
                <a:latin typeface="+mn-lt"/>
              </a:rPr>
              <a:t/>
            </a:r>
            <a:br>
              <a:rPr lang="en-GB" dirty="0" smtClean="0">
                <a:latin typeface="+mn-lt"/>
              </a:rPr>
            </a:br>
            <a:r>
              <a:rPr lang="en-GB" sz="3200" b="1" dirty="0" smtClean="0">
                <a:solidFill>
                  <a:srgbClr val="FF0000"/>
                </a:solidFill>
                <a:latin typeface="+mn-lt"/>
              </a:rPr>
              <a:t>Economic Development and Growth</a:t>
            </a:r>
            <a:endParaRPr lang="en-GB" b="1" dirty="0">
              <a:solidFill>
                <a:srgbClr val="FF0000"/>
              </a:solidFill>
              <a:latin typeface="+mn-lt"/>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7716" y="1810140"/>
            <a:ext cx="2273269" cy="262190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Content Placeholder 2"/>
          <p:cNvSpPr>
            <a:spLocks noGrp="1"/>
          </p:cNvSpPr>
          <p:nvPr>
            <p:ph idx="1"/>
          </p:nvPr>
        </p:nvSpPr>
        <p:spPr>
          <a:xfrm>
            <a:off x="50812" y="1446246"/>
            <a:ext cx="2487115" cy="5280510"/>
          </a:xfrm>
        </p:spPr>
        <p:txBody>
          <a:bodyPr>
            <a:normAutofit fontScale="55000" lnSpcReduction="20000"/>
          </a:bodyPr>
          <a:lstStyle/>
          <a:p>
            <a:pPr marL="0" indent="0">
              <a:buNone/>
            </a:pPr>
            <a:r>
              <a:rPr lang="en-GB" b="1" dirty="0" smtClean="0"/>
              <a:t>DEVELOPMENT AND GROWTH</a:t>
            </a:r>
          </a:p>
          <a:p>
            <a:r>
              <a:rPr lang="en-GB" dirty="0" smtClean="0"/>
              <a:t>Why arguably does growth lead to development?</a:t>
            </a:r>
          </a:p>
          <a:p>
            <a:r>
              <a:rPr lang="en-GB" dirty="0" smtClean="0"/>
              <a:t>What is the difference between development and growth?</a:t>
            </a:r>
          </a:p>
          <a:p>
            <a:pPr marL="0" indent="0">
              <a:buNone/>
            </a:pPr>
            <a:endParaRPr lang="en-GB" dirty="0" smtClean="0"/>
          </a:p>
          <a:p>
            <a:pPr marL="0" indent="0">
              <a:buNone/>
            </a:pPr>
            <a:r>
              <a:rPr lang="en-GB" b="1" dirty="0" smtClean="0"/>
              <a:t>ECONOMIC GROWTH IN DEVELOPING COUNTRIES</a:t>
            </a:r>
          </a:p>
          <a:p>
            <a:r>
              <a:rPr lang="en-GB" dirty="0" smtClean="0"/>
              <a:t>What provide opportunities for growth in developing countries?</a:t>
            </a:r>
          </a:p>
          <a:p>
            <a:r>
              <a:rPr lang="en-GB" dirty="0" smtClean="0"/>
              <a:t>What barriers are there to growth in developing countries?</a:t>
            </a:r>
          </a:p>
          <a:p>
            <a:pPr marL="0" indent="0">
              <a:buNone/>
            </a:pPr>
            <a:endParaRPr lang="en-GB" dirty="0"/>
          </a:p>
        </p:txBody>
      </p:sp>
      <p:pic>
        <p:nvPicPr>
          <p:cNvPr id="8" name="Picture 7"/>
          <p:cNvPicPr>
            <a:picLocks noChangeAspect="1"/>
          </p:cNvPicPr>
          <p:nvPr/>
        </p:nvPicPr>
        <p:blipFill>
          <a:blip r:embed="rId3"/>
          <a:stretch>
            <a:fillRect/>
          </a:stretch>
        </p:blipFill>
        <p:spPr>
          <a:xfrm>
            <a:off x="3482627" y="4497355"/>
            <a:ext cx="1903445" cy="2108103"/>
          </a:xfrm>
          <a:prstGeom prst="rect">
            <a:avLst/>
          </a:prstGeom>
        </p:spPr>
      </p:pic>
      <p:pic>
        <p:nvPicPr>
          <p:cNvPr id="9" name="Picture 8"/>
          <p:cNvPicPr>
            <a:picLocks noChangeAspect="1"/>
          </p:cNvPicPr>
          <p:nvPr/>
        </p:nvPicPr>
        <p:blipFill>
          <a:blip r:embed="rId4"/>
          <a:stretch>
            <a:fillRect/>
          </a:stretch>
        </p:blipFill>
        <p:spPr>
          <a:xfrm>
            <a:off x="6464687" y="1810141"/>
            <a:ext cx="2340554" cy="2621902"/>
          </a:xfrm>
          <a:prstGeom prst="rect">
            <a:avLst/>
          </a:prstGeom>
        </p:spPr>
      </p:pic>
      <p:pic>
        <p:nvPicPr>
          <p:cNvPr id="10" name="Picture 9"/>
          <p:cNvPicPr>
            <a:picLocks noChangeAspect="1"/>
          </p:cNvPicPr>
          <p:nvPr/>
        </p:nvPicPr>
        <p:blipFill>
          <a:blip r:embed="rId5"/>
          <a:stretch>
            <a:fillRect/>
          </a:stretch>
        </p:blipFill>
        <p:spPr>
          <a:xfrm>
            <a:off x="6608597" y="4482261"/>
            <a:ext cx="2052734" cy="2123198"/>
          </a:xfrm>
          <a:prstGeom prst="rect">
            <a:avLst/>
          </a:prstGeom>
        </p:spPr>
      </p:pic>
      <p:sp>
        <p:nvSpPr>
          <p:cNvPr id="11" name="TextBox 10"/>
          <p:cNvSpPr txBox="1"/>
          <p:nvPr/>
        </p:nvSpPr>
        <p:spPr>
          <a:xfrm>
            <a:off x="6373066" y="1352326"/>
            <a:ext cx="2501775" cy="461665"/>
          </a:xfrm>
          <a:prstGeom prst="rect">
            <a:avLst/>
          </a:prstGeom>
          <a:noFill/>
        </p:spPr>
        <p:txBody>
          <a:bodyPr wrap="none" rtlCol="0">
            <a:spAutoFit/>
          </a:bodyPr>
          <a:lstStyle/>
          <a:p>
            <a:pPr algn="ctr"/>
            <a:r>
              <a:rPr lang="en-GB" sz="1200" b="1" dirty="0" smtClean="0"/>
              <a:t>“RICHEST COUNTRY IN THE WORLD”</a:t>
            </a:r>
          </a:p>
          <a:p>
            <a:pPr algn="ctr"/>
            <a:r>
              <a:rPr lang="en-GB" sz="1200" dirty="0" smtClean="0"/>
              <a:t>United States of America (USA)</a:t>
            </a:r>
            <a:endParaRPr lang="en-GB" sz="1200" dirty="0"/>
          </a:p>
        </p:txBody>
      </p:sp>
      <p:sp>
        <p:nvSpPr>
          <p:cNvPr id="12" name="TextBox 11"/>
          <p:cNvSpPr txBox="1"/>
          <p:nvPr/>
        </p:nvSpPr>
        <p:spPr>
          <a:xfrm>
            <a:off x="3156794" y="1347860"/>
            <a:ext cx="2570705" cy="461665"/>
          </a:xfrm>
          <a:prstGeom prst="rect">
            <a:avLst/>
          </a:prstGeom>
          <a:noFill/>
        </p:spPr>
        <p:txBody>
          <a:bodyPr wrap="none" rtlCol="0">
            <a:spAutoFit/>
          </a:bodyPr>
          <a:lstStyle/>
          <a:p>
            <a:pPr algn="ctr"/>
            <a:r>
              <a:rPr lang="en-GB" sz="1200" b="1" dirty="0" smtClean="0"/>
              <a:t>“POOREST COUNTRY” IN THE WORLD</a:t>
            </a:r>
          </a:p>
          <a:p>
            <a:pPr algn="ctr"/>
            <a:r>
              <a:rPr lang="en-GB" sz="1200" dirty="0" smtClean="0"/>
              <a:t>Democratic Republic of Congo (DRC)</a:t>
            </a:r>
            <a:endParaRPr lang="en-GB" sz="1200" dirty="0"/>
          </a:p>
        </p:txBody>
      </p:sp>
    </p:spTree>
    <p:extLst>
      <p:ext uri="{BB962C8B-B14F-4D97-AF65-F5344CB8AC3E}">
        <p14:creationId xmlns:p14="http://schemas.microsoft.com/office/powerpoint/2010/main" val="191419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10" y="116018"/>
            <a:ext cx="8826759" cy="1143000"/>
          </a:xfrm>
        </p:spPr>
        <p:txBody>
          <a:bodyPr>
            <a:normAutofit fontScale="90000"/>
          </a:bodyPr>
          <a:lstStyle/>
          <a:p>
            <a:r>
              <a:rPr lang="en-US" b="1" dirty="0" smtClean="0"/>
              <a:t>Economic Development and Growth</a:t>
            </a:r>
            <a:br>
              <a:rPr lang="en-US" b="1" dirty="0" smtClean="0"/>
            </a:br>
            <a:r>
              <a:rPr lang="en-US" sz="3600" b="1" dirty="0" smtClean="0">
                <a:solidFill>
                  <a:srgbClr val="FF0000"/>
                </a:solidFill>
              </a:rPr>
              <a:t>THEORY AND KEY TERMS</a:t>
            </a:r>
            <a:endParaRPr lang="en-US" sz="3600" b="1" dirty="0">
              <a:solidFill>
                <a:srgbClr val="FF0000"/>
              </a:solidFill>
            </a:endParaRPr>
          </a:p>
        </p:txBody>
      </p:sp>
      <p:sp>
        <p:nvSpPr>
          <p:cNvPr id="3" name="Content Placeholder 2"/>
          <p:cNvSpPr>
            <a:spLocks noGrp="1"/>
          </p:cNvSpPr>
          <p:nvPr>
            <p:ph idx="1"/>
          </p:nvPr>
        </p:nvSpPr>
        <p:spPr>
          <a:xfrm>
            <a:off x="186611" y="1600200"/>
            <a:ext cx="8826759" cy="5080518"/>
          </a:xfrm>
        </p:spPr>
        <p:txBody>
          <a:bodyPr>
            <a:normAutofit fontScale="32500" lnSpcReduction="20000"/>
          </a:bodyPr>
          <a:lstStyle/>
          <a:p>
            <a:pPr marL="0" indent="0">
              <a:buNone/>
            </a:pPr>
            <a:r>
              <a:rPr lang="en-US" sz="4900" u="sng" dirty="0" smtClean="0"/>
              <a:t>ESSAY: Evaluate the view that GDP is the best way to measure ‘standards of living’ and economic development in an economy.  (25 Marks)</a:t>
            </a:r>
          </a:p>
          <a:p>
            <a:pPr marL="0" indent="0">
              <a:buNone/>
            </a:pPr>
            <a:endParaRPr lang="en-US" sz="4400" dirty="0"/>
          </a:p>
          <a:p>
            <a:pPr marL="0" indent="0">
              <a:buNone/>
            </a:pPr>
            <a:r>
              <a:rPr lang="en-US" sz="4400" b="1" dirty="0" smtClean="0"/>
              <a:t>FIRST POINT OF THE ESSAY: GDP is a good measure</a:t>
            </a:r>
          </a:p>
          <a:p>
            <a:pPr marL="0" indent="0">
              <a:buNone/>
            </a:pPr>
            <a:endParaRPr lang="en-US" sz="4400" dirty="0"/>
          </a:p>
          <a:p>
            <a:pPr marL="0" indent="0">
              <a:buNone/>
            </a:pPr>
            <a:r>
              <a:rPr lang="en-US" sz="4400" i="1" dirty="0" smtClean="0"/>
              <a:t>Economic </a:t>
            </a:r>
            <a:r>
              <a:rPr lang="en-US" sz="4400" i="1" dirty="0"/>
              <a:t>growth means an increase in real national income / national </a:t>
            </a:r>
            <a:r>
              <a:rPr lang="en-US" sz="4400" i="1" dirty="0" smtClean="0"/>
              <a:t>output, measured by GDP.  Economic </a:t>
            </a:r>
            <a:r>
              <a:rPr lang="en-US" sz="4400" i="1" dirty="0"/>
              <a:t>development means an improvement in the quality of life and living standards, e.g. measures of literacy, life-expectancy and health </a:t>
            </a:r>
            <a:r>
              <a:rPr lang="en-US" sz="4400" i="1" dirty="0" smtClean="0"/>
              <a:t>care.  We </a:t>
            </a:r>
            <a:r>
              <a:rPr lang="en-US" sz="4400" i="1" dirty="0"/>
              <a:t>would expect economic growth to enable more economic development. Higher real GDP enables more to be spent on health </a:t>
            </a:r>
            <a:r>
              <a:rPr lang="en-US" sz="4400" i="1" dirty="0" smtClean="0"/>
              <a:t>care, education, infrastructure and technology through greater tax revenues earnt.  It also leads to more job opportunities which provides households in the economy with income which can lead to greater spending and profits for firms.  Greater incomes mean households can improve their living standards by affording basic and luxuries.  So higher </a:t>
            </a:r>
            <a:r>
              <a:rPr lang="en-US" sz="4400" i="1" dirty="0"/>
              <a:t>GDP </a:t>
            </a:r>
            <a:r>
              <a:rPr lang="en-US" sz="4400" i="1" dirty="0" smtClean="0"/>
              <a:t>can be </a:t>
            </a:r>
            <a:r>
              <a:rPr lang="en-US" sz="4400" i="1" dirty="0"/>
              <a:t>associated with higher economic </a:t>
            </a:r>
            <a:r>
              <a:rPr lang="en-US" sz="4400" i="1" dirty="0" smtClean="0"/>
              <a:t>development</a:t>
            </a:r>
          </a:p>
          <a:p>
            <a:pPr marL="0" indent="0">
              <a:buNone/>
            </a:pPr>
            <a:endParaRPr lang="en-US" sz="4400" i="1" dirty="0"/>
          </a:p>
          <a:p>
            <a:pPr marL="0" indent="0">
              <a:buNone/>
            </a:pPr>
            <a:r>
              <a:rPr lang="en-US" sz="4400" i="1" dirty="0" smtClean="0"/>
              <a:t>However</a:t>
            </a:r>
            <a:r>
              <a:rPr lang="en-US" sz="4400" i="1" dirty="0"/>
              <a:t>, the link is not guaranteed. It is possible to have economic growth without development. i.e. an increase in GDP, but most people don’t see any actual improvements in living standards. The proceeds of economic growth could be wasted or retained by a small wealthy and/or corrupt elite or a specific sector of the economy?  </a:t>
            </a:r>
            <a:r>
              <a:rPr lang="en-US" sz="4400" i="1" dirty="0" smtClean="0"/>
              <a:t>Perhaps the tax collection is inefficient in a country?   Also </a:t>
            </a:r>
            <a:r>
              <a:rPr lang="en-US" sz="4400" i="1" dirty="0"/>
              <a:t>environmental problems - producing toxic chemicals will lead to an increase in real </a:t>
            </a:r>
            <a:r>
              <a:rPr lang="en-US" sz="4400" i="1" dirty="0" smtClean="0"/>
              <a:t>GDP but without </a:t>
            </a:r>
            <a:r>
              <a:rPr lang="en-US" sz="4400" i="1" dirty="0"/>
              <a:t>proper regulation, it can also lead to environmental and health problems.  </a:t>
            </a:r>
            <a:r>
              <a:rPr lang="en-US" sz="4400" i="1" dirty="0" smtClean="0"/>
              <a:t>Military </a:t>
            </a:r>
            <a:r>
              <a:rPr lang="en-US" sz="4400" i="1" dirty="0"/>
              <a:t>spending - a country may increase GDP by spending more on military goods. However, if this is at the expense of health care and education it can lead to lower living standards. </a:t>
            </a:r>
            <a:r>
              <a:rPr lang="en-US" sz="4400" i="1" dirty="0" smtClean="0"/>
              <a:t>So GDP might not be associated fully with the concept of ‘development’ and other measures exist such as </a:t>
            </a:r>
            <a:r>
              <a:rPr lang="en-US" sz="4400" i="1" dirty="0"/>
              <a:t>the HDI (Human Development Index</a:t>
            </a:r>
            <a:r>
              <a:rPr lang="en-US" sz="4400" i="1" dirty="0" smtClean="0"/>
              <a:t>).</a:t>
            </a:r>
          </a:p>
          <a:p>
            <a:pPr marL="0" indent="0">
              <a:buNone/>
            </a:pPr>
            <a:endParaRPr lang="en-US" sz="4400" dirty="0"/>
          </a:p>
          <a:p>
            <a:pPr marL="0" indent="0">
              <a:buNone/>
            </a:pPr>
            <a:r>
              <a:rPr lang="en-US" sz="4400" b="1" dirty="0" smtClean="0"/>
              <a:t>SECOND POINT OF THE ESSAY: HDI is a viable alternative….. </a:t>
            </a:r>
            <a:endParaRPr lang="en-US" sz="4400" b="1" dirty="0"/>
          </a:p>
          <a:p>
            <a:pPr marL="0" indent="0">
              <a:buNone/>
            </a:pPr>
            <a:endParaRPr lang="en-US" dirty="0"/>
          </a:p>
          <a:p>
            <a:endParaRPr lang="en-US" dirty="0"/>
          </a:p>
        </p:txBody>
      </p:sp>
    </p:spTree>
    <p:extLst>
      <p:ext uri="{BB962C8B-B14F-4D97-AF65-F5344CB8AC3E}">
        <p14:creationId xmlns:p14="http://schemas.microsoft.com/office/powerpoint/2010/main" val="17683138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0" y="215900"/>
            <a:ext cx="9144000" cy="6418498"/>
          </a:xfrm>
          <a:prstGeom prst="rect">
            <a:avLst/>
          </a:prstGeom>
        </p:spPr>
      </p:pic>
    </p:spTree>
    <p:extLst>
      <p:ext uri="{BB962C8B-B14F-4D97-AF65-F5344CB8AC3E}">
        <p14:creationId xmlns:p14="http://schemas.microsoft.com/office/powerpoint/2010/main" val="25314699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 y="0"/>
            <a:ext cx="9112072" cy="6858000"/>
          </a:xfrm>
          <a:prstGeom prst="rect">
            <a:avLst/>
          </a:prstGeom>
        </p:spPr>
      </p:pic>
    </p:spTree>
    <p:extLst>
      <p:ext uri="{BB962C8B-B14F-4D97-AF65-F5344CB8AC3E}">
        <p14:creationId xmlns:p14="http://schemas.microsoft.com/office/powerpoint/2010/main" val="11225449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Economic Development and Growth</a:t>
            </a:r>
            <a:br>
              <a:rPr lang="en-US" b="1" dirty="0" smtClean="0"/>
            </a:br>
            <a:r>
              <a:rPr lang="en-US" sz="3600" b="1" dirty="0" smtClean="0">
                <a:solidFill>
                  <a:srgbClr val="FF0000"/>
                </a:solidFill>
              </a:rPr>
              <a:t>STATISTICS – World Bank</a:t>
            </a:r>
            <a:endParaRPr lang="en-US" sz="3600" b="1" dirty="0">
              <a:solidFill>
                <a:srgbClr val="FF0000"/>
              </a:solidFill>
            </a:endParaRPr>
          </a:p>
        </p:txBody>
      </p:sp>
      <p:sp>
        <p:nvSpPr>
          <p:cNvPr id="5" name="Content Placeholder 4"/>
          <p:cNvSpPr>
            <a:spLocks noGrp="1"/>
          </p:cNvSpPr>
          <p:nvPr>
            <p:ph idx="1"/>
          </p:nvPr>
        </p:nvSpPr>
        <p:spPr/>
        <p:txBody>
          <a:bodyPr/>
          <a:lstStyle/>
          <a:p>
            <a:r>
              <a:rPr lang="en-US" dirty="0" smtClean="0"/>
              <a:t>Exchange rates at ‘market rate’ and ‘Purchasing Power Parity’ (PPP)</a:t>
            </a:r>
          </a:p>
          <a:p>
            <a:r>
              <a:rPr lang="en-US" dirty="0" smtClean="0"/>
              <a:t>Less than $455 per year is absolute poverty line (less than $1.25 per day)</a:t>
            </a:r>
            <a:endParaRPr lang="en-US" dirty="0"/>
          </a:p>
        </p:txBody>
      </p:sp>
    </p:spTree>
    <p:extLst>
      <p:ext uri="{BB962C8B-B14F-4D97-AF65-F5344CB8AC3E}">
        <p14:creationId xmlns:p14="http://schemas.microsoft.com/office/powerpoint/2010/main" val="35277193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4" y="13380"/>
            <a:ext cx="9060023" cy="863697"/>
          </a:xfrm>
        </p:spPr>
        <p:txBody>
          <a:bodyPr>
            <a:noAutofit/>
          </a:bodyPr>
          <a:lstStyle/>
          <a:p>
            <a:r>
              <a:rPr lang="en-US" sz="3200" b="1" dirty="0" smtClean="0"/>
              <a:t>Economic Development and Growth</a:t>
            </a:r>
            <a:br>
              <a:rPr lang="en-US" sz="3200" b="1" dirty="0" smtClean="0"/>
            </a:br>
            <a:r>
              <a:rPr lang="en-US" sz="2400" b="1" dirty="0" smtClean="0">
                <a:solidFill>
                  <a:srgbClr val="FF0000"/>
                </a:solidFill>
              </a:rPr>
              <a:t>STATISTICS – CIA </a:t>
            </a:r>
            <a:r>
              <a:rPr lang="en-US" sz="2400" b="1" dirty="0" err="1" smtClean="0">
                <a:solidFill>
                  <a:srgbClr val="FF0000"/>
                </a:solidFill>
              </a:rPr>
              <a:t>Factfile</a:t>
            </a:r>
            <a:endParaRPr lang="en-US" sz="2400" b="1"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23197002"/>
              </p:ext>
            </p:extLst>
          </p:nvPr>
        </p:nvGraphicFramePr>
        <p:xfrm>
          <a:off x="0" y="957518"/>
          <a:ext cx="9143998" cy="4912360"/>
        </p:xfrm>
        <a:graphic>
          <a:graphicData uri="http://schemas.openxmlformats.org/drawingml/2006/table">
            <a:tbl>
              <a:tblPr firstRow="1" bandRow="1">
                <a:tableStyleId>{5C22544A-7EE6-4342-B048-85BDC9FD1C3A}</a:tableStyleId>
              </a:tblPr>
              <a:tblGrid>
                <a:gridCol w="1626346"/>
                <a:gridCol w="1450896"/>
                <a:gridCol w="1450896"/>
                <a:gridCol w="1538620"/>
                <a:gridCol w="1538620"/>
                <a:gridCol w="1538620"/>
              </a:tblGrid>
              <a:tr h="370840">
                <a:tc>
                  <a:txBody>
                    <a:bodyPr/>
                    <a:lstStyle/>
                    <a:p>
                      <a:endParaRPr lang="en-US" dirty="0">
                        <a:solidFill>
                          <a:schemeClr val="bg1"/>
                        </a:solidFill>
                      </a:endParaRPr>
                    </a:p>
                  </a:txBody>
                  <a:tcPr>
                    <a:solidFill>
                      <a:srgbClr val="0070C0"/>
                    </a:solidFill>
                  </a:tcPr>
                </a:tc>
                <a:tc>
                  <a:txBody>
                    <a:bodyPr/>
                    <a:lstStyle/>
                    <a:p>
                      <a:r>
                        <a:rPr lang="en-US" sz="1200" dirty="0" smtClean="0"/>
                        <a:t>USA</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t>High Income Economy</a:t>
                      </a:r>
                      <a:r>
                        <a:rPr lang="en-US" sz="1200" baseline="0" dirty="0" smtClean="0"/>
                        <a:t> (&gt;$12,236)</a:t>
                      </a:r>
                      <a:endParaRPr lang="en-US" sz="1200" dirty="0" smtClean="0"/>
                    </a:p>
                    <a:p>
                      <a:endParaRPr lang="en-US" sz="1200" dirty="0"/>
                    </a:p>
                  </a:txBody>
                  <a:tcPr>
                    <a:solidFill>
                      <a:srgbClr val="0070C0"/>
                    </a:solidFill>
                  </a:tcPr>
                </a:tc>
                <a:tc>
                  <a:txBody>
                    <a:bodyPr/>
                    <a:lstStyle/>
                    <a:p>
                      <a:r>
                        <a:rPr lang="en-US" sz="1200" dirty="0" smtClean="0"/>
                        <a:t>UK</a:t>
                      </a:r>
                    </a:p>
                    <a:p>
                      <a:r>
                        <a:rPr lang="en-US" sz="1200" dirty="0" smtClean="0"/>
                        <a:t>High Income Economy</a:t>
                      </a:r>
                      <a:r>
                        <a:rPr lang="en-US" sz="1200" baseline="0" dirty="0" smtClean="0"/>
                        <a:t> (&gt;$12,236)</a:t>
                      </a:r>
                      <a:endParaRPr lang="en-US" sz="1200" dirty="0"/>
                    </a:p>
                  </a:txBody>
                  <a:tcPr>
                    <a:solidFill>
                      <a:srgbClr val="0070C0"/>
                    </a:solidFill>
                  </a:tcPr>
                </a:tc>
                <a:tc>
                  <a:txBody>
                    <a:bodyPr/>
                    <a:lstStyle/>
                    <a:p>
                      <a:r>
                        <a:rPr lang="en-US" sz="1200" dirty="0" smtClean="0"/>
                        <a:t>CHINA</a:t>
                      </a:r>
                    </a:p>
                    <a:p>
                      <a:r>
                        <a:rPr lang="en-US" sz="1200" dirty="0" smtClean="0"/>
                        <a:t>Upper Middle Income Country (</a:t>
                      </a:r>
                      <a:r>
                        <a:rPr lang="pt-BR" sz="1200" dirty="0" smtClean="0"/>
                        <a:t>$3,956 TO $12,235)</a:t>
                      </a:r>
                      <a:endParaRPr lang="en-US" sz="1200" dirty="0" smtClean="0"/>
                    </a:p>
                    <a:p>
                      <a:endParaRPr lang="en-US" sz="1200" dirty="0"/>
                    </a:p>
                  </a:txBody>
                  <a:tcPr>
                    <a:solidFill>
                      <a:srgbClr val="0070C0"/>
                    </a:solidFill>
                  </a:tcPr>
                </a:tc>
                <a:tc>
                  <a:txBody>
                    <a:bodyPr/>
                    <a:lstStyle/>
                    <a:p>
                      <a:r>
                        <a:rPr lang="en-US" sz="1200" dirty="0" smtClean="0"/>
                        <a:t>ZAMBIA</a:t>
                      </a:r>
                    </a:p>
                    <a:p>
                      <a:r>
                        <a:rPr lang="en-US" sz="1200" dirty="0" smtClean="0"/>
                        <a:t>Lower Middle Income Country (</a:t>
                      </a:r>
                      <a:r>
                        <a:rPr lang="pt-BR" sz="1200" dirty="0" smtClean="0"/>
                        <a:t>$1,006 TO $3,955)</a:t>
                      </a:r>
                      <a:endParaRPr lang="en-US" sz="1200" dirty="0"/>
                    </a:p>
                  </a:txBody>
                  <a:tcPr>
                    <a:solidFill>
                      <a:srgbClr val="0070C0"/>
                    </a:solidFill>
                  </a:tcPr>
                </a:tc>
                <a:tc>
                  <a:txBody>
                    <a:bodyPr/>
                    <a:lstStyle/>
                    <a:p>
                      <a:r>
                        <a:rPr lang="en-US" sz="1200" dirty="0" smtClean="0"/>
                        <a:t>DEMOCRACTIC REPUBLIC OF CONGO - </a:t>
                      </a:r>
                      <a:r>
                        <a:rPr lang="en-US" sz="1200" baseline="0" dirty="0" smtClean="0"/>
                        <a:t>DRC</a:t>
                      </a:r>
                    </a:p>
                    <a:p>
                      <a:r>
                        <a:rPr lang="en-US" sz="1200" baseline="0" dirty="0" smtClean="0"/>
                        <a:t>Low Income Country ($1,005 OR LESS) </a:t>
                      </a:r>
                    </a:p>
                  </a:txBody>
                  <a:tcPr>
                    <a:solidFill>
                      <a:srgbClr val="0070C0"/>
                    </a:solidFill>
                  </a:tcPr>
                </a:tc>
              </a:tr>
              <a:tr h="370840">
                <a:tc>
                  <a:txBody>
                    <a:bodyPr/>
                    <a:lstStyle/>
                    <a:p>
                      <a:r>
                        <a:rPr lang="en-US" sz="1100" b="1" dirty="0" smtClean="0">
                          <a:solidFill>
                            <a:schemeClr val="bg1"/>
                          </a:solidFill>
                        </a:rPr>
                        <a:t>HDI</a:t>
                      </a:r>
                    </a:p>
                    <a:p>
                      <a:pPr marL="171450" indent="-171450">
                        <a:buFont typeface="Arial" panose="020B0604020202020204" pitchFamily="34" charset="0"/>
                        <a:buChar char="•"/>
                      </a:pPr>
                      <a:r>
                        <a:rPr lang="en-US" sz="600" b="0" dirty="0" smtClean="0">
                          <a:solidFill>
                            <a:schemeClr val="bg1"/>
                          </a:solidFill>
                        </a:rPr>
                        <a:t>INCOME</a:t>
                      </a:r>
                      <a:r>
                        <a:rPr lang="en-US" sz="600" b="0" baseline="0" dirty="0" smtClean="0">
                          <a:solidFill>
                            <a:schemeClr val="bg1"/>
                          </a:solidFill>
                        </a:rPr>
                        <a:t> - </a:t>
                      </a:r>
                      <a:r>
                        <a:rPr lang="en-US" sz="600" b="0" dirty="0" smtClean="0">
                          <a:solidFill>
                            <a:schemeClr val="bg1"/>
                          </a:solidFill>
                        </a:rPr>
                        <a:t>GDP per capita</a:t>
                      </a:r>
                    </a:p>
                    <a:p>
                      <a:pPr marL="171450" indent="-171450">
                        <a:buFont typeface="Arial" panose="020B0604020202020204" pitchFamily="34" charset="0"/>
                        <a:buChar char="•"/>
                      </a:pPr>
                      <a:r>
                        <a:rPr lang="en-US" sz="600" b="0" dirty="0" smtClean="0">
                          <a:solidFill>
                            <a:schemeClr val="bg1"/>
                          </a:solidFill>
                        </a:rPr>
                        <a:t>HEALTH</a:t>
                      </a:r>
                      <a:r>
                        <a:rPr lang="en-US" sz="600" b="0" baseline="0" dirty="0" smtClean="0">
                          <a:solidFill>
                            <a:schemeClr val="bg1"/>
                          </a:solidFill>
                        </a:rPr>
                        <a:t> - </a:t>
                      </a:r>
                      <a:r>
                        <a:rPr lang="en-US" sz="600" b="0" dirty="0" smtClean="0">
                          <a:solidFill>
                            <a:schemeClr val="bg1"/>
                          </a:solidFill>
                        </a:rPr>
                        <a:t>Life Expectancy</a:t>
                      </a:r>
                    </a:p>
                    <a:p>
                      <a:pPr marL="171450" indent="-171450">
                        <a:buFont typeface="Arial" panose="020B0604020202020204" pitchFamily="34" charset="0"/>
                        <a:buChar char="•"/>
                      </a:pPr>
                      <a:r>
                        <a:rPr lang="en-US" sz="600" b="0" baseline="0" dirty="0" smtClean="0">
                          <a:solidFill>
                            <a:schemeClr val="bg1"/>
                          </a:solidFill>
                        </a:rPr>
                        <a:t>EDUCATION - Expected Years of Schooling and Mean years of Schooling</a:t>
                      </a:r>
                      <a:endParaRPr lang="en-US" sz="600" b="0" dirty="0">
                        <a:solidFill>
                          <a:schemeClr val="bg1"/>
                        </a:solidFill>
                      </a:endParaRPr>
                    </a:p>
                  </a:txBody>
                  <a:tcPr anchor="ctr">
                    <a:solidFill>
                      <a:srgbClr val="0070C0"/>
                    </a:solidFill>
                  </a:tcPr>
                </a:tc>
                <a:tc>
                  <a:txBody>
                    <a:bodyPr/>
                    <a:lstStyle/>
                    <a:p>
                      <a:pPr algn="ctr"/>
                      <a:r>
                        <a:rPr lang="en-US" sz="1400" dirty="0" smtClean="0"/>
                        <a:t>16/188</a:t>
                      </a:r>
                    </a:p>
                    <a:p>
                      <a:pPr algn="ctr"/>
                      <a:r>
                        <a:rPr lang="en-US" sz="900" dirty="0" smtClean="0"/>
                        <a:t>(Very High Development)</a:t>
                      </a:r>
                    </a:p>
                  </a:txBody>
                  <a:tcPr anchor="ctr"/>
                </a:tc>
                <a:tc>
                  <a:txBody>
                    <a:bodyPr/>
                    <a:lstStyle/>
                    <a:p>
                      <a:pPr algn="ctr"/>
                      <a:r>
                        <a:rPr lang="en-US" sz="1400" dirty="0" smtClean="0"/>
                        <a:t>16/188</a:t>
                      </a:r>
                    </a:p>
                    <a:p>
                      <a:pPr algn="ctr"/>
                      <a:r>
                        <a:rPr lang="en-US" sz="900" dirty="0" smtClean="0"/>
                        <a:t>(Very High Development)</a:t>
                      </a:r>
                      <a:endParaRPr lang="en-US" sz="900" dirty="0"/>
                    </a:p>
                  </a:txBody>
                  <a:tcPr anchor="ctr"/>
                </a:tc>
                <a:tc>
                  <a:txBody>
                    <a:bodyPr/>
                    <a:lstStyle/>
                    <a:p>
                      <a:pPr algn="ctr"/>
                      <a:r>
                        <a:rPr lang="en-US" sz="1400" dirty="0" smtClean="0"/>
                        <a:t>90/188</a:t>
                      </a:r>
                    </a:p>
                    <a:p>
                      <a:pPr algn="ctr"/>
                      <a:r>
                        <a:rPr lang="en-US" sz="900" dirty="0" smtClean="0"/>
                        <a:t>(High</a:t>
                      </a:r>
                      <a:r>
                        <a:rPr lang="en-US" sz="900" baseline="0" dirty="0" smtClean="0"/>
                        <a:t> Development)</a:t>
                      </a:r>
                      <a:endParaRPr lang="en-US" sz="900" dirty="0"/>
                    </a:p>
                  </a:txBody>
                  <a:tcPr anchor="ctr"/>
                </a:tc>
                <a:tc>
                  <a:txBody>
                    <a:bodyPr/>
                    <a:lstStyle/>
                    <a:p>
                      <a:pPr algn="ctr"/>
                      <a:r>
                        <a:rPr lang="en-US" sz="1400" dirty="0" smtClean="0"/>
                        <a:t>139/188</a:t>
                      </a:r>
                    </a:p>
                    <a:p>
                      <a:pPr algn="ctr"/>
                      <a:r>
                        <a:rPr lang="en-US" sz="900" dirty="0" smtClean="0"/>
                        <a:t>(Medium Development)</a:t>
                      </a:r>
                      <a:endParaRPr lang="en-US" sz="900" dirty="0"/>
                    </a:p>
                  </a:txBody>
                  <a:tcPr anchor="ctr"/>
                </a:tc>
                <a:tc>
                  <a:txBody>
                    <a:bodyPr/>
                    <a:lstStyle/>
                    <a:p>
                      <a:pPr algn="ctr"/>
                      <a:r>
                        <a:rPr lang="en-US" sz="1400" dirty="0" smtClean="0"/>
                        <a:t>176/188</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smtClean="0"/>
                        <a:t>(Low Development)</a:t>
                      </a:r>
                    </a:p>
                  </a:txBody>
                  <a:tcPr anchor="ctr"/>
                </a:tc>
              </a:tr>
              <a:tr h="370840">
                <a:tc>
                  <a:txBody>
                    <a:bodyPr/>
                    <a:lstStyle/>
                    <a:p>
                      <a:r>
                        <a:rPr lang="en-US" sz="1100" b="1" dirty="0" smtClean="0">
                          <a:solidFill>
                            <a:schemeClr val="bg1"/>
                          </a:solidFill>
                        </a:rPr>
                        <a:t>GDP (Total at PPP)</a:t>
                      </a:r>
                      <a:endParaRPr lang="en-US" sz="1100" b="1" dirty="0">
                        <a:solidFill>
                          <a:schemeClr val="bg1"/>
                        </a:solidFill>
                      </a:endParaRPr>
                    </a:p>
                  </a:txBody>
                  <a:tcPr anchor="ctr">
                    <a:solidFill>
                      <a:srgbClr val="0070C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smtClean="0"/>
                        <a:t>$19.36 trillion</a:t>
                      </a:r>
                    </a:p>
                  </a:txBody>
                  <a:tcPr anchor="ctr"/>
                </a:tc>
                <a:tc>
                  <a:txBody>
                    <a:bodyPr/>
                    <a:lstStyle/>
                    <a:p>
                      <a:pPr algn="ctr"/>
                      <a:r>
                        <a:rPr lang="en-US" sz="1400" dirty="0" smtClean="0"/>
                        <a:t>2.88</a:t>
                      </a:r>
                      <a:r>
                        <a:rPr lang="en-US" sz="1400" baseline="0" dirty="0" smtClean="0"/>
                        <a:t> trillion</a:t>
                      </a:r>
                      <a:endParaRPr lang="en-US" sz="1400" dirty="0"/>
                    </a:p>
                  </a:txBody>
                  <a:tcPr anchor="ctr"/>
                </a:tc>
                <a:tc>
                  <a:txBody>
                    <a:bodyPr/>
                    <a:lstStyle/>
                    <a:p>
                      <a:pPr algn="ctr"/>
                      <a:r>
                        <a:rPr lang="en-US" sz="1400" dirty="0" smtClean="0"/>
                        <a:t>$23.12 trillion</a:t>
                      </a:r>
                      <a:endParaRPr lang="en-US" sz="1400" dirty="0"/>
                    </a:p>
                  </a:txBody>
                  <a:tcPr anchor="ctr"/>
                </a:tc>
                <a:tc>
                  <a:txBody>
                    <a:bodyPr/>
                    <a:lstStyle/>
                    <a:p>
                      <a:pPr algn="ctr"/>
                      <a:r>
                        <a:rPr lang="en-US" sz="1400" dirty="0" smtClean="0"/>
                        <a:t>$0.689 trillion</a:t>
                      </a:r>
                      <a:endParaRPr lang="en-US" sz="1400" dirty="0"/>
                    </a:p>
                  </a:txBody>
                  <a:tcPr anchor="ctr"/>
                </a:tc>
                <a:tc>
                  <a:txBody>
                    <a:bodyPr/>
                    <a:lstStyle/>
                    <a:p>
                      <a:pPr algn="ctr"/>
                      <a:r>
                        <a:rPr lang="en-US" sz="1400" dirty="0" smtClean="0"/>
                        <a:t>$0.067 trillion</a:t>
                      </a:r>
                      <a:endParaRPr lang="en-US" sz="1400" dirty="0"/>
                    </a:p>
                  </a:txBody>
                  <a:tcPr anchor="ctr"/>
                </a:tc>
              </a:tr>
              <a:tr h="370840">
                <a:tc>
                  <a:txBody>
                    <a:bodyPr/>
                    <a:lstStyle/>
                    <a:p>
                      <a:r>
                        <a:rPr lang="en-US" sz="1100" b="1" dirty="0" smtClean="0">
                          <a:solidFill>
                            <a:schemeClr val="bg1"/>
                          </a:solidFill>
                        </a:rPr>
                        <a:t>GDP (Per Capita at PPP exchange </a:t>
                      </a:r>
                      <a:endParaRPr lang="en-US" sz="1100" b="1" dirty="0">
                        <a:solidFill>
                          <a:schemeClr val="bg1"/>
                        </a:solidFill>
                      </a:endParaRPr>
                    </a:p>
                  </a:txBody>
                  <a:tcPr anchor="ctr">
                    <a:solidFill>
                      <a:srgbClr val="0070C0"/>
                    </a:solidFill>
                  </a:tcPr>
                </a:tc>
                <a:tc>
                  <a:txBody>
                    <a:bodyPr/>
                    <a:lstStyle/>
                    <a:p>
                      <a:pPr algn="ctr"/>
                      <a:r>
                        <a:rPr lang="en-US" sz="1400" dirty="0" smtClean="0"/>
                        <a:t>$59,500</a:t>
                      </a:r>
                      <a:endParaRPr lang="en-US" sz="1400" dirty="0"/>
                    </a:p>
                  </a:txBody>
                  <a:tcPr anchor="ctr"/>
                </a:tc>
                <a:tc>
                  <a:txBody>
                    <a:bodyPr/>
                    <a:lstStyle/>
                    <a:p>
                      <a:pPr algn="ctr"/>
                      <a:r>
                        <a:rPr lang="en-US" sz="1400" dirty="0" smtClean="0"/>
                        <a:t>$43,600</a:t>
                      </a:r>
                      <a:endParaRPr lang="en-US" sz="1400" dirty="0"/>
                    </a:p>
                  </a:txBody>
                  <a:tcPr anchor="ctr"/>
                </a:tc>
                <a:tc>
                  <a:txBody>
                    <a:bodyPr/>
                    <a:lstStyle/>
                    <a:p>
                      <a:pPr algn="ctr"/>
                      <a:r>
                        <a:rPr lang="en-US" sz="1400" dirty="0" smtClean="0"/>
                        <a:t>$16,600</a:t>
                      </a:r>
                      <a:endParaRPr lang="en-US" sz="1400" dirty="0"/>
                    </a:p>
                  </a:txBody>
                  <a:tcPr anchor="ctr"/>
                </a:tc>
                <a:tc>
                  <a:txBody>
                    <a:bodyPr/>
                    <a:lstStyle/>
                    <a:p>
                      <a:pPr algn="ctr"/>
                      <a:r>
                        <a:rPr lang="en-US" sz="1400" dirty="0" smtClean="0"/>
                        <a:t>$4,000</a:t>
                      </a:r>
                      <a:endParaRPr lang="en-US" sz="1400" dirty="0"/>
                    </a:p>
                  </a:txBody>
                  <a:tcPr anchor="ctr"/>
                </a:tc>
                <a:tc>
                  <a:txBody>
                    <a:bodyPr/>
                    <a:lstStyle/>
                    <a:p>
                      <a:pPr algn="ctr"/>
                      <a:r>
                        <a:rPr lang="en-US" sz="1400" dirty="0" smtClean="0"/>
                        <a:t>$800</a:t>
                      </a:r>
                      <a:endParaRPr lang="en-US" sz="1400" dirty="0"/>
                    </a:p>
                  </a:txBody>
                  <a:tcPr anchor="ctr"/>
                </a:tc>
              </a:tr>
              <a:tr h="370840">
                <a:tc>
                  <a:txBody>
                    <a:bodyPr/>
                    <a:lstStyle/>
                    <a:p>
                      <a:r>
                        <a:rPr lang="en-US" sz="1100" b="1" dirty="0" smtClean="0">
                          <a:solidFill>
                            <a:schemeClr val="bg1"/>
                          </a:solidFill>
                        </a:rPr>
                        <a:t>GDP Growth</a:t>
                      </a:r>
                      <a:r>
                        <a:rPr lang="en-US" sz="1100" b="1" baseline="0" dirty="0" smtClean="0">
                          <a:solidFill>
                            <a:schemeClr val="bg1"/>
                          </a:solidFill>
                        </a:rPr>
                        <a:t> Rates</a:t>
                      </a:r>
                      <a:endParaRPr lang="en-US" sz="1100" b="1" dirty="0">
                        <a:solidFill>
                          <a:schemeClr val="bg1"/>
                        </a:solidFill>
                      </a:endParaRPr>
                    </a:p>
                  </a:txBody>
                  <a:tcPr anchor="ctr">
                    <a:solidFill>
                      <a:srgbClr val="0070C0"/>
                    </a:solidFill>
                  </a:tcPr>
                </a:tc>
                <a:tc>
                  <a:txBody>
                    <a:bodyPr/>
                    <a:lstStyle/>
                    <a:p>
                      <a:pPr algn="ctr"/>
                      <a:r>
                        <a:rPr lang="en-US" sz="1400" dirty="0" smtClean="0"/>
                        <a:t>2.2%</a:t>
                      </a:r>
                      <a:endParaRPr lang="en-US" sz="1400" dirty="0"/>
                    </a:p>
                  </a:txBody>
                  <a:tcPr anchor="ctr"/>
                </a:tc>
                <a:tc>
                  <a:txBody>
                    <a:bodyPr/>
                    <a:lstStyle/>
                    <a:p>
                      <a:pPr algn="ctr"/>
                      <a:r>
                        <a:rPr lang="en-US" sz="1400" dirty="0" smtClean="0"/>
                        <a:t>1.7%</a:t>
                      </a:r>
                      <a:endParaRPr lang="en-US" sz="1400" dirty="0"/>
                    </a:p>
                  </a:txBody>
                  <a:tcPr anchor="ctr"/>
                </a:tc>
                <a:tc>
                  <a:txBody>
                    <a:bodyPr/>
                    <a:lstStyle/>
                    <a:p>
                      <a:pPr algn="ctr"/>
                      <a:r>
                        <a:rPr lang="en-US" sz="1400" dirty="0" smtClean="0"/>
                        <a:t>6.8%</a:t>
                      </a:r>
                      <a:endParaRPr lang="en-US" sz="1400" dirty="0"/>
                    </a:p>
                  </a:txBody>
                  <a:tcPr anchor="ctr"/>
                </a:tc>
                <a:tc>
                  <a:txBody>
                    <a:bodyPr/>
                    <a:lstStyle/>
                    <a:p>
                      <a:pPr algn="ctr"/>
                      <a:r>
                        <a:rPr lang="en-US" sz="1400" dirty="0" smtClean="0"/>
                        <a:t>4%</a:t>
                      </a:r>
                      <a:endParaRPr lang="en-US" sz="1400" dirty="0"/>
                    </a:p>
                  </a:txBody>
                  <a:tcPr anchor="ctr"/>
                </a:tc>
                <a:tc>
                  <a:txBody>
                    <a:bodyPr/>
                    <a:lstStyle/>
                    <a:p>
                      <a:pPr algn="ctr"/>
                      <a:r>
                        <a:rPr lang="en-US" sz="1400" dirty="0" smtClean="0"/>
                        <a:t>2.8%</a:t>
                      </a:r>
                      <a:endParaRPr lang="en-US" sz="1400" dirty="0"/>
                    </a:p>
                  </a:txBody>
                  <a:tcPr anchor="ctr"/>
                </a:tc>
              </a:tr>
              <a:tr h="370840">
                <a:tc>
                  <a:txBody>
                    <a:bodyPr/>
                    <a:lstStyle/>
                    <a:p>
                      <a:r>
                        <a:rPr lang="en-US" sz="1100" b="1" dirty="0" smtClean="0">
                          <a:solidFill>
                            <a:schemeClr val="bg1"/>
                          </a:solidFill>
                        </a:rPr>
                        <a:t>Inflation</a:t>
                      </a:r>
                      <a:endParaRPr lang="en-US" sz="1100" b="1" dirty="0">
                        <a:solidFill>
                          <a:schemeClr val="bg1"/>
                        </a:solidFill>
                      </a:endParaRPr>
                    </a:p>
                  </a:txBody>
                  <a:tcPr anchor="ctr">
                    <a:solidFill>
                      <a:srgbClr val="0070C0"/>
                    </a:solidFill>
                  </a:tcPr>
                </a:tc>
                <a:tc>
                  <a:txBody>
                    <a:bodyPr/>
                    <a:lstStyle/>
                    <a:p>
                      <a:pPr algn="ctr"/>
                      <a:r>
                        <a:rPr lang="en-US" sz="1400" dirty="0" smtClean="0"/>
                        <a:t>2.1%</a:t>
                      </a:r>
                      <a:endParaRPr lang="en-US" sz="1400" dirty="0"/>
                    </a:p>
                  </a:txBody>
                  <a:tcPr anchor="ctr"/>
                </a:tc>
                <a:tc>
                  <a:txBody>
                    <a:bodyPr/>
                    <a:lstStyle/>
                    <a:p>
                      <a:pPr algn="ctr"/>
                      <a:r>
                        <a:rPr lang="en-US" sz="1400" dirty="0" smtClean="0"/>
                        <a:t>2.6%</a:t>
                      </a:r>
                      <a:endParaRPr lang="en-US" sz="1400" dirty="0"/>
                    </a:p>
                  </a:txBody>
                  <a:tcPr anchor="ctr"/>
                </a:tc>
                <a:tc>
                  <a:txBody>
                    <a:bodyPr/>
                    <a:lstStyle/>
                    <a:p>
                      <a:pPr algn="ctr"/>
                      <a:r>
                        <a:rPr lang="en-US" sz="1400" dirty="0" smtClean="0"/>
                        <a:t>1.8%</a:t>
                      </a:r>
                      <a:endParaRPr lang="en-US" sz="1400" dirty="0"/>
                    </a:p>
                  </a:txBody>
                  <a:tcPr anchor="ctr"/>
                </a:tc>
                <a:tc>
                  <a:txBody>
                    <a:bodyPr/>
                    <a:lstStyle/>
                    <a:p>
                      <a:pPr algn="ctr"/>
                      <a:r>
                        <a:rPr lang="en-US" sz="1400" dirty="0" smtClean="0"/>
                        <a:t>6.8%</a:t>
                      </a:r>
                      <a:endParaRPr lang="en-US" sz="1400" dirty="0"/>
                    </a:p>
                  </a:txBody>
                  <a:tcPr anchor="ctr"/>
                </a:tc>
                <a:tc>
                  <a:txBody>
                    <a:bodyPr/>
                    <a:lstStyle/>
                    <a:p>
                      <a:pPr algn="ctr"/>
                      <a:r>
                        <a:rPr lang="en-US" sz="1400" dirty="0" smtClean="0"/>
                        <a:t>41.7%</a:t>
                      </a:r>
                      <a:endParaRPr lang="en-US" sz="1400" dirty="0"/>
                    </a:p>
                  </a:txBody>
                  <a:tcPr anchor="ctr"/>
                </a:tc>
              </a:tr>
              <a:tr h="370840">
                <a:tc>
                  <a:txBody>
                    <a:bodyPr/>
                    <a:lstStyle/>
                    <a:p>
                      <a:r>
                        <a:rPr lang="en-US" sz="1100" b="1" dirty="0" smtClean="0">
                          <a:solidFill>
                            <a:schemeClr val="bg1"/>
                          </a:solidFill>
                        </a:rPr>
                        <a:t>Unemployment</a:t>
                      </a:r>
                      <a:endParaRPr lang="en-US" sz="1100" b="1" dirty="0">
                        <a:solidFill>
                          <a:schemeClr val="bg1"/>
                        </a:solidFill>
                      </a:endParaRPr>
                    </a:p>
                  </a:txBody>
                  <a:tcPr anchor="ctr">
                    <a:solidFill>
                      <a:srgbClr val="0070C0"/>
                    </a:solidFill>
                  </a:tcPr>
                </a:tc>
                <a:tc>
                  <a:txBody>
                    <a:bodyPr/>
                    <a:lstStyle/>
                    <a:p>
                      <a:pPr algn="ctr"/>
                      <a:r>
                        <a:rPr lang="en-US" sz="1400" dirty="0" smtClean="0"/>
                        <a:t>4.4%</a:t>
                      </a:r>
                      <a:endParaRPr lang="en-US" sz="1400" dirty="0"/>
                    </a:p>
                  </a:txBody>
                  <a:tcPr anchor="ctr"/>
                </a:tc>
                <a:tc>
                  <a:txBody>
                    <a:bodyPr/>
                    <a:lstStyle/>
                    <a:p>
                      <a:pPr algn="ctr"/>
                      <a:r>
                        <a:rPr lang="en-US" sz="1400" dirty="0" smtClean="0"/>
                        <a:t>4.4%</a:t>
                      </a:r>
                      <a:endParaRPr lang="en-US" sz="1400" dirty="0"/>
                    </a:p>
                  </a:txBody>
                  <a:tcPr anchor="ctr"/>
                </a:tc>
                <a:tc>
                  <a:txBody>
                    <a:bodyPr/>
                    <a:lstStyle/>
                    <a:p>
                      <a:pPr algn="ctr"/>
                      <a:r>
                        <a:rPr lang="en-US" sz="1400" dirty="0" smtClean="0"/>
                        <a:t>4%*</a:t>
                      </a:r>
                      <a:endParaRPr lang="en-US" sz="1400" dirty="0"/>
                    </a:p>
                  </a:txBody>
                  <a:tcPr anchor="ctr"/>
                </a:tc>
                <a:tc>
                  <a:txBody>
                    <a:bodyPr/>
                    <a:lstStyle/>
                    <a:p>
                      <a:pPr algn="ctr"/>
                      <a:r>
                        <a:rPr lang="en-US" sz="1400" dirty="0" smtClean="0"/>
                        <a:t>15%</a:t>
                      </a:r>
                      <a:endParaRPr lang="en-US" sz="1400" dirty="0"/>
                    </a:p>
                  </a:txBody>
                  <a:tcPr anchor="ctr"/>
                </a:tc>
                <a:tc>
                  <a:txBody>
                    <a:bodyPr/>
                    <a:lstStyle/>
                    <a:p>
                      <a:pPr algn="ctr"/>
                      <a:r>
                        <a:rPr lang="en-US" sz="1400" dirty="0" smtClean="0"/>
                        <a:t>43%*</a:t>
                      </a:r>
                      <a:endParaRPr lang="en-US" sz="1400" dirty="0"/>
                    </a:p>
                  </a:txBody>
                  <a:tcPr anchor="ctr"/>
                </a:tc>
              </a:tr>
              <a:tr h="370840">
                <a:tc>
                  <a:txBody>
                    <a:bodyPr/>
                    <a:lstStyle/>
                    <a:p>
                      <a:r>
                        <a:rPr lang="en-US" sz="1100" b="1" dirty="0" smtClean="0">
                          <a:solidFill>
                            <a:schemeClr val="bg1"/>
                          </a:solidFill>
                        </a:rPr>
                        <a:t>Balance</a:t>
                      </a:r>
                      <a:r>
                        <a:rPr lang="en-US" sz="1100" b="1" baseline="0" dirty="0" smtClean="0">
                          <a:solidFill>
                            <a:schemeClr val="bg1"/>
                          </a:solidFill>
                        </a:rPr>
                        <a:t> of Payments (Current Account)</a:t>
                      </a:r>
                      <a:endParaRPr lang="en-US" sz="1100" b="1" dirty="0">
                        <a:solidFill>
                          <a:schemeClr val="bg1"/>
                        </a:solidFill>
                      </a:endParaRPr>
                    </a:p>
                  </a:txBody>
                  <a:tcPr anchor="ctr">
                    <a:solidFill>
                      <a:srgbClr val="0070C0"/>
                    </a:solidFill>
                  </a:tcPr>
                </a:tc>
                <a:tc>
                  <a:txBody>
                    <a:bodyPr/>
                    <a:lstStyle/>
                    <a:p>
                      <a:pPr algn="ctr"/>
                      <a:r>
                        <a:rPr lang="en-GB" sz="1400" dirty="0" smtClean="0"/>
                        <a:t>-2.38% of GDP</a:t>
                      </a:r>
                    </a:p>
                    <a:p>
                      <a:pPr algn="ctr"/>
                      <a:r>
                        <a:rPr lang="en-GB" sz="1400" dirty="0" smtClean="0"/>
                        <a:t>(-$462</a:t>
                      </a:r>
                      <a:r>
                        <a:rPr lang="en-GB" sz="1400" baseline="0" dirty="0" smtClean="0"/>
                        <a:t> billion)</a:t>
                      </a:r>
                      <a:endParaRPr lang="en-GB" sz="1400" dirty="0"/>
                    </a:p>
                  </a:txBody>
                  <a:tcPr anchor="ctr"/>
                </a:tc>
                <a:tc>
                  <a:txBody>
                    <a:bodyPr/>
                    <a:lstStyle/>
                    <a:p>
                      <a:pPr algn="ctr"/>
                      <a:r>
                        <a:rPr lang="en-GB" sz="1400" dirty="0" smtClean="0"/>
                        <a:t>--3.17% of GDP</a:t>
                      </a:r>
                    </a:p>
                    <a:p>
                      <a:pPr algn="ctr"/>
                      <a:r>
                        <a:rPr lang="en-GB" sz="1400" dirty="0" smtClean="0"/>
                        <a:t>(-$91.42 billion)</a:t>
                      </a:r>
                      <a:endParaRPr lang="en-GB" sz="1400" dirty="0"/>
                    </a:p>
                  </a:txBody>
                  <a:tcPr anchor="ctr"/>
                </a:tc>
                <a:tc>
                  <a:txBody>
                    <a:bodyPr/>
                    <a:lstStyle/>
                    <a:p>
                      <a:pPr algn="ctr"/>
                      <a:r>
                        <a:rPr lang="en-GB" sz="1400" dirty="0" smtClean="0"/>
                        <a:t>0.7% of GDP </a:t>
                      </a:r>
                    </a:p>
                    <a:p>
                      <a:pPr algn="ctr"/>
                      <a:r>
                        <a:rPr lang="en-GB" sz="1400" dirty="0" smtClean="0"/>
                        <a:t>($162.5</a:t>
                      </a:r>
                      <a:r>
                        <a:rPr lang="en-GB" sz="1400" baseline="0" dirty="0" smtClean="0"/>
                        <a:t> billion)</a:t>
                      </a:r>
                      <a:endParaRPr lang="en-GB" sz="1400" dirty="0"/>
                    </a:p>
                  </a:txBody>
                  <a:tcPr anchor="ctr"/>
                </a:tc>
                <a:tc>
                  <a:txBody>
                    <a:bodyPr/>
                    <a:lstStyle/>
                    <a:p>
                      <a:pPr algn="ctr"/>
                      <a:r>
                        <a:rPr lang="en-GB" sz="1400" dirty="0" smtClean="0"/>
                        <a:t>1.3%</a:t>
                      </a:r>
                      <a:r>
                        <a:rPr lang="en-GB" sz="1400" baseline="0" dirty="0" smtClean="0"/>
                        <a:t> of GDP</a:t>
                      </a:r>
                    </a:p>
                    <a:p>
                      <a:pPr algn="ctr"/>
                      <a:r>
                        <a:rPr lang="en-GB" sz="1400" dirty="0" smtClean="0"/>
                        <a:t>($0.918</a:t>
                      </a:r>
                      <a:r>
                        <a:rPr lang="en-GB" sz="1400" baseline="0" dirty="0" smtClean="0"/>
                        <a:t> billion)</a:t>
                      </a:r>
                      <a:endParaRPr lang="en-GB" sz="1400" dirty="0"/>
                    </a:p>
                  </a:txBody>
                  <a:tcPr anchor="ctr"/>
                </a:tc>
                <a:tc>
                  <a:txBody>
                    <a:bodyPr/>
                    <a:lstStyle/>
                    <a:p>
                      <a:pPr algn="ctr"/>
                      <a:r>
                        <a:rPr lang="en-GB" sz="1400" dirty="0" smtClean="0"/>
                        <a:t>-27.5% of GDP</a:t>
                      </a:r>
                    </a:p>
                    <a:p>
                      <a:pPr algn="ctr"/>
                      <a:r>
                        <a:rPr lang="en-GB" sz="1400" dirty="0" smtClean="0"/>
                        <a:t>($-1.849</a:t>
                      </a:r>
                      <a:r>
                        <a:rPr lang="en-GB" sz="1400" baseline="0" dirty="0" smtClean="0"/>
                        <a:t> billion)</a:t>
                      </a:r>
                      <a:endParaRPr lang="en-GB" sz="1400" dirty="0"/>
                    </a:p>
                  </a:txBody>
                  <a:tcPr anchor="ctr"/>
                </a:tc>
              </a:tr>
              <a:tr h="370840">
                <a:tc>
                  <a:txBody>
                    <a:bodyPr/>
                    <a:lstStyle/>
                    <a:p>
                      <a:r>
                        <a:rPr lang="en-US" sz="1100" b="1" dirty="0" smtClean="0">
                          <a:solidFill>
                            <a:schemeClr val="bg1"/>
                          </a:solidFill>
                        </a:rPr>
                        <a:t>Budget Surplus/Deficit (% of GDP)</a:t>
                      </a:r>
                      <a:endParaRPr lang="en-US" sz="1100" b="1" dirty="0">
                        <a:solidFill>
                          <a:schemeClr val="bg1"/>
                        </a:solidFill>
                      </a:endParaRPr>
                    </a:p>
                  </a:txBody>
                  <a:tcPr anchor="ctr">
                    <a:solidFill>
                      <a:srgbClr val="0070C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smtClean="0"/>
                        <a:t>-3.4%</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smtClean="0"/>
                        <a:t>-3.6%</a:t>
                      </a:r>
                    </a:p>
                  </a:txBody>
                  <a:tcPr anchor="ctr"/>
                </a:tc>
                <a:tc>
                  <a:txBody>
                    <a:bodyPr/>
                    <a:lstStyle/>
                    <a:p>
                      <a:pPr algn="ctr"/>
                      <a:r>
                        <a:rPr lang="en-US" sz="1400" dirty="0" smtClean="0"/>
                        <a:t>-4%</a:t>
                      </a:r>
                      <a:endParaRPr lang="en-US" sz="140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smtClean="0"/>
                        <a:t>-8.4%</a:t>
                      </a:r>
                    </a:p>
                  </a:txBody>
                  <a:tcPr anchor="ctr"/>
                </a:tc>
                <a:tc>
                  <a:txBody>
                    <a:bodyPr/>
                    <a:lstStyle/>
                    <a:p>
                      <a:pPr algn="ctr"/>
                      <a:r>
                        <a:rPr lang="en-US" sz="1400" dirty="0" smtClean="0"/>
                        <a:t>-0.3%</a:t>
                      </a:r>
                      <a:endParaRPr lang="en-US" sz="1400" dirty="0"/>
                    </a:p>
                  </a:txBody>
                  <a:tcPr anchor="ctr"/>
                </a:tc>
              </a:tr>
              <a:tr h="370840">
                <a:tc>
                  <a:txBody>
                    <a:bodyPr/>
                    <a:lstStyle/>
                    <a:p>
                      <a:r>
                        <a:rPr lang="en-US" sz="1100" b="1" dirty="0" smtClean="0">
                          <a:solidFill>
                            <a:schemeClr val="bg1"/>
                          </a:solidFill>
                        </a:rPr>
                        <a:t>National Debt (% of GDP)</a:t>
                      </a:r>
                      <a:endParaRPr lang="en-US" sz="1100" b="1" dirty="0">
                        <a:solidFill>
                          <a:schemeClr val="bg1"/>
                        </a:solidFill>
                      </a:endParaRPr>
                    </a:p>
                  </a:txBody>
                  <a:tcPr anchor="ctr">
                    <a:solidFill>
                      <a:srgbClr val="0070C0"/>
                    </a:solidFill>
                  </a:tcPr>
                </a:tc>
                <a:tc>
                  <a:txBody>
                    <a:bodyPr/>
                    <a:lstStyle/>
                    <a:p>
                      <a:pPr algn="ctr"/>
                      <a:r>
                        <a:rPr lang="en-US" sz="1400" dirty="0" smtClean="0"/>
                        <a:t>77.4%</a:t>
                      </a:r>
                      <a:endParaRPr lang="en-US" sz="1400" dirty="0"/>
                    </a:p>
                  </a:txBody>
                  <a:tcPr anchor="ctr"/>
                </a:tc>
                <a:tc>
                  <a:txBody>
                    <a:bodyPr/>
                    <a:lstStyle/>
                    <a:p>
                      <a:pPr algn="ctr"/>
                      <a:r>
                        <a:rPr lang="en-US" sz="1400" dirty="0" smtClean="0"/>
                        <a:t>90.4%</a:t>
                      </a:r>
                      <a:endParaRPr lang="en-US" sz="1400" dirty="0"/>
                    </a:p>
                  </a:txBody>
                  <a:tcPr anchor="ctr"/>
                </a:tc>
                <a:tc>
                  <a:txBody>
                    <a:bodyPr/>
                    <a:lstStyle/>
                    <a:p>
                      <a:pPr algn="ctr"/>
                      <a:r>
                        <a:rPr lang="en-US" sz="1400" dirty="0" smtClean="0"/>
                        <a:t>18.6%</a:t>
                      </a:r>
                      <a:endParaRPr lang="en-US" sz="1400" dirty="0"/>
                    </a:p>
                  </a:txBody>
                  <a:tcPr anchor="ctr"/>
                </a:tc>
                <a:tc>
                  <a:txBody>
                    <a:bodyPr/>
                    <a:lstStyle/>
                    <a:p>
                      <a:pPr algn="ctr"/>
                      <a:r>
                        <a:rPr lang="en-US" sz="1400" dirty="0" smtClean="0"/>
                        <a:t>62.8%</a:t>
                      </a:r>
                      <a:endParaRPr lang="en-US" sz="140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smtClean="0"/>
                        <a:t>14.6%</a:t>
                      </a:r>
                    </a:p>
                  </a:txBody>
                  <a:tcPr anchor="ctr"/>
                </a:tc>
              </a:tr>
            </a:tbl>
          </a:graphicData>
        </a:graphic>
      </p:graphicFrame>
      <p:sp>
        <p:nvSpPr>
          <p:cNvPr id="3" name="TextBox 2"/>
          <p:cNvSpPr txBox="1"/>
          <p:nvPr/>
        </p:nvSpPr>
        <p:spPr>
          <a:xfrm>
            <a:off x="2797388" y="5869878"/>
            <a:ext cx="6346609" cy="984885"/>
          </a:xfrm>
          <a:prstGeom prst="rect">
            <a:avLst/>
          </a:prstGeom>
          <a:noFill/>
        </p:spPr>
        <p:txBody>
          <a:bodyPr wrap="none" rtlCol="0">
            <a:spAutoFit/>
          </a:bodyPr>
          <a:lstStyle/>
          <a:p>
            <a:r>
              <a:rPr lang="en-GB" sz="1200" b="1" dirty="0" smtClean="0"/>
              <a:t>SOURCES: </a:t>
            </a:r>
          </a:p>
          <a:p>
            <a:pPr marL="171450" indent="-171450">
              <a:buFont typeface="Arial" panose="020B0604020202020204" pitchFamily="34" charset="0"/>
              <a:buChar char="•"/>
            </a:pPr>
            <a:r>
              <a:rPr lang="en-GB" sz="1200" b="1" dirty="0" smtClean="0"/>
              <a:t>Classification of Countries by Income</a:t>
            </a:r>
            <a:r>
              <a:rPr lang="en-GB" sz="1200" dirty="0" smtClean="0"/>
              <a:t> - World Bank (Multilateral organisation based in New York)</a:t>
            </a:r>
          </a:p>
          <a:p>
            <a:pPr marL="171450" indent="-171450">
              <a:buFont typeface="Arial" panose="020B0604020202020204" pitchFamily="34" charset="0"/>
              <a:buChar char="•"/>
            </a:pPr>
            <a:r>
              <a:rPr lang="en-GB" sz="1200" b="1" dirty="0" smtClean="0"/>
              <a:t>HDI Statistics </a:t>
            </a:r>
            <a:r>
              <a:rPr lang="en-GB" sz="1200" dirty="0" smtClean="0"/>
              <a:t>- United Nations Development Programme</a:t>
            </a:r>
          </a:p>
          <a:p>
            <a:pPr marL="171450" indent="-171450">
              <a:buFont typeface="Arial" panose="020B0604020202020204" pitchFamily="34" charset="0"/>
              <a:buChar char="•"/>
            </a:pPr>
            <a:r>
              <a:rPr lang="en-GB" sz="1200" b="1" dirty="0" smtClean="0"/>
              <a:t>Statistics (except HDI) - </a:t>
            </a:r>
            <a:r>
              <a:rPr lang="en-GB" sz="1200" dirty="0" smtClean="0"/>
              <a:t>CIA </a:t>
            </a:r>
            <a:r>
              <a:rPr lang="en-GB" sz="1200" dirty="0" err="1" smtClean="0"/>
              <a:t>Factfiles</a:t>
            </a:r>
            <a:r>
              <a:rPr lang="en-GB" sz="1200" dirty="0" smtClean="0"/>
              <a:t> (Website of US Intelligence Service)</a:t>
            </a:r>
          </a:p>
          <a:p>
            <a:pPr algn="r"/>
            <a:r>
              <a:rPr lang="en-GB" sz="1000" dirty="0" smtClean="0"/>
              <a:t>* Be careful of unemployment figures - very old estimates</a:t>
            </a:r>
            <a:endParaRPr lang="en-GB" sz="1000" dirty="0"/>
          </a:p>
        </p:txBody>
      </p:sp>
    </p:spTree>
    <p:extLst>
      <p:ext uri="{BB962C8B-B14F-4D97-AF65-F5344CB8AC3E}">
        <p14:creationId xmlns:p14="http://schemas.microsoft.com/office/powerpoint/2010/main" val="30062542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1727</TotalTime>
  <Words>3671</Words>
  <Application>Microsoft Office PowerPoint</Application>
  <PresentationFormat>On-screen Show (4:3)</PresentationFormat>
  <Paragraphs>329</Paragraphs>
  <Slides>33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Wingdings</vt:lpstr>
      <vt:lpstr>Office Theme</vt:lpstr>
      <vt:lpstr>PowerPoint Presentation</vt:lpstr>
      <vt:lpstr>HOMEWORK DUE FOR Monday….</vt:lpstr>
      <vt:lpstr>PowerPoint Presentation</vt:lpstr>
      <vt:lpstr>Revision Worksheet 20 Economic Development and Growth</vt:lpstr>
      <vt:lpstr>Economic Development and Growth THEORY AND KEY TERMS</vt:lpstr>
      <vt:lpstr>PowerPoint Presentation</vt:lpstr>
      <vt:lpstr>PowerPoint Presentation</vt:lpstr>
      <vt:lpstr>Economic Development and Growth STATISTICS – World Bank</vt:lpstr>
      <vt:lpstr>Economic Development and Growth STATISTICS – CIA Factfile</vt:lpstr>
      <vt:lpstr>GOVERNMENT POLICY</vt:lpstr>
      <vt:lpstr>PowerPoint Presentation</vt:lpstr>
      <vt:lpstr>Economic Development and Growth INTERNAL STRATEGIES FOR GOVERNMENTS</vt:lpstr>
      <vt:lpstr>Economic Development and Growth INTERNAL STRATEGIES FOR GOVERNMENTS</vt:lpstr>
      <vt:lpstr>Causes of Economic Growth</vt:lpstr>
      <vt:lpstr>What is the Best Route for Economic Growth and Development Free Market or Interventionist?</vt:lpstr>
      <vt:lpstr>EXERCISE: Essay Marking Market based solutions to economic development</vt:lpstr>
      <vt:lpstr>Economic Growth and Inequality/Poverty</vt:lpstr>
      <vt:lpstr>PowerPoint Presentation</vt:lpstr>
      <vt:lpstr>Economic Development and Growth INTERNAL STRATEGIES FOR GOVERNMENTS</vt:lpstr>
      <vt:lpstr>“Evaluate whether it is best for a developing country to adopt market based or interventionist policies for their development.”</vt:lpstr>
      <vt:lpstr>Economic Growth for Development</vt:lpstr>
      <vt:lpstr>PowerPoint Presentation</vt:lpstr>
      <vt:lpstr>HOMEWORK DUE FOR Monday….</vt:lpstr>
      <vt:lpstr>PowerPoint Presentation</vt:lpstr>
      <vt:lpstr>Economic Development and Growth EXTERNAL STRATEGIES FOR GOVERNMENTS: Trade, Aid and FDI</vt:lpstr>
      <vt:lpstr>PowerPoint Presentation</vt:lpstr>
      <vt:lpstr>International Aid?</vt:lpstr>
      <vt:lpstr>FDI ARGUMENTS “Evaluate the effectiveness of FDI in promoting development?” TASK: Use ALL the arguments below to construct a three point essay addressing the question above.</vt:lpstr>
      <vt:lpstr>PowerPoint Presentation</vt:lpstr>
      <vt:lpstr>Paper 3: Specimen 1</vt:lpstr>
      <vt:lpstr>PowerPoint Presentation</vt:lpstr>
      <vt:lpstr>Paper 3: Specimen 1</vt:lpstr>
      <vt:lpstr>PowerPoint Presentation</vt:lpstr>
    </vt:vector>
  </TitlesOfParts>
  <Company>Godalming Sixth Form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Oliver Stevens</dc:creator>
  <cp:lastModifiedBy>Oliver Stevens</cp:lastModifiedBy>
  <cp:revision>71</cp:revision>
  <cp:lastPrinted>2018-03-13T11:49:58Z</cp:lastPrinted>
  <dcterms:created xsi:type="dcterms:W3CDTF">2018-03-02T09:52:08Z</dcterms:created>
  <dcterms:modified xsi:type="dcterms:W3CDTF">2018-03-19T11:28:06Z</dcterms:modified>
</cp:coreProperties>
</file>