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6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778076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270000" y="6362700"/>
            <a:ext cx="10464800" cy="461366"/>
          </a:xfrm>
          <a:prstGeom prst="rect">
            <a:avLst/>
          </a:prstGeom>
        </p:spPr>
        <p:txBody>
          <a:bodyPr anchor="t"/>
          <a:lstStyle>
            <a:lvl1pPr marL="0" indent="0" algn="ctr">
              <a:spcBef>
                <a:spcPts val="0"/>
              </a:spcBef>
              <a:buSzTx/>
              <a:buNone/>
              <a:defRPr sz="2400" i="1"/>
            </a:lvl1pPr>
            <a:lvl2pPr marL="777875" indent="-333375" algn="ctr">
              <a:spcBef>
                <a:spcPts val="0"/>
              </a:spcBef>
              <a:defRPr sz="2400" i="1"/>
            </a:lvl2pPr>
            <a:lvl3pPr marL="1222375" indent="-333375" algn="ctr">
              <a:spcBef>
                <a:spcPts val="0"/>
              </a:spcBef>
              <a:defRPr sz="2400" i="1"/>
            </a:lvl3pPr>
            <a:lvl4pPr marL="1666875" indent="-333375" algn="ctr">
              <a:spcBef>
                <a:spcPts val="0"/>
              </a:spcBef>
              <a:defRPr sz="2400" i="1"/>
            </a:lvl4pPr>
            <a:lvl5pPr marL="2111375" indent="-333375" algn="ctr">
              <a:spcBef>
                <a:spcPts val="0"/>
              </a:spcBef>
              <a:defRPr sz="2400"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1270000" y="4267112"/>
            <a:ext cx="10464800" cy="609777"/>
          </a:xfrm>
          <a:prstGeom prst="rect">
            <a:avLst/>
          </a:prstGeom>
        </p:spPr>
        <p:txBody>
          <a:body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hyperlink" Target="https://www.youtube.com/watch?v=dNJ5rgebyEE" TargetMode="External"/><Relationship Id="rId1" Type="http://schemas.openxmlformats.org/officeDocument/2006/relationships/slideLayout" Target="../slideLayouts/slideLayout1.xml"/><Relationship Id="rId6" Type="http://schemas.openxmlformats.org/officeDocument/2006/relationships/image" Target="../media/image10.tif"/><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asted-image.png" descr="pasted-image.png"/>
          <p:cNvPicPr>
            <a:picLocks noChangeAspect="1"/>
          </p:cNvPicPr>
          <p:nvPr/>
        </p:nvPicPr>
        <p:blipFill>
          <a:blip r:embed="rId2">
            <a:extLst/>
          </a:blip>
          <a:stretch>
            <a:fillRect/>
          </a:stretch>
        </p:blipFill>
        <p:spPr>
          <a:xfrm>
            <a:off x="367075" y="193942"/>
            <a:ext cx="12270651" cy="7915734"/>
          </a:xfrm>
          <a:prstGeom prst="rect">
            <a:avLst/>
          </a:prstGeom>
          <a:ln w="12700">
            <a:miter lim="400000"/>
          </a:ln>
        </p:spPr>
      </p:pic>
      <p:sp>
        <p:nvSpPr>
          <p:cNvPr id="120" name="Daniel Libeskind, Jewish Museum, Berlin, 2001"/>
          <p:cNvSpPr txBox="1"/>
          <p:nvPr/>
        </p:nvSpPr>
        <p:spPr>
          <a:xfrm>
            <a:off x="3244088" y="8642383"/>
            <a:ext cx="6516625" cy="46136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a:latin typeface="+mj-lt"/>
                <a:ea typeface="+mj-ea"/>
                <a:cs typeface="+mj-cs"/>
                <a:sym typeface="Helvetica Neue"/>
              </a:defRPr>
            </a:pPr>
            <a:r>
              <a:t>Daniel Libeskind, </a:t>
            </a:r>
            <a:r>
              <a:rPr i="1"/>
              <a:t>Jewish Museum</a:t>
            </a:r>
            <a:r>
              <a:t>, Berlin, 2001</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o understand this building we need to examine…."/>
          <p:cNvSpPr txBox="1"/>
          <p:nvPr/>
        </p:nvSpPr>
        <p:spPr>
          <a:xfrm>
            <a:off x="186688" y="272728"/>
            <a:ext cx="6438520" cy="43667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200">
                <a:latin typeface="+mj-lt"/>
                <a:ea typeface="+mj-ea"/>
                <a:cs typeface="+mj-cs"/>
                <a:sym typeface="Helvetica Neue"/>
              </a:defRPr>
            </a:lvl1pPr>
          </a:lstStyle>
          <a:p>
            <a:r>
              <a:t>To understand this building we need to examine….</a:t>
            </a:r>
          </a:p>
        </p:txBody>
      </p:sp>
      <p:pic>
        <p:nvPicPr>
          <p:cNvPr id="123" name="Image" descr="Image"/>
          <p:cNvPicPr>
            <a:picLocks noChangeAspect="1"/>
          </p:cNvPicPr>
          <p:nvPr/>
        </p:nvPicPr>
        <p:blipFill>
          <a:blip r:embed="rId2">
            <a:extLst/>
          </a:blip>
          <a:stretch>
            <a:fillRect/>
          </a:stretch>
        </p:blipFill>
        <p:spPr>
          <a:xfrm>
            <a:off x="209218" y="961360"/>
            <a:ext cx="4210053" cy="6137812"/>
          </a:xfrm>
          <a:prstGeom prst="rect">
            <a:avLst/>
          </a:prstGeom>
          <a:ln w="12700">
            <a:miter lim="400000"/>
          </a:ln>
        </p:spPr>
      </p:pic>
      <p:sp>
        <p:nvSpPr>
          <p:cNvPr id="124" name="…who it represents"/>
          <p:cNvSpPr txBox="1"/>
          <p:nvPr/>
        </p:nvSpPr>
        <p:spPr>
          <a:xfrm>
            <a:off x="1043659" y="7181791"/>
            <a:ext cx="2541170" cy="43667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200">
                <a:latin typeface="+mj-lt"/>
                <a:ea typeface="+mj-ea"/>
                <a:cs typeface="+mj-cs"/>
                <a:sym typeface="Helvetica Neue"/>
              </a:defRPr>
            </a:lvl1pPr>
          </a:lstStyle>
          <a:p>
            <a:r>
              <a:t>…who it represents</a:t>
            </a:r>
          </a:p>
        </p:txBody>
      </p:sp>
      <p:pic>
        <p:nvPicPr>
          <p:cNvPr id="125" name="Image" descr="Image"/>
          <p:cNvPicPr>
            <a:picLocks noChangeAspect="1"/>
          </p:cNvPicPr>
          <p:nvPr/>
        </p:nvPicPr>
        <p:blipFill>
          <a:blip r:embed="rId3">
            <a:extLst/>
          </a:blip>
          <a:stretch>
            <a:fillRect/>
          </a:stretch>
        </p:blipFill>
        <p:spPr>
          <a:xfrm>
            <a:off x="4639379" y="1007136"/>
            <a:ext cx="4030842" cy="6046259"/>
          </a:xfrm>
          <a:prstGeom prst="rect">
            <a:avLst/>
          </a:prstGeom>
          <a:ln w="12700">
            <a:miter lim="400000"/>
          </a:ln>
        </p:spPr>
      </p:pic>
      <p:sp>
        <p:nvSpPr>
          <p:cNvPr id="126" name="….the architect’s concept…"/>
          <p:cNvSpPr txBox="1"/>
          <p:nvPr/>
        </p:nvSpPr>
        <p:spPr>
          <a:xfrm>
            <a:off x="4856149" y="7181791"/>
            <a:ext cx="3597301" cy="43667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200">
                <a:latin typeface="+mj-lt"/>
                <a:ea typeface="+mj-ea"/>
                <a:cs typeface="+mj-cs"/>
                <a:sym typeface="Helvetica Neue"/>
              </a:defRPr>
            </a:lvl1pPr>
          </a:lstStyle>
          <a:p>
            <a:r>
              <a:t>….the architect’s concept…</a:t>
            </a:r>
          </a:p>
        </p:txBody>
      </p:sp>
      <p:pic>
        <p:nvPicPr>
          <p:cNvPr id="127" name="Image" descr="Image"/>
          <p:cNvPicPr>
            <a:picLocks noChangeAspect="1"/>
          </p:cNvPicPr>
          <p:nvPr/>
        </p:nvPicPr>
        <p:blipFill>
          <a:blip r:embed="rId4">
            <a:extLst/>
          </a:blip>
          <a:stretch>
            <a:fillRect/>
          </a:stretch>
        </p:blipFill>
        <p:spPr>
          <a:xfrm>
            <a:off x="8786603" y="1001182"/>
            <a:ext cx="4023512" cy="6046260"/>
          </a:xfrm>
          <a:prstGeom prst="rect">
            <a:avLst/>
          </a:prstGeom>
          <a:ln w="12700">
            <a:miter lim="400000"/>
          </a:ln>
        </p:spPr>
      </p:pic>
      <p:sp>
        <p:nvSpPr>
          <p:cNvPr id="128" name="….the effect on visitors"/>
          <p:cNvSpPr txBox="1"/>
          <p:nvPr/>
        </p:nvSpPr>
        <p:spPr>
          <a:xfrm>
            <a:off x="9299644" y="7181792"/>
            <a:ext cx="2996592" cy="43667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200">
                <a:latin typeface="+mj-lt"/>
                <a:ea typeface="+mj-ea"/>
                <a:cs typeface="+mj-cs"/>
                <a:sym typeface="Helvetica Neue"/>
              </a:defRPr>
            </a:lvl1pPr>
          </a:lstStyle>
          <a:p>
            <a:r>
              <a:t>….the effect on visitors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 It is impossible to understand the history of Berlin without understanding the enormous contributions made by its Jewish citizens.…"/>
          <p:cNvSpPr txBox="1"/>
          <p:nvPr/>
        </p:nvSpPr>
        <p:spPr>
          <a:xfrm>
            <a:off x="111199" y="6985642"/>
            <a:ext cx="12439303" cy="231858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a:latin typeface="+mj-lt"/>
                <a:ea typeface="+mj-ea"/>
                <a:cs typeface="+mj-cs"/>
                <a:sym typeface="Helvetica Neue"/>
              </a:defRPr>
            </a:pPr>
            <a:r>
              <a:rPr dirty="0"/>
              <a:t>1: It is impossible to understand the history of Berlin without understanding the enormous </a:t>
            </a:r>
            <a:endParaRPr lang="en-GB" dirty="0" smtClean="0"/>
          </a:p>
          <a:p>
            <a:pPr algn="l">
              <a:defRPr>
                <a:latin typeface="+mj-lt"/>
                <a:ea typeface="+mj-ea"/>
                <a:cs typeface="+mj-cs"/>
                <a:sym typeface="Helvetica Neue"/>
              </a:defRPr>
            </a:pPr>
            <a:r>
              <a:rPr dirty="0" smtClean="0"/>
              <a:t>contributions </a:t>
            </a:r>
            <a:r>
              <a:rPr dirty="0"/>
              <a:t>made by its Jewish citizens.</a:t>
            </a:r>
          </a:p>
          <a:p>
            <a:pPr algn="l">
              <a:defRPr>
                <a:latin typeface="+mj-lt"/>
                <a:ea typeface="+mj-ea"/>
                <a:cs typeface="+mj-cs"/>
                <a:sym typeface="Helvetica Neue"/>
              </a:defRPr>
            </a:pPr>
            <a:r>
              <a:rPr dirty="0"/>
              <a:t>2: The meaning of the Holocaust must be integrated into the consciousness and memory </a:t>
            </a:r>
            <a:endParaRPr lang="en-GB" dirty="0" smtClean="0"/>
          </a:p>
          <a:p>
            <a:pPr algn="l">
              <a:defRPr>
                <a:latin typeface="+mj-lt"/>
                <a:ea typeface="+mj-ea"/>
                <a:cs typeface="+mj-cs"/>
                <a:sym typeface="Helvetica Neue"/>
              </a:defRPr>
            </a:pPr>
            <a:r>
              <a:rPr dirty="0" smtClean="0"/>
              <a:t>of </a:t>
            </a:r>
            <a:r>
              <a:rPr dirty="0"/>
              <a:t>the city of Berlin; and, finally, for its future, </a:t>
            </a:r>
          </a:p>
          <a:p>
            <a:pPr algn="l">
              <a:defRPr>
                <a:latin typeface="+mj-lt"/>
                <a:ea typeface="+mj-ea"/>
                <a:cs typeface="+mj-cs"/>
                <a:sym typeface="Helvetica Neue"/>
              </a:defRPr>
            </a:pPr>
            <a:r>
              <a:rPr dirty="0"/>
              <a:t>3: The City of Berlin and the country of Germany must acknowledge the erasure of Jewish </a:t>
            </a:r>
            <a:endParaRPr lang="en-GB" dirty="0" smtClean="0"/>
          </a:p>
          <a:p>
            <a:pPr algn="l">
              <a:defRPr>
                <a:latin typeface="+mj-lt"/>
                <a:ea typeface="+mj-ea"/>
                <a:cs typeface="+mj-cs"/>
                <a:sym typeface="Helvetica Neue"/>
              </a:defRPr>
            </a:pPr>
            <a:r>
              <a:rPr dirty="0" smtClean="0"/>
              <a:t>life </a:t>
            </a:r>
            <a:r>
              <a:rPr dirty="0"/>
              <a:t>in its history.</a:t>
            </a:r>
          </a:p>
        </p:txBody>
      </p:sp>
      <p:pic>
        <p:nvPicPr>
          <p:cNvPr id="131" name="Image" descr="Image"/>
          <p:cNvPicPr>
            <a:picLocks noChangeAspect="1"/>
          </p:cNvPicPr>
          <p:nvPr/>
        </p:nvPicPr>
        <p:blipFill>
          <a:blip r:embed="rId2">
            <a:extLst/>
          </a:blip>
          <a:stretch>
            <a:fillRect/>
          </a:stretch>
        </p:blipFill>
        <p:spPr>
          <a:xfrm>
            <a:off x="1652746" y="70741"/>
            <a:ext cx="9817874" cy="656782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mage" descr="Image"/>
          <p:cNvPicPr>
            <a:picLocks noChangeAspect="1"/>
          </p:cNvPicPr>
          <p:nvPr/>
        </p:nvPicPr>
        <p:blipFill>
          <a:blip r:embed="rId2">
            <a:extLst/>
          </a:blip>
          <a:stretch>
            <a:fillRect/>
          </a:stretch>
        </p:blipFill>
        <p:spPr>
          <a:xfrm>
            <a:off x="1473539" y="242159"/>
            <a:ext cx="10057722" cy="7583754"/>
          </a:xfrm>
          <a:prstGeom prst="rect">
            <a:avLst/>
          </a:prstGeom>
          <a:ln w="12700">
            <a:miter lim="400000"/>
          </a:ln>
        </p:spPr>
      </p:pic>
      <p:sp>
        <p:nvSpPr>
          <p:cNvPr id="134" name="The visitor enters the Baroque Kollegienhaus and then descends by stairway through the dramatic Entry Void, into the underground. The existing building is tied to the new extension, through the underground, thus preserving the contradictory autonomy of both the old and new structures on the surface."/>
          <p:cNvSpPr txBox="1"/>
          <p:nvPr/>
        </p:nvSpPr>
        <p:spPr>
          <a:xfrm>
            <a:off x="186688" y="8076929"/>
            <a:ext cx="12444112" cy="145680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200">
                <a:latin typeface="+mj-lt"/>
                <a:ea typeface="+mj-ea"/>
                <a:cs typeface="+mj-cs"/>
                <a:sym typeface="Helvetica Neue"/>
              </a:defRPr>
            </a:lvl1pPr>
          </a:lstStyle>
          <a:p>
            <a:r>
              <a:rPr dirty="0"/>
              <a:t>The visitor enters the Baroque </a:t>
            </a:r>
            <a:r>
              <a:rPr dirty="0" err="1"/>
              <a:t>Kollegienhaus</a:t>
            </a:r>
            <a:r>
              <a:rPr dirty="0"/>
              <a:t> and then descends by stairway through the dramatic </a:t>
            </a:r>
            <a:endParaRPr lang="en-GB" dirty="0" smtClean="0"/>
          </a:p>
          <a:p>
            <a:r>
              <a:rPr dirty="0" smtClean="0"/>
              <a:t>Entry </a:t>
            </a:r>
            <a:r>
              <a:rPr dirty="0"/>
              <a:t>Void, into the underground. The existing building is tied to the new extension, through </a:t>
            </a:r>
            <a:endParaRPr lang="en-GB" dirty="0" smtClean="0"/>
          </a:p>
          <a:p>
            <a:r>
              <a:rPr dirty="0" smtClean="0"/>
              <a:t>the </a:t>
            </a:r>
            <a:r>
              <a:rPr dirty="0"/>
              <a:t>underground, thus preserving the contradictory autonomy of both the old and new structures </a:t>
            </a:r>
            <a:endParaRPr lang="en-GB" dirty="0" smtClean="0"/>
          </a:p>
          <a:p>
            <a:r>
              <a:rPr dirty="0" smtClean="0"/>
              <a:t>on </a:t>
            </a:r>
            <a:r>
              <a:rPr dirty="0"/>
              <a:t>the surface.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he visitor enters the Baroque Kollegienhaus and then descends by stairway through the dramatic Entry Void, into the underground. The existing building is tied to the new extension, through the underground, thus preserving the contradictory autonomy of both the old and new structures on the surface."/>
          <p:cNvSpPr txBox="1"/>
          <p:nvPr/>
        </p:nvSpPr>
        <p:spPr>
          <a:xfrm>
            <a:off x="3358593" y="8317922"/>
            <a:ext cx="6287614" cy="44142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2200">
                <a:latin typeface="+mj-lt"/>
                <a:ea typeface="+mj-ea"/>
                <a:cs typeface="+mj-cs"/>
                <a:sym typeface="Helvetica Neue"/>
              </a:defRPr>
            </a:pPr>
            <a:r>
              <a:rPr u="sng">
                <a:uFill>
                  <a:solidFill>
                    <a:srgbClr val="000000"/>
                  </a:solidFill>
                </a:uFill>
                <a:latin typeface="+mn-lt"/>
                <a:ea typeface="+mn-ea"/>
                <a:cs typeface="+mn-cs"/>
                <a:sym typeface="Helvetica"/>
                <a:hlinkClick r:id="rId2"/>
              </a:rPr>
              <a:t>https://www.youtube.com/watch?v=dNJ5rgebyEE</a:t>
            </a:r>
            <a:r>
              <a:t> </a:t>
            </a:r>
          </a:p>
        </p:txBody>
      </p:sp>
      <p:pic>
        <p:nvPicPr>
          <p:cNvPr id="137" name="Image" descr="Image"/>
          <p:cNvPicPr>
            <a:picLocks noChangeAspect="1"/>
          </p:cNvPicPr>
          <p:nvPr/>
        </p:nvPicPr>
        <p:blipFill>
          <a:blip r:embed="rId3">
            <a:extLst/>
          </a:blip>
          <a:stretch>
            <a:fillRect/>
          </a:stretch>
        </p:blipFill>
        <p:spPr>
          <a:xfrm>
            <a:off x="110118" y="228858"/>
            <a:ext cx="6666523" cy="3729524"/>
          </a:xfrm>
          <a:prstGeom prst="rect">
            <a:avLst/>
          </a:prstGeom>
          <a:ln w="12700">
            <a:miter lim="400000"/>
          </a:ln>
        </p:spPr>
      </p:pic>
      <p:pic>
        <p:nvPicPr>
          <p:cNvPr id="138" name="Image" descr="Image"/>
          <p:cNvPicPr>
            <a:picLocks noChangeAspect="1"/>
          </p:cNvPicPr>
          <p:nvPr/>
        </p:nvPicPr>
        <p:blipFill>
          <a:blip r:embed="rId4">
            <a:extLst/>
          </a:blip>
          <a:stretch>
            <a:fillRect/>
          </a:stretch>
        </p:blipFill>
        <p:spPr>
          <a:xfrm>
            <a:off x="7513810" y="263673"/>
            <a:ext cx="4972698" cy="3729524"/>
          </a:xfrm>
          <a:prstGeom prst="rect">
            <a:avLst/>
          </a:prstGeom>
          <a:ln w="12700">
            <a:miter lim="400000"/>
          </a:ln>
        </p:spPr>
      </p:pic>
      <p:pic>
        <p:nvPicPr>
          <p:cNvPr id="139" name="Image" descr="Image"/>
          <p:cNvPicPr>
            <a:picLocks noChangeAspect="1"/>
          </p:cNvPicPr>
          <p:nvPr/>
        </p:nvPicPr>
        <p:blipFill>
          <a:blip r:embed="rId5">
            <a:extLst/>
          </a:blip>
          <a:stretch>
            <a:fillRect/>
          </a:stretch>
        </p:blipFill>
        <p:spPr>
          <a:xfrm>
            <a:off x="127553" y="4087118"/>
            <a:ext cx="3103865" cy="3914875"/>
          </a:xfrm>
          <a:prstGeom prst="rect">
            <a:avLst/>
          </a:prstGeom>
          <a:ln w="12700">
            <a:miter lim="400000"/>
          </a:ln>
        </p:spPr>
      </p:pic>
      <p:pic>
        <p:nvPicPr>
          <p:cNvPr id="140" name="Image" descr="Image"/>
          <p:cNvPicPr>
            <a:picLocks noChangeAspect="1"/>
          </p:cNvPicPr>
          <p:nvPr/>
        </p:nvPicPr>
        <p:blipFill>
          <a:blip r:embed="rId6">
            <a:extLst/>
          </a:blip>
          <a:stretch>
            <a:fillRect/>
          </a:stretch>
        </p:blipFill>
        <p:spPr>
          <a:xfrm>
            <a:off x="3378404" y="4087118"/>
            <a:ext cx="5219832" cy="3914875"/>
          </a:xfrm>
          <a:prstGeom prst="rect">
            <a:avLst/>
          </a:prstGeom>
          <a:ln w="12700">
            <a:miter lim="400000"/>
          </a:ln>
        </p:spPr>
      </p:pic>
      <p:pic>
        <p:nvPicPr>
          <p:cNvPr id="141" name="Image" descr="Image"/>
          <p:cNvPicPr>
            <a:picLocks noChangeAspect="1"/>
          </p:cNvPicPr>
          <p:nvPr/>
        </p:nvPicPr>
        <p:blipFill>
          <a:blip r:embed="rId7">
            <a:extLst/>
          </a:blip>
          <a:stretch>
            <a:fillRect/>
          </a:stretch>
        </p:blipFill>
        <p:spPr>
          <a:xfrm>
            <a:off x="8848075" y="4136776"/>
            <a:ext cx="3817154" cy="262959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extLst/>
          </a:blip>
          <a:stretch>
            <a:fillRect/>
          </a:stretch>
        </p:blipFill>
        <p:spPr>
          <a:xfrm>
            <a:off x="326397" y="264577"/>
            <a:ext cx="12352006" cy="8218202"/>
          </a:xfrm>
          <a:prstGeom prst="rect">
            <a:avLst/>
          </a:prstGeom>
          <a:ln w="12700">
            <a:miter lim="400000"/>
          </a:ln>
        </p:spPr>
      </p:pic>
      <p:sp>
        <p:nvSpPr>
          <p:cNvPr id="144" name="Daniel Libeskind, Jewish Museum, Berlin, 2001"/>
          <p:cNvSpPr txBox="1"/>
          <p:nvPr/>
        </p:nvSpPr>
        <p:spPr>
          <a:xfrm>
            <a:off x="2041347" y="8642384"/>
            <a:ext cx="8922106" cy="46136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a:latin typeface="+mj-lt"/>
                <a:ea typeface="+mj-ea"/>
                <a:cs typeface="+mj-cs"/>
                <a:sym typeface="Helvetica Neue"/>
              </a:defRPr>
            </a:pPr>
            <a:r>
              <a:t>Daniel Libeskind, </a:t>
            </a:r>
            <a:r>
              <a:rPr i="1"/>
              <a:t>Imperial War Museum North</a:t>
            </a:r>
            <a:r>
              <a:t>, Manchester, 2001</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Daniel Libeskind, Jewish Museum, Berlin, 2001"/>
          <p:cNvSpPr txBox="1"/>
          <p:nvPr/>
        </p:nvSpPr>
        <p:spPr>
          <a:xfrm>
            <a:off x="103009" y="6282277"/>
            <a:ext cx="12585177" cy="314958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2200">
                <a:latin typeface="+mj-lt"/>
                <a:ea typeface="+mj-ea"/>
                <a:cs typeface="+mj-cs"/>
                <a:sym typeface="Helvetica Neue"/>
              </a:defRPr>
            </a:pPr>
            <a:r>
              <a:rPr dirty="0"/>
              <a:t>The Imperial War Museum North (IWMN) in Manchester, England, tells the story of how war has </a:t>
            </a:r>
            <a:endParaRPr lang="en-GB" dirty="0" smtClean="0"/>
          </a:p>
          <a:p>
            <a:pPr algn="l">
              <a:defRPr sz="2200">
                <a:latin typeface="+mj-lt"/>
                <a:ea typeface="+mj-ea"/>
                <a:cs typeface="+mj-cs"/>
                <a:sym typeface="Helvetica Neue"/>
              </a:defRPr>
            </a:pPr>
            <a:r>
              <a:rPr dirty="0" smtClean="0"/>
              <a:t>affected </a:t>
            </a:r>
            <a:r>
              <a:rPr dirty="0"/>
              <a:t>the lives of British and the Commonwealth citizens since 1914.</a:t>
            </a:r>
          </a:p>
          <a:p>
            <a:pPr algn="l">
              <a:defRPr sz="2200">
                <a:latin typeface="+mj-lt"/>
                <a:ea typeface="+mj-ea"/>
                <a:cs typeface="+mj-cs"/>
                <a:sym typeface="Helvetica Neue"/>
              </a:defRPr>
            </a:pPr>
            <a:endParaRPr dirty="0"/>
          </a:p>
          <a:p>
            <a:pPr algn="l">
              <a:defRPr sz="2200">
                <a:latin typeface="+mj-lt"/>
                <a:ea typeface="+mj-ea"/>
                <a:cs typeface="+mj-cs"/>
                <a:sym typeface="Helvetica Neue"/>
              </a:defRPr>
            </a:pPr>
            <a:r>
              <a:rPr dirty="0"/>
              <a:t>The design concept is a globe shattered into fragments and then reassembled. The interlocking of </a:t>
            </a:r>
            <a:endParaRPr lang="en-GB" dirty="0" smtClean="0"/>
          </a:p>
          <a:p>
            <a:pPr algn="l">
              <a:defRPr sz="2200">
                <a:latin typeface="+mj-lt"/>
                <a:ea typeface="+mj-ea"/>
                <a:cs typeface="+mj-cs"/>
                <a:sym typeface="Helvetica Neue"/>
              </a:defRPr>
            </a:pPr>
            <a:r>
              <a:rPr dirty="0" smtClean="0"/>
              <a:t>three </a:t>
            </a:r>
            <a:r>
              <a:rPr dirty="0"/>
              <a:t>of these fragments—representing earth, air, and water—comprise the building’s form. </a:t>
            </a:r>
            <a:endParaRPr lang="en-GB" dirty="0" smtClean="0"/>
          </a:p>
          <a:p>
            <a:pPr algn="l">
              <a:defRPr sz="2200">
                <a:latin typeface="+mj-lt"/>
                <a:ea typeface="+mj-ea"/>
                <a:cs typeface="+mj-cs"/>
                <a:sym typeface="Helvetica Neue"/>
              </a:defRPr>
            </a:pPr>
            <a:r>
              <a:rPr dirty="0" smtClean="0"/>
              <a:t>The </a:t>
            </a:r>
            <a:r>
              <a:rPr dirty="0"/>
              <a:t>Earth Shard forms the museum space, signifying the open, earthly realm of conflict and war; </a:t>
            </a:r>
            <a:endParaRPr lang="en-GB" dirty="0" smtClean="0"/>
          </a:p>
          <a:p>
            <a:pPr algn="l">
              <a:defRPr sz="2200">
                <a:latin typeface="+mj-lt"/>
                <a:ea typeface="+mj-ea"/>
                <a:cs typeface="+mj-cs"/>
                <a:sym typeface="Helvetica Neue"/>
              </a:defRPr>
            </a:pPr>
            <a:r>
              <a:rPr dirty="0" smtClean="0"/>
              <a:t>the </a:t>
            </a:r>
            <a:r>
              <a:rPr dirty="0"/>
              <a:t>Air Shard serves as a dramatic entry into the museum, with its projected images, observatories </a:t>
            </a:r>
            <a:endParaRPr lang="en-GB" dirty="0" smtClean="0"/>
          </a:p>
          <a:p>
            <a:pPr algn="l">
              <a:defRPr sz="2200">
                <a:latin typeface="+mj-lt"/>
                <a:ea typeface="+mj-ea"/>
                <a:cs typeface="+mj-cs"/>
                <a:sym typeface="Helvetica Neue"/>
              </a:defRPr>
            </a:pPr>
            <a:r>
              <a:rPr dirty="0" smtClean="0"/>
              <a:t>and </a:t>
            </a:r>
            <a:r>
              <a:rPr dirty="0"/>
              <a:t>education spaces; and the Water Shard forms the platform for viewing the canal, complete with </a:t>
            </a:r>
            <a:endParaRPr lang="en-GB" dirty="0" smtClean="0"/>
          </a:p>
          <a:p>
            <a:pPr algn="l">
              <a:defRPr sz="2200">
                <a:latin typeface="+mj-lt"/>
                <a:ea typeface="+mj-ea"/>
                <a:cs typeface="+mj-cs"/>
                <a:sym typeface="Helvetica Neue"/>
              </a:defRPr>
            </a:pPr>
            <a:r>
              <a:rPr dirty="0" smtClean="0"/>
              <a:t>a </a:t>
            </a:r>
            <a:r>
              <a:rPr dirty="0"/>
              <a:t>restaurant, cafe, deck and performance space.</a:t>
            </a:r>
          </a:p>
        </p:txBody>
      </p:sp>
      <p:pic>
        <p:nvPicPr>
          <p:cNvPr id="147" name="Image" descr="Image"/>
          <p:cNvPicPr>
            <a:picLocks noChangeAspect="1"/>
          </p:cNvPicPr>
          <p:nvPr/>
        </p:nvPicPr>
        <p:blipFill>
          <a:blip r:embed="rId2">
            <a:extLst/>
          </a:blip>
          <a:stretch>
            <a:fillRect/>
          </a:stretch>
        </p:blipFill>
        <p:spPr>
          <a:xfrm>
            <a:off x="787400" y="454686"/>
            <a:ext cx="11430000" cy="544830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Daniel Libeskind, Jewish Museum, Berlin, 2001"/>
          <p:cNvSpPr txBox="1"/>
          <p:nvPr/>
        </p:nvSpPr>
        <p:spPr>
          <a:xfrm>
            <a:off x="103009" y="7128662"/>
            <a:ext cx="12474569" cy="145680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200">
                <a:latin typeface="+mj-lt"/>
                <a:ea typeface="+mj-ea"/>
                <a:cs typeface="+mj-cs"/>
                <a:sym typeface="Helvetica Neue"/>
              </a:defRPr>
            </a:lvl1pPr>
          </a:lstStyle>
          <a:p>
            <a:r>
              <a:rPr dirty="0" err="1"/>
              <a:t>Libeskind</a:t>
            </a:r>
            <a:r>
              <a:rPr dirty="0"/>
              <a:t> wanted the building to be a symbol of the effects of war, so he came up with the concept </a:t>
            </a:r>
            <a:endParaRPr lang="en-GB" dirty="0" smtClean="0"/>
          </a:p>
          <a:p>
            <a:r>
              <a:rPr dirty="0" smtClean="0"/>
              <a:t>of </a:t>
            </a:r>
            <a:r>
              <a:rPr dirty="0"/>
              <a:t>a globe shattered into three pieces – and though it's been put back together,  it will never be the </a:t>
            </a:r>
            <a:endParaRPr lang="en-GB" dirty="0" smtClean="0"/>
          </a:p>
          <a:p>
            <a:r>
              <a:rPr dirty="0" smtClean="0"/>
              <a:t>same </a:t>
            </a:r>
            <a:r>
              <a:rPr dirty="0"/>
              <a:t>again. That's why IWM North is made up of the </a:t>
            </a:r>
            <a:r>
              <a:rPr dirty="0" err="1"/>
              <a:t>EarthShard</a:t>
            </a:r>
            <a:r>
              <a:rPr dirty="0"/>
              <a:t>, </a:t>
            </a:r>
            <a:r>
              <a:rPr dirty="0" err="1"/>
              <a:t>WaterShard</a:t>
            </a:r>
            <a:r>
              <a:rPr dirty="0"/>
              <a:t> and the </a:t>
            </a:r>
            <a:r>
              <a:rPr dirty="0" err="1"/>
              <a:t>AirShard</a:t>
            </a:r>
            <a:r>
              <a:rPr dirty="0"/>
              <a:t> – </a:t>
            </a:r>
            <a:endParaRPr lang="en-GB" dirty="0" smtClean="0"/>
          </a:p>
          <a:p>
            <a:r>
              <a:rPr dirty="0" smtClean="0"/>
              <a:t>a </a:t>
            </a:r>
            <a:r>
              <a:rPr dirty="0"/>
              <a:t>piece of the building to represent conflict on land, sea and in the air.</a:t>
            </a:r>
          </a:p>
        </p:txBody>
      </p:sp>
      <p:pic>
        <p:nvPicPr>
          <p:cNvPr id="150" name="Image" descr="Image"/>
          <p:cNvPicPr>
            <a:picLocks noChangeAspect="1"/>
          </p:cNvPicPr>
          <p:nvPr/>
        </p:nvPicPr>
        <p:blipFill>
          <a:blip r:embed="rId2">
            <a:extLst/>
          </a:blip>
          <a:stretch>
            <a:fillRect/>
          </a:stretch>
        </p:blipFill>
        <p:spPr>
          <a:xfrm>
            <a:off x="234378" y="1246309"/>
            <a:ext cx="12536044" cy="435627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Daniel Libeskind, Jewish Museum, Berlin, 2001"/>
          <p:cNvSpPr txBox="1"/>
          <p:nvPr/>
        </p:nvSpPr>
        <p:spPr>
          <a:xfrm>
            <a:off x="546690" y="1441128"/>
            <a:ext cx="11911420" cy="592307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200">
                <a:latin typeface="+mj-lt"/>
                <a:ea typeface="+mj-ea"/>
                <a:cs typeface="+mj-cs"/>
                <a:sym typeface="Helvetica Neue"/>
              </a:defRPr>
            </a:pPr>
            <a:r>
              <a:t>Q: What is the significance of the location/site of the Imperial War Museum North?</a:t>
            </a:r>
          </a:p>
          <a:p>
            <a:pPr algn="l">
              <a:defRPr sz="2200">
                <a:latin typeface="+mj-lt"/>
                <a:ea typeface="+mj-ea"/>
                <a:cs typeface="+mj-cs"/>
                <a:sym typeface="Helvetica Neue"/>
              </a:defRPr>
            </a:pPr>
            <a:r>
              <a:t>Q: The design of the building is composed of three distinct parts. What does these represent?</a:t>
            </a:r>
          </a:p>
          <a:p>
            <a:pPr algn="l">
              <a:defRPr sz="2200">
                <a:latin typeface="+mj-lt"/>
                <a:ea typeface="+mj-ea"/>
                <a:cs typeface="+mj-cs"/>
                <a:sym typeface="Helvetica Neue"/>
              </a:defRPr>
            </a:pPr>
            <a:r>
              <a:t>Q: In what ways does the internal layout and design of this building link to Libeskind’s Jewish Museum in Berlin?</a:t>
            </a:r>
            <a:br/>
            <a:r>
              <a:t>Q: The main display area is ‘immersive’. Sound, video and photographic projections surround visitors to the gallery. What was Libeskind hoping to achieve with this effect?</a:t>
            </a:r>
          </a:p>
          <a:p>
            <a:pPr algn="l">
              <a:defRPr sz="2200">
                <a:latin typeface="+mj-lt"/>
                <a:ea typeface="+mj-ea"/>
                <a:cs typeface="+mj-cs"/>
                <a:sym typeface="Helvetica Neue"/>
              </a:defRPr>
            </a:pPr>
            <a:r>
              <a:t>Q; The contents of the museum’s display aim to illustrate ‘conflict and it’s effect’. Name some of the conflicts referenced in this museum.</a:t>
            </a:r>
          </a:p>
          <a:p>
            <a:pPr algn="l">
              <a:defRPr sz="2200">
                <a:latin typeface="+mj-lt"/>
                <a:ea typeface="+mj-ea"/>
                <a:cs typeface="+mj-cs"/>
                <a:sym typeface="Helvetica Neue"/>
              </a:defRPr>
            </a:pPr>
            <a:r>
              <a:t>Q: What is the theory behind Libeskind’s design for this building (think of a globe)?</a:t>
            </a:r>
          </a:p>
          <a:p>
            <a:pPr algn="l">
              <a:defRPr sz="2200">
                <a:latin typeface="+mj-lt"/>
                <a:ea typeface="+mj-ea"/>
                <a:cs typeface="+mj-cs"/>
                <a:sym typeface="Helvetica Neue"/>
              </a:defRPr>
            </a:pPr>
            <a:r>
              <a:t>Q: Libeskind uses sloping floors, narrow passageways and leaning walls in the design of this building. Why? </a:t>
            </a:r>
          </a:p>
          <a:p>
            <a:pPr algn="l">
              <a:defRPr sz="2200">
                <a:latin typeface="+mj-lt"/>
                <a:ea typeface="+mj-ea"/>
                <a:cs typeface="+mj-cs"/>
                <a:sym typeface="Helvetica Neue"/>
              </a:defRPr>
            </a:pPr>
            <a:r>
              <a:t>Q: Explain the significance of each of these aspects of the building; the Watershard, the AirShard and the EarthShard. Find an image for each and include below your description.</a:t>
            </a:r>
          </a:p>
          <a:p>
            <a:pPr algn="l">
              <a:defRPr sz="2200">
                <a:latin typeface="+mj-lt"/>
                <a:ea typeface="+mj-ea"/>
                <a:cs typeface="+mj-cs"/>
                <a:sym typeface="Helvetica Neue"/>
              </a:defRPr>
            </a:pPr>
            <a:r>
              <a:t>Q: This building is described as Deconstructivist in style. What does this phrase mean in relation to architecture?</a:t>
            </a:r>
          </a:p>
          <a:p>
            <a:pPr algn="l">
              <a:defRPr sz="2200">
                <a:latin typeface="+mj-lt"/>
                <a:ea typeface="+mj-ea"/>
                <a:cs typeface="+mj-cs"/>
                <a:sym typeface="Helvetica Neue"/>
              </a:defRPr>
            </a:pPr>
            <a:r>
              <a:t>Q: Explain Libeskind’s choice of materials. Why does he use sheet metals such as aluminium and zinc? What are the advantages of using such materials?</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361</Words>
  <Application>Microsoft Office PowerPoint</Application>
  <PresentationFormat>Custom</PresentationFormat>
  <Paragraphs>39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Helvetica</vt:lpstr>
      <vt:lpstr>Helvetica Light</vt:lpstr>
      <vt:lpstr>Helvetica Neue</vt:lpstr>
      <vt:lpstr>Helvetica Neue Light</vt:lpstr>
      <vt:lpstr>Helvetica Neue Medium</vt:lpstr>
      <vt:lpstr>Helvetica Neue Thin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Greaney</dc:creator>
  <cp:lastModifiedBy>Daniel Greaney</cp:lastModifiedBy>
  <cp:revision>1</cp:revision>
  <dcterms:modified xsi:type="dcterms:W3CDTF">2018-03-15T13:33:07Z</dcterms:modified>
</cp:coreProperties>
</file>