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200D-13FC-4108-92E8-C909AC70B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2FC24-8F7B-4FE9-818C-E6BA51E10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B99E3-880D-4D0E-ACE3-66FF574FC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C0511-C331-47EA-B987-A70FE65C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7FDF9-F4FF-431E-BD4B-602792C0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19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E40BF-63AF-440D-9C54-65215966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3C041-FD59-47C9-8B09-2982A36B7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248FE-88E6-492D-99BA-23DE7C0EF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F6359-EAE1-4261-89C2-A226B6CF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58E46-D1CB-4AB6-B85E-C3E0F103A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24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152D9A-7D61-4604-A3E1-17397EB67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65B37-AAE2-4073-84EF-81C43A87D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9E71F-6710-46DA-AA1F-E03A63F1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B441F-7B9D-44EB-8D6E-CE96242BD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33B5D-DF20-45A5-AFA2-27C40BA8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9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3A17D-1D93-423D-99A3-DE28D8213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8C517-571B-4199-8A81-C931531EA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2A5EA-A17E-43C1-803C-55E4047E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0E9F7-1DFB-42DA-91A8-FC0B8564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6EA59-D006-4013-8C3D-AF683DFB3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18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BEC96-147E-4567-8F7F-B3C4D9618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D7369-549F-4641-B089-3E3B695F4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E4B79-E6B9-4839-849D-59B2E4F92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22320-58AB-4984-9AAB-497119F2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79F22-45D8-4AB7-8240-D48A6051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38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8C6B3-C21F-44F4-8390-2F1284986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394E8-7247-48D7-AD48-C91DC357E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DB69F-AA50-4843-93B6-2D7093F14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D0260-C042-4EFE-95BC-BA0334040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159D5-5E4E-4BA9-887F-59BDEA71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C0F85-BED5-4318-8E2B-31C2BE01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56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2D232-C678-4EFF-872E-17ADEA4EE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D9AA-AF80-4BFA-B993-FFD7CFC4B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99872-9659-4E3F-925F-78D339AEC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CA8069-788D-4918-8F48-5671E138E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92960-BEEB-4F9C-B74E-65456250F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511A6-A307-478E-BE2E-1F8159CB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E3A36-EBDD-42C2-B33F-80F5E58D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E7289F-4A8F-41DD-90B1-0E6999CD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61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8FDAC-813F-4EFE-9154-0402A24B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67603E-546D-47B5-B271-26271105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AE970-CD6C-4C1D-916A-96630E85E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C3FA9-7945-40FD-BB7F-D096110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67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0306C1-190E-4182-BB5C-9B1AD72C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BF11E5-710F-4776-8B88-3DB737918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1AC2E-3328-44A7-96AB-F298EC2C8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3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3665-4A1E-4FCB-9AB7-07B750BD3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28B11-C3F2-4F49-82A0-45DF99C57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DB9F7-4822-4640-8078-9A0D8A397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994C1-8CAD-44DA-B164-E46E47A6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08CAC-76EC-407D-A6EF-AB6750589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BF926-85B8-4058-80A4-8A5A897B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20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3776-B9FB-47C4-A238-5640EDB52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43B943-C2A3-49C1-95CF-319946B46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81215-A4C4-403E-ABE5-A07A1B66D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39819-3683-41F6-8552-FF88BC0F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E62F0-3763-4D52-A1B7-A2323163A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15224-DF60-4880-9387-6D61E4B7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B5449-C014-4A7A-ADC9-2538F9DA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2245D-4233-46F6-80EC-25CBBE63E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7CBC1-AAA1-4061-9543-24B7D5FE0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0749-1F2B-4A5E-A4D8-7FB4DFF3C193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3D8EA-0CD1-4C2D-9B0D-2D7B61625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B2660-FC10-4DC5-8CA6-14DAFB6C3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A79CC-498B-4A05-894F-3440BCE11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FC7A-FB55-4530-B041-A5719EA8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358" y="3749653"/>
            <a:ext cx="9371527" cy="2387600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/>
              <a:t>Learning Aim C: Set up lighting equipment safely for a range of purposes</a:t>
            </a:r>
          </a:p>
        </p:txBody>
      </p:sp>
    </p:spTree>
    <p:extLst>
      <p:ext uri="{BB962C8B-B14F-4D97-AF65-F5344CB8AC3E}">
        <p14:creationId xmlns:p14="http://schemas.microsoft.com/office/powerpoint/2010/main" val="19059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B803-C3D6-42DB-B414-136AB554A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87" y="-111394"/>
            <a:ext cx="10515600" cy="1325563"/>
          </a:xfrm>
        </p:spPr>
        <p:txBody>
          <a:bodyPr/>
          <a:lstStyle/>
          <a:p>
            <a:r>
              <a:rPr lang="en-GB" b="1" dirty="0"/>
              <a:t>Learning Aim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908DE-93D7-4FE0-A9D8-884E86E10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This section of the unit requires you to create lighting set ups for THREE media productions. You will need to </a:t>
            </a:r>
            <a:r>
              <a:rPr lang="en-GB" sz="3200" b="1" dirty="0"/>
              <a:t>document</a:t>
            </a:r>
            <a:r>
              <a:rPr lang="en-GB" sz="3200" dirty="0"/>
              <a:t> your </a:t>
            </a:r>
            <a:r>
              <a:rPr lang="en-GB" sz="3200" b="1" dirty="0"/>
              <a:t>planning</a:t>
            </a:r>
            <a:r>
              <a:rPr lang="en-GB" sz="3200" dirty="0"/>
              <a:t> and </a:t>
            </a:r>
            <a:r>
              <a:rPr lang="en-GB" sz="3200" b="1" dirty="0"/>
              <a:t>outcomes</a:t>
            </a:r>
            <a:r>
              <a:rPr lang="en-GB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670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5FC1-E8BB-48DA-A79C-D730F77A1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197" y="-111393"/>
            <a:ext cx="10515600" cy="1325563"/>
          </a:xfrm>
        </p:spPr>
        <p:txBody>
          <a:bodyPr/>
          <a:lstStyle/>
          <a:p>
            <a:r>
              <a:rPr lang="en-GB" b="1" dirty="0"/>
              <a:t>Learning Aim C (C1)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D8D07-F66D-49A3-B867-4F8D5E7DA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You will set up relevant lighting for THREE media productions: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>
                <a:solidFill>
                  <a:schemeClr val="accent5">
                    <a:lumMod val="75000"/>
                  </a:schemeClr>
                </a:solidFill>
              </a:rPr>
              <a:t>Lighting for a 	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Music Video</a:t>
            </a:r>
          </a:p>
          <a:p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Lighting for a 	</a:t>
            </a: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Horror Film</a:t>
            </a:r>
          </a:p>
          <a:p>
            <a:r>
              <a:rPr lang="en-GB" sz="3200" dirty="0"/>
              <a:t>Lighting for a 	</a:t>
            </a:r>
            <a:r>
              <a:rPr lang="en-GB" sz="3200" b="1" dirty="0"/>
              <a:t>News Broadcast</a:t>
            </a:r>
          </a:p>
          <a:p>
            <a:pPr marL="0" indent="0">
              <a:buNone/>
            </a:pPr>
            <a:endParaRPr lang="en-GB" sz="3200" dirty="0"/>
          </a:p>
          <a:p>
            <a:pPr marL="0" indent="0" algn="ctr">
              <a:buNone/>
            </a:pPr>
            <a:r>
              <a:rPr lang="en-GB" sz="3200" dirty="0">
                <a:solidFill>
                  <a:srgbClr val="FF0000"/>
                </a:solidFill>
              </a:rPr>
              <a:t>(N.B. one of these needs to be on location)</a:t>
            </a:r>
          </a:p>
          <a:p>
            <a:pPr marL="0" indent="0" algn="ctr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4238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734C3F-1D3C-4B41-8675-C8A4F3DC3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12" y="-56356"/>
            <a:ext cx="10515600" cy="1325563"/>
          </a:xfrm>
        </p:spPr>
        <p:txBody>
          <a:bodyPr/>
          <a:lstStyle/>
          <a:p>
            <a:r>
              <a:rPr lang="en-GB" b="1" dirty="0"/>
              <a:t>Learning Aim C (C2)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86002D-FAD0-43D8-B374-9CAEE2E085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5">
                    <a:lumMod val="75000"/>
                  </a:schemeClr>
                </a:solidFill>
              </a:rPr>
              <a:t>Lighting on location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1272B4-3852-42A3-8B73-205230BF9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671762"/>
          </a:xfrm>
          <a:ln w="9525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o  Location recce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o  Cabling and power points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o  Booking equipment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o  Lighting design plans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8D4A181-36E9-410C-BB5D-4B66A1DA6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1449" y="1681163"/>
            <a:ext cx="5183188" cy="823912"/>
          </a:xfrm>
        </p:spPr>
        <p:txBody>
          <a:bodyPr>
            <a:normAutofit/>
          </a:bodyPr>
          <a:lstStyle/>
          <a:p>
            <a:r>
              <a:rPr lang="en-GB" sz="3200" dirty="0"/>
              <a:t>Studio lighting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A31F5A6-6C12-415E-AE8B-002CB4C151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71449" y="2505075"/>
            <a:ext cx="5183188" cy="1680559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/>
              <a:t>o  Lighting control</a:t>
            </a:r>
          </a:p>
          <a:p>
            <a:pPr marL="0" indent="0">
              <a:buNone/>
            </a:pPr>
            <a:r>
              <a:rPr lang="en-GB" dirty="0"/>
              <a:t>o  Use of dimmer racks*</a:t>
            </a:r>
          </a:p>
          <a:p>
            <a:pPr marL="0" indent="0">
              <a:buNone/>
            </a:pPr>
            <a:r>
              <a:rPr lang="en-GB" dirty="0"/>
              <a:t>o  Focusing and positioning.</a:t>
            </a:r>
          </a:p>
        </p:txBody>
      </p:sp>
    </p:spTree>
    <p:extLst>
      <p:ext uri="{BB962C8B-B14F-4D97-AF65-F5344CB8AC3E}">
        <p14:creationId xmlns:p14="http://schemas.microsoft.com/office/powerpoint/2010/main" val="59210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81C5E-95B3-437C-A9C7-A1B155888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87" y="-137151"/>
            <a:ext cx="10515600" cy="1325563"/>
          </a:xfrm>
        </p:spPr>
        <p:txBody>
          <a:bodyPr/>
          <a:lstStyle/>
          <a:p>
            <a:r>
              <a:rPr lang="en-GB" b="1" dirty="0"/>
              <a:t>Learning Aim C (C3)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E96BE-A8B9-4B5C-9DFB-8B2E6257B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o  Conducting risk assessments</a:t>
            </a:r>
          </a:p>
          <a:p>
            <a:pPr marL="0" indent="0">
              <a:buNone/>
            </a:pPr>
            <a:r>
              <a:rPr lang="en-GB" dirty="0"/>
              <a:t>o  Sequence of operations</a:t>
            </a:r>
          </a:p>
          <a:p>
            <a:pPr marL="0" indent="0">
              <a:buNone/>
            </a:pPr>
            <a:r>
              <a:rPr lang="en-GB" dirty="0"/>
              <a:t>o  Checking of equipment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  Hazards to crew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  Temperature of equipment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  Distance from subject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  Risk of fire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  Risk of electric shock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  Trailing cables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51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47703-4F66-4070-AB59-F34092F80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07" y="-72757"/>
            <a:ext cx="10515600" cy="1325563"/>
          </a:xfrm>
        </p:spPr>
        <p:txBody>
          <a:bodyPr/>
          <a:lstStyle/>
          <a:p>
            <a:r>
              <a:rPr lang="en-GB" b="1" dirty="0"/>
              <a:t>What to do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42B1-ADF5-4775-BB9F-EFFE110E0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5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your production groups: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-Decide on a </a:t>
            </a:r>
            <a:r>
              <a:rPr lang="en-GB" b="1" dirty="0"/>
              <a:t>scenario</a:t>
            </a:r>
            <a:r>
              <a:rPr lang="en-GB" dirty="0"/>
              <a:t> for each of your music video, horror film and news broadcast and write up </a:t>
            </a:r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b="1" dirty="0"/>
              <a:t>brief descriptive paragraph </a:t>
            </a:r>
            <a:r>
              <a:rPr lang="en-GB" dirty="0"/>
              <a:t>[ ]</a:t>
            </a:r>
          </a:p>
          <a:p>
            <a:pPr marL="0" indent="0">
              <a:buNone/>
            </a:pPr>
            <a:r>
              <a:rPr lang="en-GB" dirty="0"/>
              <a:t>-</a:t>
            </a:r>
            <a:r>
              <a:rPr lang="en-GB" dirty="0">
                <a:solidFill>
                  <a:srgbClr val="002060"/>
                </a:solidFill>
              </a:rPr>
              <a:t>Collate a list of </a:t>
            </a:r>
            <a:r>
              <a:rPr lang="en-GB" b="1" dirty="0">
                <a:solidFill>
                  <a:srgbClr val="002060"/>
                </a:solidFill>
              </a:rPr>
              <a:t>props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b="1" dirty="0">
                <a:solidFill>
                  <a:srgbClr val="002060"/>
                </a:solidFill>
              </a:rPr>
              <a:t>costumes, locations and equipment </a:t>
            </a:r>
            <a:r>
              <a:rPr lang="en-GB" dirty="0">
                <a:solidFill>
                  <a:srgbClr val="002060"/>
                </a:solidFill>
              </a:rPr>
              <a:t>you will need to source [ ]</a:t>
            </a:r>
            <a:endParaRPr lang="en-GB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-Complete a </a:t>
            </a:r>
            <a:r>
              <a:rPr lang="en-GB" b="1" dirty="0"/>
              <a:t>location recce </a:t>
            </a:r>
            <a:r>
              <a:rPr lang="en-GB" dirty="0"/>
              <a:t>and </a:t>
            </a:r>
            <a:r>
              <a:rPr lang="en-GB" b="1" dirty="0"/>
              <a:t>location recce form</a:t>
            </a:r>
            <a:r>
              <a:rPr lang="en-GB" dirty="0"/>
              <a:t> detailing relevant information [ ]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-Draw up a </a:t>
            </a:r>
            <a:r>
              <a:rPr lang="en-GB" b="1" dirty="0">
                <a:solidFill>
                  <a:srgbClr val="002060"/>
                </a:solidFill>
              </a:rPr>
              <a:t>lighting plan </a:t>
            </a:r>
            <a:r>
              <a:rPr lang="en-GB" dirty="0">
                <a:solidFill>
                  <a:srgbClr val="002060"/>
                </a:solidFill>
              </a:rPr>
              <a:t>for each of your music video, horror film and news broadcast [ 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50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47703-4F66-4070-AB59-F34092F80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06" y="-72757"/>
            <a:ext cx="11667187" cy="1325563"/>
          </a:xfrm>
        </p:spPr>
        <p:txBody>
          <a:bodyPr/>
          <a:lstStyle/>
          <a:p>
            <a:r>
              <a:rPr lang="en-GB" b="1" dirty="0"/>
              <a:t>What to do next? 						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42B1-ADF5-4775-BB9F-EFFE110E0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your production groups: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-Write up a detailed </a:t>
            </a:r>
            <a:r>
              <a:rPr lang="en-GB" b="1" dirty="0"/>
              <a:t>risk assessment </a:t>
            </a:r>
            <a:r>
              <a:rPr lang="en-GB" dirty="0"/>
              <a:t>for each of your music video, horror film and news broadcast [ ]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-</a:t>
            </a:r>
            <a:r>
              <a:rPr lang="en-GB" b="1" dirty="0">
                <a:solidFill>
                  <a:srgbClr val="002060"/>
                </a:solidFill>
              </a:rPr>
              <a:t>Book</a:t>
            </a:r>
            <a:r>
              <a:rPr lang="en-GB" dirty="0">
                <a:solidFill>
                  <a:srgbClr val="002060"/>
                </a:solidFill>
              </a:rPr>
              <a:t> the relevant </a:t>
            </a:r>
            <a:r>
              <a:rPr lang="en-GB" b="1" dirty="0">
                <a:solidFill>
                  <a:srgbClr val="002060"/>
                </a:solidFill>
              </a:rPr>
              <a:t>equipment</a:t>
            </a:r>
            <a:r>
              <a:rPr lang="en-GB" dirty="0">
                <a:solidFill>
                  <a:srgbClr val="002060"/>
                </a:solidFill>
              </a:rPr>
              <a:t> and </a:t>
            </a:r>
            <a:r>
              <a:rPr lang="en-GB" b="1" dirty="0">
                <a:solidFill>
                  <a:srgbClr val="002060"/>
                </a:solidFill>
              </a:rPr>
              <a:t>location </a:t>
            </a:r>
            <a:r>
              <a:rPr lang="en-GB" dirty="0">
                <a:solidFill>
                  <a:srgbClr val="002060"/>
                </a:solidFill>
              </a:rPr>
              <a:t>(send an email to </a:t>
            </a:r>
            <a:r>
              <a:rPr lang="en-GB" dirty="0" err="1">
                <a:solidFill>
                  <a:srgbClr val="002060"/>
                </a:solidFill>
              </a:rPr>
              <a:t>Jono</a:t>
            </a:r>
            <a:r>
              <a:rPr lang="en-GB" dirty="0">
                <a:solidFill>
                  <a:srgbClr val="002060"/>
                </a:solidFill>
              </a:rPr>
              <a:t>) [ ]</a:t>
            </a:r>
            <a:endParaRPr lang="en-GB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/>
              <a:t>-Create a </a:t>
            </a:r>
            <a:r>
              <a:rPr lang="en-GB" b="1" dirty="0"/>
              <a:t>call sheet </a:t>
            </a:r>
            <a:r>
              <a:rPr lang="en-GB" dirty="0"/>
              <a:t>for each of your music video, horror film and news broadcast [ ]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-Finally, create your </a:t>
            </a:r>
            <a:r>
              <a:rPr lang="en-GB" b="1" dirty="0">
                <a:solidFill>
                  <a:srgbClr val="002060"/>
                </a:solidFill>
              </a:rPr>
              <a:t>THREE lighting set ups </a:t>
            </a:r>
            <a:r>
              <a:rPr lang="en-GB" dirty="0">
                <a:solidFill>
                  <a:srgbClr val="002060"/>
                </a:solidFill>
              </a:rPr>
              <a:t>and </a:t>
            </a:r>
            <a:r>
              <a:rPr lang="en-GB" b="1" dirty="0">
                <a:solidFill>
                  <a:srgbClr val="002060"/>
                </a:solidFill>
              </a:rPr>
              <a:t>document</a:t>
            </a:r>
            <a:r>
              <a:rPr lang="en-GB" dirty="0">
                <a:solidFill>
                  <a:srgbClr val="002060"/>
                </a:solidFill>
              </a:rPr>
              <a:t> your results (it is recommended you use 2 photography cameras to do so). You must </a:t>
            </a:r>
            <a:r>
              <a:rPr lang="en-GB" b="1" dirty="0">
                <a:solidFill>
                  <a:srgbClr val="002060"/>
                </a:solidFill>
              </a:rPr>
              <a:t>produce 4 photographs </a:t>
            </a:r>
            <a:r>
              <a:rPr lang="en-GB" dirty="0">
                <a:solidFill>
                  <a:srgbClr val="002060"/>
                </a:solidFill>
              </a:rPr>
              <a:t>for each scenario- 12 photographs in total. [ 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0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47" y="90152"/>
            <a:ext cx="9756163" cy="6092514"/>
          </a:xfrm>
        </p:spPr>
      </p:pic>
      <p:sp>
        <p:nvSpPr>
          <p:cNvPr id="5" name="Rectangle 4"/>
          <p:cNvSpPr/>
          <p:nvPr/>
        </p:nvSpPr>
        <p:spPr>
          <a:xfrm>
            <a:off x="6915955" y="553792"/>
            <a:ext cx="2550017" cy="2833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73894" y="1300767"/>
            <a:ext cx="4337170" cy="2962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215906" y="1596980"/>
            <a:ext cx="4026573" cy="2962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419685" y="3580732"/>
            <a:ext cx="4903841" cy="2442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0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342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Learning Aim C: Set up lighting equipment safely for a range of purposes</vt:lpstr>
      <vt:lpstr>Learning Aim C</vt:lpstr>
      <vt:lpstr>Learning Aim C (C1)</vt:lpstr>
      <vt:lpstr>Learning Aim C (C2)</vt:lpstr>
      <vt:lpstr>Learning Aim C (C3)</vt:lpstr>
      <vt:lpstr>What to do next?</vt:lpstr>
      <vt:lpstr>What to do next?       Continued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Aim C: Set up lighting equipment safely for a range of purposes</dc:title>
  <dc:creator>Steve</dc:creator>
  <cp:lastModifiedBy>Matt Toogood</cp:lastModifiedBy>
  <cp:revision>13</cp:revision>
  <dcterms:created xsi:type="dcterms:W3CDTF">2018-03-12T19:59:15Z</dcterms:created>
  <dcterms:modified xsi:type="dcterms:W3CDTF">2019-03-04T15:45:14Z</dcterms:modified>
</cp:coreProperties>
</file>