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10"/>
  </p:handoutMasterIdLst>
  <p:sldIdLst>
    <p:sldId id="256" r:id="rId2"/>
    <p:sldId id="272" r:id="rId3"/>
    <p:sldId id="277" r:id="rId4"/>
    <p:sldId id="257" r:id="rId5"/>
    <p:sldId id="276" r:id="rId6"/>
    <p:sldId id="278" r:id="rId7"/>
    <p:sldId id="279" r:id="rId8"/>
    <p:sldId id="274" r:id="rId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9CE65E3-1B4F-4AE0-A2E7-84388BD7907B}" type="datetimeFigureOut">
              <a:rPr lang="en-GB" smtClean="0"/>
              <a:t>17/03/2020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5F68AF6-CBE7-4633-B614-266FB5DBBB8A}" type="slidenum">
              <a:rPr lang="en-GB" smtClean="0"/>
              <a:t>‹#›</a:t>
            </a:fld>
            <a:endParaRPr lang="en-GB"/>
          </a:p>
        </p:txBody>
      </p:sp>
    </p:spTree>
    <p:extLst>
      <p:ext uri="{BB962C8B-B14F-4D97-AF65-F5344CB8AC3E}">
        <p14:creationId xmlns:p14="http://schemas.microsoft.com/office/powerpoint/2010/main" val="40042841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36758B3-67E5-BD45-A253-BCE0E8639F0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937C8-F95C-0A42-9885-98BE0D05F71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74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6758B3-67E5-BD45-A253-BCE0E8639F0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937C8-F95C-0A42-9885-98BE0D05F717}" type="slidenum">
              <a:rPr lang="en-US" smtClean="0"/>
              <a:t>‹#›</a:t>
            </a:fld>
            <a:endParaRPr lang="en-US"/>
          </a:p>
        </p:txBody>
      </p:sp>
    </p:spTree>
    <p:extLst>
      <p:ext uri="{BB962C8B-B14F-4D97-AF65-F5344CB8AC3E}">
        <p14:creationId xmlns:p14="http://schemas.microsoft.com/office/powerpoint/2010/main" val="250076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6758B3-67E5-BD45-A253-BCE0E8639F0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937C8-F95C-0A42-9885-98BE0D05F71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57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6758B3-67E5-BD45-A253-BCE0E8639F0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937C8-F95C-0A42-9885-98BE0D05F717}" type="slidenum">
              <a:rPr lang="en-US" smtClean="0"/>
              <a:t>‹#›</a:t>
            </a:fld>
            <a:endParaRPr lang="en-US"/>
          </a:p>
        </p:txBody>
      </p:sp>
    </p:spTree>
    <p:extLst>
      <p:ext uri="{BB962C8B-B14F-4D97-AF65-F5344CB8AC3E}">
        <p14:creationId xmlns:p14="http://schemas.microsoft.com/office/powerpoint/2010/main" val="257614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758B3-67E5-BD45-A253-BCE0E8639F0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937C8-F95C-0A42-9885-98BE0D05F71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68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6758B3-67E5-BD45-A253-BCE0E8639F0F}"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937C8-F95C-0A42-9885-98BE0D05F717}" type="slidenum">
              <a:rPr lang="en-US" smtClean="0"/>
              <a:t>‹#›</a:t>
            </a:fld>
            <a:endParaRPr lang="en-US"/>
          </a:p>
        </p:txBody>
      </p:sp>
    </p:spTree>
    <p:extLst>
      <p:ext uri="{BB962C8B-B14F-4D97-AF65-F5344CB8AC3E}">
        <p14:creationId xmlns:p14="http://schemas.microsoft.com/office/powerpoint/2010/main" val="194388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6758B3-67E5-BD45-A253-BCE0E8639F0F}"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B937C8-F95C-0A42-9885-98BE0D05F717}" type="slidenum">
              <a:rPr lang="en-US" smtClean="0"/>
              <a:t>‹#›</a:t>
            </a:fld>
            <a:endParaRPr lang="en-US"/>
          </a:p>
        </p:txBody>
      </p:sp>
    </p:spTree>
    <p:extLst>
      <p:ext uri="{BB962C8B-B14F-4D97-AF65-F5344CB8AC3E}">
        <p14:creationId xmlns:p14="http://schemas.microsoft.com/office/powerpoint/2010/main" val="407531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6758B3-67E5-BD45-A253-BCE0E8639F0F}"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B937C8-F95C-0A42-9885-98BE0D05F717}" type="slidenum">
              <a:rPr lang="en-US" smtClean="0"/>
              <a:t>‹#›</a:t>
            </a:fld>
            <a:endParaRPr lang="en-US"/>
          </a:p>
        </p:txBody>
      </p:sp>
    </p:spTree>
    <p:extLst>
      <p:ext uri="{BB962C8B-B14F-4D97-AF65-F5344CB8AC3E}">
        <p14:creationId xmlns:p14="http://schemas.microsoft.com/office/powerpoint/2010/main" val="377180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758B3-67E5-BD45-A253-BCE0E8639F0F}" type="datetimeFigureOut">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B937C8-F95C-0A42-9885-98BE0D05F717}" type="slidenum">
              <a:rPr lang="en-US" smtClean="0"/>
              <a:t>‹#›</a:t>
            </a:fld>
            <a:endParaRPr lang="en-US"/>
          </a:p>
        </p:txBody>
      </p:sp>
    </p:spTree>
    <p:extLst>
      <p:ext uri="{BB962C8B-B14F-4D97-AF65-F5344CB8AC3E}">
        <p14:creationId xmlns:p14="http://schemas.microsoft.com/office/powerpoint/2010/main" val="417631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758B3-67E5-BD45-A253-BCE0E8639F0F}"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937C8-F95C-0A42-9885-98BE0D05F717}" type="slidenum">
              <a:rPr lang="en-US" smtClean="0"/>
              <a:t>‹#›</a:t>
            </a:fld>
            <a:endParaRPr lang="en-US"/>
          </a:p>
        </p:txBody>
      </p:sp>
    </p:spTree>
    <p:extLst>
      <p:ext uri="{BB962C8B-B14F-4D97-AF65-F5344CB8AC3E}">
        <p14:creationId xmlns:p14="http://schemas.microsoft.com/office/powerpoint/2010/main" val="161675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758B3-67E5-BD45-A253-BCE0E8639F0F}"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937C8-F95C-0A42-9885-98BE0D05F71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25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36758B3-67E5-BD45-A253-BCE0E8639F0F}" type="datetimeFigureOut">
              <a:rPr lang="en-US" smtClean="0"/>
              <a:t>3/17/2020</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3B937C8-F95C-0A42-9885-98BE0D05F71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251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diving Bell and the butterfly</a:t>
            </a:r>
            <a:endParaRPr lang="en-US" dirty="0"/>
          </a:p>
        </p:txBody>
      </p:sp>
      <p:sp>
        <p:nvSpPr>
          <p:cNvPr id="3" name="Subtitle 2"/>
          <p:cNvSpPr>
            <a:spLocks noGrp="1"/>
          </p:cNvSpPr>
          <p:nvPr>
            <p:ph type="subTitle" idx="1"/>
          </p:nvPr>
        </p:nvSpPr>
        <p:spPr/>
        <p:txBody>
          <a:bodyPr/>
          <a:lstStyle/>
          <a:p>
            <a:endParaRPr lang="en-US" u="sng" dirty="0" smtClean="0"/>
          </a:p>
          <a:p>
            <a:r>
              <a:rPr lang="en-US" u="sng" dirty="0" smtClean="0"/>
              <a:t>Key scene analysis</a:t>
            </a:r>
          </a:p>
          <a:p>
            <a:endParaRPr lang="en-US" dirty="0"/>
          </a:p>
        </p:txBody>
      </p:sp>
      <p:sp>
        <p:nvSpPr>
          <p:cNvPr id="4" name="TextBox 3"/>
          <p:cNvSpPr txBox="1"/>
          <p:nvPr/>
        </p:nvSpPr>
        <p:spPr>
          <a:xfrm>
            <a:off x="1607127" y="6423177"/>
            <a:ext cx="7135091" cy="369332"/>
          </a:xfrm>
          <a:prstGeom prst="rect">
            <a:avLst/>
          </a:prstGeom>
          <a:noFill/>
        </p:spPr>
        <p:txBody>
          <a:bodyPr wrap="square" rtlCol="0">
            <a:spAutoFit/>
          </a:bodyPr>
          <a:lstStyle/>
          <a:p>
            <a:r>
              <a:rPr lang="en-US" dirty="0"/>
              <a:t>Comp 2 – European </a:t>
            </a:r>
            <a:r>
              <a:rPr lang="en-US" dirty="0" smtClean="0"/>
              <a:t>Film</a:t>
            </a:r>
            <a:endParaRPr lang="en-GB" dirty="0"/>
          </a:p>
        </p:txBody>
      </p:sp>
    </p:spTree>
    <p:extLst>
      <p:ext uri="{BB962C8B-B14F-4D97-AF65-F5344CB8AC3E}">
        <p14:creationId xmlns:p14="http://schemas.microsoft.com/office/powerpoint/2010/main" val="3564856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36014"/>
            <a:ext cx="7290054" cy="1499616"/>
          </a:xfrm>
        </p:spPr>
        <p:txBody>
          <a:bodyPr/>
          <a:lstStyle/>
          <a:p>
            <a:r>
              <a:rPr lang="en-US" dirty="0" smtClean="0"/>
              <a:t>Aims</a:t>
            </a:r>
            <a:endParaRPr lang="en-US" dirty="0"/>
          </a:p>
        </p:txBody>
      </p:sp>
      <p:sp>
        <p:nvSpPr>
          <p:cNvPr id="3" name="Content Placeholder 2"/>
          <p:cNvSpPr>
            <a:spLocks noGrp="1"/>
          </p:cNvSpPr>
          <p:nvPr>
            <p:ph idx="1"/>
          </p:nvPr>
        </p:nvSpPr>
        <p:spPr>
          <a:xfrm>
            <a:off x="676656" y="1316736"/>
            <a:ext cx="7766304" cy="4718304"/>
          </a:xfrm>
        </p:spPr>
        <p:txBody>
          <a:bodyPr/>
          <a:lstStyle/>
          <a:p>
            <a:pPr marL="514350" indent="-514350">
              <a:buFont typeface="+mj-lt"/>
              <a:buAutoNum type="arabicPeriod"/>
            </a:pPr>
            <a:r>
              <a:rPr lang="en-US" dirty="0" smtClean="0"/>
              <a:t>To have </a:t>
            </a:r>
            <a:r>
              <a:rPr lang="en-US" b="1" dirty="0" smtClean="0">
                <a:solidFill>
                  <a:srgbClr val="0070C0"/>
                </a:solidFill>
              </a:rPr>
              <a:t>three </a:t>
            </a:r>
            <a:r>
              <a:rPr lang="en-US" dirty="0" smtClean="0"/>
              <a:t>key scenes you can draw on for the exam with detailed </a:t>
            </a:r>
            <a:r>
              <a:rPr lang="en-US" u="sng" dirty="0" smtClean="0"/>
              <a:t>film form </a:t>
            </a:r>
            <a:r>
              <a:rPr lang="en-US" dirty="0" smtClean="0"/>
              <a:t>and reference to </a:t>
            </a:r>
            <a:r>
              <a:rPr lang="en-US" u="sng" dirty="0" smtClean="0"/>
              <a:t>meaning and response </a:t>
            </a:r>
            <a:r>
              <a:rPr lang="en-US" dirty="0" smtClean="0"/>
              <a:t>(representation and aesthetics). </a:t>
            </a:r>
            <a:r>
              <a:rPr lang="en-US" dirty="0" smtClean="0"/>
              <a:t>                        </a:t>
            </a:r>
            <a:r>
              <a:rPr lang="en-US" b="1" u="sng" dirty="0" smtClean="0">
                <a:solidFill>
                  <a:schemeClr val="accent2"/>
                </a:solidFill>
              </a:rPr>
              <a:t>WHY</a:t>
            </a:r>
            <a:r>
              <a:rPr lang="en-US" b="1" u="sng" dirty="0" smtClean="0">
                <a:solidFill>
                  <a:schemeClr val="accent2"/>
                </a:solidFill>
              </a:rPr>
              <a:t>? </a:t>
            </a:r>
            <a:r>
              <a:rPr lang="en-US" b="1" u="sng" dirty="0" smtClean="0">
                <a:solidFill>
                  <a:schemeClr val="accent2"/>
                </a:solidFill>
              </a:rPr>
              <a:t> </a:t>
            </a:r>
            <a:endParaRPr lang="en-US" b="1" u="sng" dirty="0">
              <a:solidFill>
                <a:schemeClr val="accent2"/>
              </a:solidFill>
            </a:endParaRPr>
          </a:p>
        </p:txBody>
      </p:sp>
      <p:pic>
        <p:nvPicPr>
          <p:cNvPr id="5" name="Picture 4"/>
          <p:cNvPicPr>
            <a:picLocks noChangeAspect="1"/>
          </p:cNvPicPr>
          <p:nvPr/>
        </p:nvPicPr>
        <p:blipFill>
          <a:blip r:embed="rId2"/>
          <a:stretch>
            <a:fillRect/>
          </a:stretch>
        </p:blipFill>
        <p:spPr>
          <a:xfrm>
            <a:off x="243009" y="2775375"/>
            <a:ext cx="8199951" cy="2780077"/>
          </a:xfrm>
          <a:prstGeom prst="rect">
            <a:avLst/>
          </a:prstGeom>
        </p:spPr>
      </p:pic>
      <p:sp>
        <p:nvSpPr>
          <p:cNvPr id="4" name="TextBox 3"/>
          <p:cNvSpPr txBox="1"/>
          <p:nvPr/>
        </p:nvSpPr>
        <p:spPr>
          <a:xfrm>
            <a:off x="1131501" y="2376015"/>
            <a:ext cx="7419663" cy="369332"/>
          </a:xfrm>
          <a:prstGeom prst="rect">
            <a:avLst/>
          </a:prstGeom>
          <a:solidFill>
            <a:srgbClr val="FFFF00"/>
          </a:solidFill>
        </p:spPr>
        <p:txBody>
          <a:bodyPr wrap="square" rtlCol="0">
            <a:spAutoFit/>
          </a:bodyPr>
          <a:lstStyle/>
          <a:p>
            <a:r>
              <a:rPr lang="en-GB" dirty="0" smtClean="0"/>
              <a:t>The </a:t>
            </a:r>
            <a:r>
              <a:rPr lang="en-GB" b="1" u="sng" dirty="0" smtClean="0"/>
              <a:t>AS exam </a:t>
            </a:r>
            <a:r>
              <a:rPr lang="en-GB" dirty="0" smtClean="0"/>
              <a:t>is one short response and a longer response. </a:t>
            </a:r>
            <a:endParaRPr lang="en-GB" dirty="0"/>
          </a:p>
        </p:txBody>
      </p:sp>
      <p:sp>
        <p:nvSpPr>
          <p:cNvPr id="6" name="TextBox 5"/>
          <p:cNvSpPr txBox="1"/>
          <p:nvPr/>
        </p:nvSpPr>
        <p:spPr>
          <a:xfrm>
            <a:off x="114922" y="5588389"/>
            <a:ext cx="1677231" cy="923330"/>
          </a:xfrm>
          <a:prstGeom prst="rect">
            <a:avLst/>
          </a:prstGeom>
          <a:solidFill>
            <a:srgbClr val="FFFF00"/>
          </a:solidFill>
        </p:spPr>
        <p:txBody>
          <a:bodyPr wrap="square" rtlCol="0">
            <a:spAutoFit/>
          </a:bodyPr>
          <a:lstStyle/>
          <a:p>
            <a:r>
              <a:rPr lang="en-GB" dirty="0" smtClean="0"/>
              <a:t>The </a:t>
            </a:r>
            <a:r>
              <a:rPr lang="en-GB" b="1" u="sng" dirty="0" smtClean="0"/>
              <a:t>A-level exam </a:t>
            </a:r>
            <a:r>
              <a:rPr lang="en-GB" dirty="0" smtClean="0"/>
              <a:t>is one long response</a:t>
            </a:r>
            <a:endParaRPr lang="en-GB" dirty="0"/>
          </a:p>
        </p:txBody>
      </p:sp>
      <p:sp>
        <p:nvSpPr>
          <p:cNvPr id="7" name="TextBox 6"/>
          <p:cNvSpPr txBox="1"/>
          <p:nvPr/>
        </p:nvSpPr>
        <p:spPr>
          <a:xfrm>
            <a:off x="1884424" y="5579534"/>
            <a:ext cx="6666740" cy="1015663"/>
          </a:xfrm>
          <a:prstGeom prst="rect">
            <a:avLst/>
          </a:prstGeom>
          <a:solidFill>
            <a:srgbClr val="FFFF00"/>
          </a:solidFill>
        </p:spPr>
        <p:txBody>
          <a:bodyPr wrap="square" rtlCol="0">
            <a:spAutoFit/>
          </a:bodyPr>
          <a:lstStyle/>
          <a:p>
            <a:pPr algn="ctr"/>
            <a:r>
              <a:rPr lang="en-GB" sz="1200" b="1" u="sng" dirty="0">
                <a:latin typeface="Calibri" panose="020F0502020204030204" pitchFamily="34" charset="0"/>
                <a:cs typeface="Calibri" panose="020F0502020204030204" pitchFamily="34" charset="0"/>
              </a:rPr>
              <a:t>Section A (60 minutes</a:t>
            </a:r>
            <a:r>
              <a:rPr lang="en-GB" sz="1200" b="1" u="sng" dirty="0" smtClean="0">
                <a:latin typeface="Calibri" panose="020F0502020204030204" pitchFamily="34"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a:p>
            <a:r>
              <a:rPr lang="en-GB" sz="1200" b="1" dirty="0">
                <a:latin typeface="Calibri" panose="020F0502020204030204" pitchFamily="34" charset="0"/>
                <a:cs typeface="Calibri" panose="020F0502020204030204" pitchFamily="34" charset="0"/>
              </a:rPr>
              <a:t>(A) Explore how aspects of performance and </a:t>
            </a:r>
            <a:r>
              <a:rPr lang="en-GB" sz="1200" b="1" dirty="0" err="1">
                <a:latin typeface="Calibri" panose="020F0502020204030204" pitchFamily="34" charset="0"/>
                <a:cs typeface="Calibri" panose="020F0502020204030204" pitchFamily="34" charset="0"/>
              </a:rPr>
              <a:t>mise</a:t>
            </a:r>
            <a:r>
              <a:rPr lang="en-GB" sz="1200" b="1" dirty="0">
                <a:latin typeface="Calibri" panose="020F0502020204030204" pitchFamily="34" charset="0"/>
                <a:cs typeface="Calibri" panose="020F0502020204030204" pitchFamily="34" charset="0"/>
              </a:rPr>
              <a:t>-</a:t>
            </a:r>
            <a:r>
              <a:rPr lang="en-GB" sz="1200" b="1" dirty="0" err="1">
                <a:latin typeface="Calibri" panose="020F0502020204030204" pitchFamily="34" charset="0"/>
                <a:cs typeface="Calibri" panose="020F0502020204030204" pitchFamily="34" charset="0"/>
              </a:rPr>
              <a:t>en</a:t>
            </a:r>
            <a:r>
              <a:rPr lang="en-GB" sz="1200" b="1" dirty="0">
                <a:latin typeface="Calibri" panose="020F0502020204030204" pitchFamily="34" charset="0"/>
                <a:cs typeface="Calibri" panose="020F0502020204030204" pitchFamily="34" charset="0"/>
              </a:rPr>
              <a:t>-scene are used to enrich meaning in your two chosen films. [40]</a:t>
            </a:r>
            <a:endParaRPr lang="en-GB" sz="1200" dirty="0">
              <a:latin typeface="Calibri" panose="020F0502020204030204" pitchFamily="34" charset="0"/>
              <a:cs typeface="Calibri" panose="020F0502020204030204" pitchFamily="34" charset="0"/>
            </a:endParaRPr>
          </a:p>
          <a:p>
            <a:r>
              <a:rPr lang="en-GB" sz="1200" b="1" i="1" dirty="0">
                <a:latin typeface="Calibri" panose="020F0502020204030204" pitchFamily="34" charset="0"/>
                <a:cs typeface="Calibri" panose="020F0502020204030204" pitchFamily="34" charset="0"/>
              </a:rPr>
              <a:t>Or,</a:t>
            </a:r>
            <a:endParaRPr lang="en-GB" sz="1200" dirty="0">
              <a:latin typeface="Calibri" panose="020F0502020204030204" pitchFamily="34" charset="0"/>
              <a:cs typeface="Calibri" panose="020F0502020204030204" pitchFamily="34" charset="0"/>
            </a:endParaRPr>
          </a:p>
          <a:p>
            <a:r>
              <a:rPr lang="en-GB" sz="1200" b="1" dirty="0">
                <a:latin typeface="Calibri" panose="020F0502020204030204" pitchFamily="34" charset="0"/>
                <a:cs typeface="Calibri" panose="020F0502020204030204" pitchFamily="34" charset="0"/>
              </a:rPr>
              <a:t>(B) Discuss how aesthetics are used to communicate themes in your two chosen films. [40] </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259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Scene analysis must cover:</a:t>
            </a:r>
            <a:endParaRPr lang="en-GB" dirty="0"/>
          </a:p>
        </p:txBody>
      </p:sp>
      <p:pic>
        <p:nvPicPr>
          <p:cNvPr id="4" name="Content Placeholder 3"/>
          <p:cNvPicPr>
            <a:picLocks noGrp="1" noChangeAspect="1"/>
          </p:cNvPicPr>
          <p:nvPr>
            <p:ph idx="1"/>
          </p:nvPr>
        </p:nvPicPr>
        <p:blipFill>
          <a:blip r:embed="rId2"/>
          <a:stretch>
            <a:fillRect/>
          </a:stretch>
        </p:blipFill>
        <p:spPr>
          <a:xfrm>
            <a:off x="867050" y="2084832"/>
            <a:ext cx="7019925" cy="1676400"/>
          </a:xfrm>
          <a:prstGeom prst="rect">
            <a:avLst/>
          </a:prstGeom>
        </p:spPr>
      </p:pic>
      <p:pic>
        <p:nvPicPr>
          <p:cNvPr id="5" name="Picture 4"/>
          <p:cNvPicPr>
            <a:picLocks noChangeAspect="1"/>
          </p:cNvPicPr>
          <p:nvPr/>
        </p:nvPicPr>
        <p:blipFill>
          <a:blip r:embed="rId3"/>
          <a:stretch>
            <a:fillRect/>
          </a:stretch>
        </p:blipFill>
        <p:spPr>
          <a:xfrm>
            <a:off x="867050" y="4102507"/>
            <a:ext cx="7019925" cy="2383889"/>
          </a:xfrm>
          <a:prstGeom prst="rect">
            <a:avLst/>
          </a:prstGeom>
        </p:spPr>
      </p:pic>
    </p:spTree>
    <p:extLst>
      <p:ext uri="{BB962C8B-B14F-4D97-AF65-F5344CB8AC3E}">
        <p14:creationId xmlns:p14="http://schemas.microsoft.com/office/powerpoint/2010/main" val="2289956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Scene Analysis Task </a:t>
            </a:r>
            <a:endParaRPr lang="en-US" dirty="0"/>
          </a:p>
        </p:txBody>
      </p:sp>
      <p:sp>
        <p:nvSpPr>
          <p:cNvPr id="3" name="Content Placeholder 2"/>
          <p:cNvSpPr>
            <a:spLocks noGrp="1"/>
          </p:cNvSpPr>
          <p:nvPr>
            <p:ph idx="1"/>
          </p:nvPr>
        </p:nvSpPr>
        <p:spPr>
          <a:xfrm>
            <a:off x="457200" y="1600200"/>
            <a:ext cx="8229600" cy="4911847"/>
          </a:xfrm>
        </p:spPr>
        <p:txBody>
          <a:bodyPr>
            <a:normAutofit/>
          </a:bodyPr>
          <a:lstStyle/>
          <a:p>
            <a:endParaRPr lang="en-US" dirty="0" smtClean="0"/>
          </a:p>
          <a:p>
            <a:pPr lvl="1">
              <a:buFont typeface="Wingdings" panose="05000000000000000000" pitchFamily="2" charset="2"/>
              <a:buChar char="q"/>
            </a:pPr>
            <a:r>
              <a:rPr lang="en-US" dirty="0" smtClean="0"/>
              <a:t>In groups of four (and for class discussion) you must </a:t>
            </a:r>
            <a:r>
              <a:rPr lang="en-US" dirty="0" err="1" smtClean="0"/>
              <a:t>analyse</a:t>
            </a:r>
            <a:r>
              <a:rPr lang="en-US" dirty="0" smtClean="0"/>
              <a:t> and take notes on </a:t>
            </a:r>
            <a:r>
              <a:rPr lang="en-US" dirty="0" smtClean="0">
                <a:solidFill>
                  <a:srgbClr val="0070C0"/>
                </a:solidFill>
              </a:rPr>
              <a:t>The Fantasy Scene</a:t>
            </a:r>
            <a:r>
              <a:rPr lang="en-US" dirty="0" smtClean="0"/>
              <a:t>.</a:t>
            </a:r>
          </a:p>
          <a:p>
            <a:pPr lvl="1">
              <a:buFont typeface="Wingdings" panose="05000000000000000000" pitchFamily="2" charset="2"/>
              <a:buChar char="q"/>
            </a:pPr>
            <a:endParaRPr lang="en-US" dirty="0"/>
          </a:p>
          <a:p>
            <a:pPr marL="128016" lvl="1" indent="0" algn="ctr">
              <a:buNone/>
            </a:pPr>
            <a:r>
              <a:rPr lang="en-US" b="1" u="sng" dirty="0" smtClean="0">
                <a:solidFill>
                  <a:srgbClr val="0070C0"/>
                </a:solidFill>
              </a:rPr>
              <a:t>THEN</a:t>
            </a:r>
          </a:p>
          <a:p>
            <a:pPr lvl="1">
              <a:buFont typeface="Wingdings" panose="05000000000000000000" pitchFamily="2" charset="2"/>
              <a:buChar char="q"/>
            </a:pPr>
            <a:endParaRPr lang="en-US" dirty="0"/>
          </a:p>
          <a:p>
            <a:pPr lvl="1">
              <a:buFont typeface="Wingdings" panose="05000000000000000000" pitchFamily="2" charset="2"/>
              <a:buChar char="q"/>
            </a:pPr>
            <a:r>
              <a:rPr lang="en-US" dirty="0" smtClean="0"/>
              <a:t>Split into two pairs and </a:t>
            </a:r>
            <a:r>
              <a:rPr lang="en-US" dirty="0" err="1" smtClean="0"/>
              <a:t>analyse</a:t>
            </a:r>
            <a:r>
              <a:rPr lang="en-US" dirty="0" smtClean="0"/>
              <a:t> either </a:t>
            </a:r>
            <a:r>
              <a:rPr lang="en-US" dirty="0" smtClean="0">
                <a:solidFill>
                  <a:srgbClr val="0070C0"/>
                </a:solidFill>
              </a:rPr>
              <a:t>Father’s Day </a:t>
            </a:r>
            <a:r>
              <a:rPr lang="en-US" dirty="0" smtClean="0"/>
              <a:t>or </a:t>
            </a:r>
            <a:r>
              <a:rPr lang="en-US" dirty="0" smtClean="0">
                <a:solidFill>
                  <a:srgbClr val="0070C0"/>
                </a:solidFill>
              </a:rPr>
              <a:t>The Opening Sequence</a:t>
            </a:r>
            <a:r>
              <a:rPr lang="en-US" dirty="0" smtClean="0"/>
              <a:t>.  </a:t>
            </a:r>
          </a:p>
          <a:p>
            <a:pPr lvl="1">
              <a:buFont typeface="Wingdings" panose="05000000000000000000" pitchFamily="2" charset="2"/>
              <a:buChar char="q"/>
            </a:pPr>
            <a:endParaRPr lang="en-US" dirty="0"/>
          </a:p>
          <a:p>
            <a:pPr lvl="1">
              <a:buFont typeface="Wingdings" panose="05000000000000000000" pitchFamily="2" charset="2"/>
              <a:buChar char="q"/>
            </a:pPr>
            <a:r>
              <a:rPr lang="en-US" dirty="0" smtClean="0"/>
              <a:t>You will then feedback your analysis and swap notes within your group and finish the lesson with three details scene write ups. </a:t>
            </a:r>
          </a:p>
          <a:p>
            <a:pPr lvl="1">
              <a:buFont typeface="Wingdings" panose="05000000000000000000" pitchFamily="2" charset="2"/>
              <a:buChar char="q"/>
            </a:pPr>
            <a:endParaRPr lang="en-US" dirty="0"/>
          </a:p>
          <a:p>
            <a:pPr lvl="1">
              <a:buFont typeface="Wingdings" panose="05000000000000000000" pitchFamily="2" charset="2"/>
              <a:buChar char="q"/>
            </a:pPr>
            <a:r>
              <a:rPr lang="en-US" dirty="0" smtClean="0"/>
              <a:t>The scenes are all chaptered on </a:t>
            </a:r>
            <a:r>
              <a:rPr lang="en-US" dirty="0" err="1" smtClean="0"/>
              <a:t>estream</a:t>
            </a:r>
            <a:r>
              <a:rPr lang="en-US" dirty="0" smtClean="0"/>
              <a:t>. </a:t>
            </a:r>
            <a:endParaRPr lang="en-US" dirty="0" smtClean="0"/>
          </a:p>
          <a:p>
            <a:pPr marL="128016" lvl="1" indent="0">
              <a:buNone/>
            </a:pPr>
            <a:endParaRPr lang="en-US" dirty="0" smtClean="0"/>
          </a:p>
          <a:p>
            <a:pPr lvl="1">
              <a:buFont typeface="Wingdings" panose="05000000000000000000" pitchFamily="2" charset="2"/>
              <a:buChar char="q"/>
            </a:pPr>
            <a:r>
              <a:rPr lang="en-US" dirty="0" smtClean="0"/>
              <a:t>Please write up detailed responses to all questions and include a few scene grabs. </a:t>
            </a:r>
            <a:endParaRPr lang="en-US" dirty="0"/>
          </a:p>
          <a:p>
            <a:pPr marL="470916" lvl="1" indent="-342900">
              <a:buFont typeface="+mj-lt"/>
              <a:buAutoNum type="arabicPeriod"/>
            </a:pPr>
            <a:endParaRPr lang="en-US" dirty="0" smtClean="0"/>
          </a:p>
        </p:txBody>
      </p:sp>
    </p:spTree>
    <p:extLst>
      <p:ext uri="{BB962C8B-B14F-4D97-AF65-F5344CB8AC3E}">
        <p14:creationId xmlns:p14="http://schemas.microsoft.com/office/powerpoint/2010/main" val="1665372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The Fantasy Scene </a:t>
            </a:r>
            <a:br>
              <a:rPr lang="en-GB" dirty="0" smtClean="0"/>
            </a:br>
            <a:r>
              <a:rPr lang="en-GB" sz="1200" dirty="0" smtClean="0"/>
              <a:t>. </a:t>
            </a:r>
            <a:endParaRPr lang="en-GB" dirty="0"/>
          </a:p>
        </p:txBody>
      </p:sp>
      <p:sp>
        <p:nvSpPr>
          <p:cNvPr id="3" name="Content Placeholder 2"/>
          <p:cNvSpPr>
            <a:spLocks noGrp="1"/>
          </p:cNvSpPr>
          <p:nvPr>
            <p:ph idx="1"/>
          </p:nvPr>
        </p:nvSpPr>
        <p:spPr>
          <a:xfrm>
            <a:off x="526091" y="1620982"/>
            <a:ext cx="4313517" cy="5237018"/>
          </a:xfrm>
        </p:spPr>
        <p:txBody>
          <a:bodyPr>
            <a:normAutofit fontScale="85000" lnSpcReduction="20000"/>
          </a:bodyPr>
          <a:lstStyle/>
          <a:p>
            <a:pPr marL="0" indent="0">
              <a:buNone/>
            </a:pPr>
            <a:r>
              <a:rPr lang="en-US" b="1" u="sng" dirty="0"/>
              <a:t>Film Form</a:t>
            </a:r>
            <a:r>
              <a:rPr lang="en-US" b="1" u="sng" dirty="0" smtClean="0"/>
              <a:t>: What do the following areas suggest about Jean-Do, who he is and his state of mind? </a:t>
            </a:r>
          </a:p>
          <a:p>
            <a:pPr marL="457200" indent="-457200">
              <a:buFont typeface="+mj-lt"/>
              <a:buAutoNum type="arabicPeriod"/>
            </a:pPr>
            <a:r>
              <a:rPr lang="en-US" dirty="0" smtClean="0">
                <a:solidFill>
                  <a:srgbClr val="0070C0"/>
                </a:solidFill>
              </a:rPr>
              <a:t>Cinematography</a:t>
            </a:r>
            <a:r>
              <a:rPr lang="en-US" dirty="0" smtClean="0"/>
              <a:t>: The use of long and extreme long shots as we see Jean-Do and his nurse. The use of extreme close up of the butterfly and later wide epic action shots.</a:t>
            </a:r>
            <a:endParaRPr lang="en-US" dirty="0"/>
          </a:p>
          <a:p>
            <a:pPr marL="457200" indent="-457200">
              <a:buFont typeface="+mj-lt"/>
              <a:buAutoNum type="arabicPeriod"/>
            </a:pPr>
            <a:r>
              <a:rPr lang="en-US" dirty="0" err="1" smtClean="0">
                <a:solidFill>
                  <a:srgbClr val="0070C0"/>
                </a:solidFill>
              </a:rPr>
              <a:t>Mise</a:t>
            </a:r>
            <a:r>
              <a:rPr lang="en-US" dirty="0" smtClean="0">
                <a:solidFill>
                  <a:srgbClr val="0070C0"/>
                </a:solidFill>
              </a:rPr>
              <a:t>-</a:t>
            </a:r>
            <a:r>
              <a:rPr lang="en-US" dirty="0" err="1" smtClean="0">
                <a:solidFill>
                  <a:srgbClr val="0070C0"/>
                </a:solidFill>
              </a:rPr>
              <a:t>en</a:t>
            </a:r>
            <a:r>
              <a:rPr lang="en-US" dirty="0" smtClean="0">
                <a:solidFill>
                  <a:srgbClr val="0070C0"/>
                </a:solidFill>
              </a:rPr>
              <a:t>-scene:</a:t>
            </a:r>
            <a:r>
              <a:rPr lang="en-US" dirty="0" smtClean="0"/>
              <a:t> Jean-Do’s stillness in the wheelchair compared with later montage shots, the locations of the montage and the lifestyle they express, use of different images and meaning within. </a:t>
            </a:r>
            <a:endParaRPr lang="en-US" dirty="0"/>
          </a:p>
          <a:p>
            <a:pPr marL="457200" indent="-457200">
              <a:buFont typeface="+mj-lt"/>
              <a:buAutoNum type="arabicPeriod"/>
            </a:pPr>
            <a:r>
              <a:rPr lang="en-US" dirty="0" smtClean="0">
                <a:solidFill>
                  <a:srgbClr val="0070C0"/>
                </a:solidFill>
              </a:rPr>
              <a:t>Editing:</a:t>
            </a:r>
            <a:r>
              <a:rPr lang="en-US" dirty="0" smtClean="0"/>
              <a:t> Discussion of his eye, imagination and memory being the only things not </a:t>
            </a:r>
            <a:r>
              <a:rPr lang="en-US" dirty="0" err="1" smtClean="0"/>
              <a:t>paralysed</a:t>
            </a:r>
            <a:r>
              <a:rPr lang="en-US" dirty="0" smtClean="0"/>
              <a:t> - edited along with a superimposed montage. </a:t>
            </a:r>
            <a:r>
              <a:rPr lang="en-US" dirty="0"/>
              <a:t>C</a:t>
            </a:r>
            <a:r>
              <a:rPr lang="en-US" dirty="0" smtClean="0"/>
              <a:t>hoice of images, pace of editing and accompanying sound choice. How does the final cut differ from the smooth montage . . . </a:t>
            </a:r>
            <a:endParaRPr lang="en-US" dirty="0"/>
          </a:p>
          <a:p>
            <a:pPr marL="457200" indent="-457200">
              <a:buFont typeface="+mj-lt"/>
              <a:buAutoNum type="arabicPeriod"/>
            </a:pPr>
            <a:r>
              <a:rPr lang="en-US" dirty="0" smtClean="0">
                <a:solidFill>
                  <a:srgbClr val="0070C0"/>
                </a:solidFill>
              </a:rPr>
              <a:t>Sound: </a:t>
            </a:r>
            <a:r>
              <a:rPr lang="en-US" dirty="0" smtClean="0"/>
              <a:t>Use of dialogue and tone of voice to add to the mood and narrative, use of music and rhythm and how it works alongside the images.  </a:t>
            </a:r>
            <a:endParaRPr lang="en-US" dirty="0"/>
          </a:p>
          <a:p>
            <a:pPr marL="470916" lvl="1" indent="-342900">
              <a:buFont typeface="+mj-lt"/>
              <a:buAutoNum type="arabicPeriod"/>
            </a:pPr>
            <a:endParaRPr lang="en-US" sz="2000" dirty="0"/>
          </a:p>
          <a:p>
            <a:endParaRPr lang="en-GB" dirty="0"/>
          </a:p>
        </p:txBody>
      </p:sp>
      <p:sp>
        <p:nvSpPr>
          <p:cNvPr id="4" name="Content Placeholder 2"/>
          <p:cNvSpPr txBox="1">
            <a:spLocks/>
          </p:cNvSpPr>
          <p:nvPr/>
        </p:nvSpPr>
        <p:spPr>
          <a:xfrm>
            <a:off x="4906823" y="1872909"/>
            <a:ext cx="3793832" cy="4987636"/>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endParaRPr lang="en-US" b="1" u="sng" dirty="0" smtClean="0"/>
          </a:p>
          <a:p>
            <a:endParaRPr lang="en-US" b="1" u="sng" dirty="0"/>
          </a:p>
          <a:p>
            <a:endParaRPr lang="en-US" b="1" u="sng" dirty="0" smtClean="0"/>
          </a:p>
          <a:p>
            <a:endParaRPr lang="en-US" b="1" u="sng" dirty="0"/>
          </a:p>
          <a:p>
            <a:endParaRPr lang="en-US" b="1" u="sng" dirty="0" smtClean="0"/>
          </a:p>
          <a:p>
            <a:pPr algn="ctr"/>
            <a:r>
              <a:rPr lang="en-US" b="1" u="sng" dirty="0" smtClean="0"/>
              <a:t>This scene is chaptered on </a:t>
            </a:r>
            <a:r>
              <a:rPr lang="en-US" b="1" u="sng" dirty="0" err="1" smtClean="0"/>
              <a:t>estream</a:t>
            </a:r>
            <a:r>
              <a:rPr lang="en-US" b="1" u="sng" dirty="0" smtClean="0"/>
              <a:t>. </a:t>
            </a:r>
          </a:p>
          <a:p>
            <a:r>
              <a:rPr lang="en-US" b="1" u="sng" dirty="0"/>
              <a:t>Meaning and response </a:t>
            </a:r>
          </a:p>
          <a:p>
            <a:pPr marL="470916" lvl="1" indent="-342900">
              <a:buFont typeface="+mj-lt"/>
              <a:buAutoNum type="arabicPeriod"/>
            </a:pPr>
            <a:r>
              <a:rPr lang="en-US" sz="2000" dirty="0">
                <a:solidFill>
                  <a:srgbClr val="0070C0"/>
                </a:solidFill>
              </a:rPr>
              <a:t>Aesthetics</a:t>
            </a:r>
            <a:r>
              <a:rPr lang="en-US" sz="2000" dirty="0"/>
              <a:t> – What is the overall mood of the scene? How is this created? Is there a particular </a:t>
            </a:r>
            <a:r>
              <a:rPr lang="en-US" sz="2000" dirty="0" err="1"/>
              <a:t>colour</a:t>
            </a:r>
            <a:r>
              <a:rPr lang="en-US" sz="2000" dirty="0"/>
              <a:t> </a:t>
            </a:r>
            <a:r>
              <a:rPr lang="en-US" sz="2000" dirty="0" smtClean="0"/>
              <a:t>palette? </a:t>
            </a:r>
            <a:endParaRPr lang="en-US" sz="2000" dirty="0"/>
          </a:p>
          <a:p>
            <a:pPr marL="470916" lvl="1" indent="-342900">
              <a:buFont typeface="+mj-lt"/>
              <a:buAutoNum type="arabicPeriod"/>
            </a:pPr>
            <a:r>
              <a:rPr lang="en-US" sz="2000" dirty="0">
                <a:solidFill>
                  <a:srgbClr val="0070C0"/>
                </a:solidFill>
              </a:rPr>
              <a:t>Representation</a:t>
            </a:r>
            <a:r>
              <a:rPr lang="en-US" sz="2000" dirty="0"/>
              <a:t>: Of Jean-Do, his lifestyle choices, </a:t>
            </a:r>
            <a:r>
              <a:rPr lang="en-US" sz="2000" dirty="0" smtClean="0"/>
              <a:t>his state of mind, the </a:t>
            </a:r>
            <a:r>
              <a:rPr lang="en-US" sz="2000" dirty="0"/>
              <a:t>people around him, his life now. </a:t>
            </a:r>
          </a:p>
          <a:p>
            <a:endParaRPr lang="en-US" b="1" u="sng" dirty="0"/>
          </a:p>
          <a:p>
            <a:pPr algn="ctr"/>
            <a:endParaRPr lang="en-GB" dirty="0"/>
          </a:p>
        </p:txBody>
      </p:sp>
      <p:pic>
        <p:nvPicPr>
          <p:cNvPr id="6" name="Picture 5"/>
          <p:cNvPicPr>
            <a:picLocks noChangeAspect="1"/>
          </p:cNvPicPr>
          <p:nvPr/>
        </p:nvPicPr>
        <p:blipFill>
          <a:blip r:embed="rId2"/>
          <a:stretch>
            <a:fillRect/>
          </a:stretch>
        </p:blipFill>
        <p:spPr>
          <a:xfrm>
            <a:off x="5081613" y="1463767"/>
            <a:ext cx="3317092" cy="2349141"/>
          </a:xfrm>
          <a:prstGeom prst="rect">
            <a:avLst/>
          </a:prstGeom>
        </p:spPr>
      </p:pic>
    </p:spTree>
    <p:extLst>
      <p:ext uri="{BB962C8B-B14F-4D97-AF65-F5344CB8AC3E}">
        <p14:creationId xmlns:p14="http://schemas.microsoft.com/office/powerpoint/2010/main" val="4186935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a:t>
            </a:r>
            <a:r>
              <a:rPr lang="en-GB" dirty="0" smtClean="0"/>
              <a:t>: Father’s Day </a:t>
            </a:r>
            <a:br>
              <a:rPr lang="en-GB" dirty="0" smtClean="0"/>
            </a:br>
            <a:r>
              <a:rPr lang="en-GB" sz="1200" dirty="0" smtClean="0"/>
              <a:t>. </a:t>
            </a:r>
            <a:endParaRPr lang="en-GB" dirty="0"/>
          </a:p>
        </p:txBody>
      </p:sp>
      <p:sp>
        <p:nvSpPr>
          <p:cNvPr id="3" name="Content Placeholder 2"/>
          <p:cNvSpPr>
            <a:spLocks noGrp="1"/>
          </p:cNvSpPr>
          <p:nvPr>
            <p:ph idx="1"/>
          </p:nvPr>
        </p:nvSpPr>
        <p:spPr>
          <a:xfrm>
            <a:off x="587829" y="1676395"/>
            <a:ext cx="4310027" cy="5470854"/>
          </a:xfrm>
        </p:spPr>
        <p:txBody>
          <a:bodyPr>
            <a:normAutofit fontScale="77500" lnSpcReduction="20000"/>
          </a:bodyPr>
          <a:lstStyle/>
          <a:p>
            <a:pPr marL="0" indent="0">
              <a:buNone/>
            </a:pPr>
            <a:r>
              <a:rPr lang="en-US" b="1" u="sng" dirty="0"/>
              <a:t>Film Form: What do the following areas suggest about Jean-Do, who he is and his state of mind? </a:t>
            </a:r>
          </a:p>
          <a:p>
            <a:pPr marL="457200" indent="-457200">
              <a:buFont typeface="+mj-lt"/>
              <a:buAutoNum type="arabicPeriod"/>
            </a:pPr>
            <a:r>
              <a:rPr lang="en-US" dirty="0">
                <a:solidFill>
                  <a:srgbClr val="0070C0"/>
                </a:solidFill>
              </a:rPr>
              <a:t>Cinematography</a:t>
            </a:r>
            <a:r>
              <a:rPr lang="en-US" dirty="0"/>
              <a:t>: The use of long and extreme long shots as we see </a:t>
            </a:r>
            <a:r>
              <a:rPr lang="en-US" dirty="0" smtClean="0"/>
              <a:t>the windy beach setting. </a:t>
            </a:r>
            <a:r>
              <a:rPr lang="en-US" dirty="0"/>
              <a:t>The use of extreme close up </a:t>
            </a:r>
            <a:r>
              <a:rPr lang="en-US" dirty="0" smtClean="0"/>
              <a:t>reaction shots of the children. Fluid camera movement with a variety of angles. POV shots and lens flares. Panning across the isolate beach and static shot of Jean-Do out at sea. </a:t>
            </a:r>
            <a:endParaRPr lang="en-US" dirty="0"/>
          </a:p>
          <a:p>
            <a:pPr marL="457200" indent="-457200">
              <a:buFont typeface="+mj-lt"/>
              <a:buAutoNum type="arabicPeriod"/>
            </a:pPr>
            <a:r>
              <a:rPr lang="en-US" dirty="0" err="1">
                <a:solidFill>
                  <a:srgbClr val="0070C0"/>
                </a:solidFill>
              </a:rPr>
              <a:t>Mise</a:t>
            </a:r>
            <a:r>
              <a:rPr lang="en-US" dirty="0">
                <a:solidFill>
                  <a:srgbClr val="0070C0"/>
                </a:solidFill>
              </a:rPr>
              <a:t>-</a:t>
            </a:r>
            <a:r>
              <a:rPr lang="en-US" dirty="0" err="1">
                <a:solidFill>
                  <a:srgbClr val="0070C0"/>
                </a:solidFill>
              </a:rPr>
              <a:t>en</a:t>
            </a:r>
            <a:r>
              <a:rPr lang="en-US" dirty="0">
                <a:solidFill>
                  <a:srgbClr val="0070C0"/>
                </a:solidFill>
              </a:rPr>
              <a:t>-scene</a:t>
            </a:r>
            <a:r>
              <a:rPr lang="en-US" dirty="0"/>
              <a:t>: Jean-Do’s stillness in the wheelchair compared with </a:t>
            </a:r>
            <a:r>
              <a:rPr lang="en-US" dirty="0" smtClean="0"/>
              <a:t>the freedom of movement of the children. Actors performance and facial expressions. Windy beach location and platform out at sea. Costume – Jean-Do compared to his family members.  </a:t>
            </a:r>
            <a:endParaRPr lang="en-US" dirty="0"/>
          </a:p>
          <a:p>
            <a:pPr marL="457200" indent="-457200">
              <a:buFont typeface="+mj-lt"/>
              <a:buAutoNum type="arabicPeriod"/>
            </a:pPr>
            <a:r>
              <a:rPr lang="en-US" dirty="0" smtClean="0">
                <a:solidFill>
                  <a:srgbClr val="0070C0"/>
                </a:solidFill>
              </a:rPr>
              <a:t>Editing</a:t>
            </a:r>
            <a:r>
              <a:rPr lang="en-US" dirty="0" smtClean="0"/>
              <a:t>: Pace of cuts along side wide flowing shots and POV shots. Editing pace tied into sound choices. Visuals interrupted by lens flares of blurred images. </a:t>
            </a:r>
            <a:endParaRPr lang="en-US" dirty="0"/>
          </a:p>
          <a:p>
            <a:pPr marL="457200" indent="-457200">
              <a:buFont typeface="+mj-lt"/>
              <a:buAutoNum type="arabicPeriod"/>
            </a:pPr>
            <a:r>
              <a:rPr lang="en-US" dirty="0">
                <a:solidFill>
                  <a:srgbClr val="0070C0"/>
                </a:solidFill>
              </a:rPr>
              <a:t>Sound: </a:t>
            </a:r>
            <a:r>
              <a:rPr lang="en-US" dirty="0"/>
              <a:t>Use of dialogue and tone of voice to add to the mood and </a:t>
            </a:r>
            <a:r>
              <a:rPr lang="en-US" dirty="0" smtClean="0"/>
              <a:t>explain Jean-Do’s emotional state, </a:t>
            </a:r>
            <a:r>
              <a:rPr lang="en-US" dirty="0"/>
              <a:t>use of music and rhythm and how it works alongside the </a:t>
            </a:r>
            <a:r>
              <a:rPr lang="en-US" dirty="0" smtClean="0"/>
              <a:t>different camera movement.  </a:t>
            </a:r>
            <a:endParaRPr lang="en-US" dirty="0"/>
          </a:p>
          <a:p>
            <a:endParaRPr lang="en-GB" dirty="0"/>
          </a:p>
        </p:txBody>
      </p:sp>
      <p:sp>
        <p:nvSpPr>
          <p:cNvPr id="4" name="Content Placeholder 2"/>
          <p:cNvSpPr txBox="1">
            <a:spLocks/>
          </p:cNvSpPr>
          <p:nvPr/>
        </p:nvSpPr>
        <p:spPr>
          <a:xfrm>
            <a:off x="4741058" y="2203010"/>
            <a:ext cx="4132354" cy="4869594"/>
          </a:xfrm>
          <a:prstGeom prst="rect">
            <a:avLst/>
          </a:prstGeom>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endParaRPr lang="en-US" b="1" u="sng" dirty="0" smtClean="0"/>
          </a:p>
          <a:p>
            <a:endParaRPr lang="en-US" b="1" u="sng" dirty="0"/>
          </a:p>
          <a:p>
            <a:endParaRPr lang="en-US" b="1" u="sng" dirty="0" smtClean="0"/>
          </a:p>
          <a:p>
            <a:endParaRPr lang="en-US" b="1" u="sng" dirty="0"/>
          </a:p>
          <a:p>
            <a:endParaRPr lang="en-US" b="1" u="sng" dirty="0" smtClean="0"/>
          </a:p>
          <a:p>
            <a:pPr algn="ctr"/>
            <a:r>
              <a:rPr lang="en-US" b="1" u="sng" dirty="0" smtClean="0"/>
              <a:t>This scene is chaptered on </a:t>
            </a:r>
            <a:r>
              <a:rPr lang="en-US" b="1" u="sng" dirty="0" err="1" smtClean="0"/>
              <a:t>estream</a:t>
            </a:r>
            <a:r>
              <a:rPr lang="en-US" b="1" u="sng" dirty="0" smtClean="0"/>
              <a:t>. </a:t>
            </a:r>
          </a:p>
          <a:p>
            <a:r>
              <a:rPr lang="en-US" b="1" u="sng" dirty="0"/>
              <a:t>Meaning and response </a:t>
            </a:r>
          </a:p>
          <a:p>
            <a:pPr marL="470916" lvl="1" indent="-342900">
              <a:buFont typeface="+mj-lt"/>
              <a:buAutoNum type="arabicPeriod"/>
            </a:pPr>
            <a:r>
              <a:rPr lang="en-US" sz="2000" dirty="0">
                <a:solidFill>
                  <a:srgbClr val="0070C0"/>
                </a:solidFill>
              </a:rPr>
              <a:t>Aesthetics</a:t>
            </a:r>
            <a:r>
              <a:rPr lang="en-US" sz="2000" dirty="0"/>
              <a:t> – What is the overall mood of the scene? How is this created? Is there a particular </a:t>
            </a:r>
            <a:r>
              <a:rPr lang="en-US" sz="2000" dirty="0" err="1"/>
              <a:t>colour</a:t>
            </a:r>
            <a:r>
              <a:rPr lang="en-US" sz="2000" dirty="0"/>
              <a:t> palette? </a:t>
            </a:r>
          </a:p>
          <a:p>
            <a:pPr marL="470916" lvl="1" indent="-342900">
              <a:buFont typeface="+mj-lt"/>
              <a:buAutoNum type="arabicPeriod"/>
            </a:pPr>
            <a:r>
              <a:rPr lang="en-US" sz="2000" dirty="0">
                <a:solidFill>
                  <a:srgbClr val="0070C0"/>
                </a:solidFill>
              </a:rPr>
              <a:t>Representation</a:t>
            </a:r>
            <a:r>
              <a:rPr lang="en-US" sz="2000" dirty="0"/>
              <a:t>: Of Jean-Do, his lifestyle choices, his state of mind, the people around him, his life now. </a:t>
            </a:r>
            <a:r>
              <a:rPr lang="en-US" sz="2000" dirty="0" smtClean="0"/>
              <a:t>What can we say about his relationship with his family?</a:t>
            </a:r>
          </a:p>
          <a:p>
            <a:pPr marL="128016" lvl="1" indent="0">
              <a:buNone/>
            </a:pPr>
            <a:endParaRPr lang="en-US" sz="2000" dirty="0" smtClean="0"/>
          </a:p>
          <a:p>
            <a:pPr marL="128016" lvl="1" indent="0">
              <a:buNone/>
            </a:pPr>
            <a:r>
              <a:rPr lang="en-US" sz="2000" dirty="0" smtClean="0"/>
              <a:t>In response to this scene you may want to briefly mention the previous scene </a:t>
            </a:r>
            <a:r>
              <a:rPr lang="en-US" sz="2000" i="1" dirty="0" smtClean="0">
                <a:solidFill>
                  <a:srgbClr val="0070C0"/>
                </a:solidFill>
              </a:rPr>
              <a:t>The Shave </a:t>
            </a:r>
            <a:r>
              <a:rPr lang="en-US" sz="2000" dirty="0" smtClean="0"/>
              <a:t>as they are so closely linked in the theme of fatherhood. </a:t>
            </a:r>
          </a:p>
          <a:p>
            <a:pPr marL="470916" lvl="1" indent="-342900">
              <a:buFont typeface="+mj-lt"/>
              <a:buAutoNum type="arabicPeriod"/>
            </a:pPr>
            <a:endParaRPr lang="en-US" sz="2000" dirty="0"/>
          </a:p>
          <a:p>
            <a:pPr algn="ctr"/>
            <a:endParaRPr lang="en-GB" dirty="0"/>
          </a:p>
        </p:txBody>
      </p:sp>
      <p:pic>
        <p:nvPicPr>
          <p:cNvPr id="5" name="Picture 4"/>
          <p:cNvPicPr>
            <a:picLocks noChangeAspect="1"/>
          </p:cNvPicPr>
          <p:nvPr/>
        </p:nvPicPr>
        <p:blipFill>
          <a:blip r:embed="rId2"/>
          <a:stretch>
            <a:fillRect/>
          </a:stretch>
        </p:blipFill>
        <p:spPr>
          <a:xfrm>
            <a:off x="5172070" y="1573759"/>
            <a:ext cx="3270329" cy="2311846"/>
          </a:xfrm>
          <a:prstGeom prst="rect">
            <a:avLst/>
          </a:prstGeom>
        </p:spPr>
      </p:pic>
    </p:spTree>
    <p:extLst>
      <p:ext uri="{BB962C8B-B14F-4D97-AF65-F5344CB8AC3E}">
        <p14:creationId xmlns:p14="http://schemas.microsoft.com/office/powerpoint/2010/main" val="1680329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Opening Sequence</a:t>
            </a:r>
            <a:br>
              <a:rPr lang="en-GB" dirty="0" smtClean="0"/>
            </a:br>
            <a:r>
              <a:rPr lang="en-GB" sz="1200" dirty="0" smtClean="0"/>
              <a:t>. </a:t>
            </a:r>
            <a:endParaRPr lang="en-GB" dirty="0"/>
          </a:p>
        </p:txBody>
      </p:sp>
      <p:sp>
        <p:nvSpPr>
          <p:cNvPr id="3" name="Content Placeholder 2"/>
          <p:cNvSpPr>
            <a:spLocks noGrp="1"/>
          </p:cNvSpPr>
          <p:nvPr>
            <p:ph idx="1"/>
          </p:nvPr>
        </p:nvSpPr>
        <p:spPr>
          <a:xfrm>
            <a:off x="559837" y="1707502"/>
            <a:ext cx="4181221" cy="5150498"/>
          </a:xfrm>
        </p:spPr>
        <p:txBody>
          <a:bodyPr>
            <a:normAutofit fontScale="77500" lnSpcReduction="20000"/>
          </a:bodyPr>
          <a:lstStyle/>
          <a:p>
            <a:pPr marL="0" indent="0">
              <a:buNone/>
            </a:pPr>
            <a:r>
              <a:rPr lang="en-US" b="1" u="sng" dirty="0"/>
              <a:t>Film Form: What do the following areas suggest about Jean-Do, who he is and his state of mind? </a:t>
            </a:r>
          </a:p>
          <a:p>
            <a:pPr marL="457200" indent="-457200">
              <a:buFont typeface="+mj-lt"/>
              <a:buAutoNum type="arabicPeriod"/>
            </a:pPr>
            <a:r>
              <a:rPr lang="en-US" dirty="0">
                <a:solidFill>
                  <a:srgbClr val="0070C0"/>
                </a:solidFill>
              </a:rPr>
              <a:t>Cinematography</a:t>
            </a:r>
            <a:r>
              <a:rPr lang="en-US" dirty="0" smtClean="0"/>
              <a:t>: The POV shots coming in and out of focus. Extreme close ups. Cut away shots to roses and window. Change in depth of field and comments on composition. Emotional impact on the audience. </a:t>
            </a:r>
            <a:endParaRPr lang="en-US" dirty="0"/>
          </a:p>
          <a:p>
            <a:pPr marL="457200" indent="-457200">
              <a:buFont typeface="+mj-lt"/>
              <a:buAutoNum type="arabicPeriod"/>
            </a:pPr>
            <a:r>
              <a:rPr lang="en-US" dirty="0" err="1" smtClean="0">
                <a:solidFill>
                  <a:srgbClr val="0070C0"/>
                </a:solidFill>
              </a:rPr>
              <a:t>Mise</a:t>
            </a:r>
            <a:r>
              <a:rPr lang="en-US" dirty="0" smtClean="0">
                <a:solidFill>
                  <a:srgbClr val="0070C0"/>
                </a:solidFill>
              </a:rPr>
              <a:t>-</a:t>
            </a:r>
            <a:r>
              <a:rPr lang="en-US" dirty="0" err="1" smtClean="0">
                <a:solidFill>
                  <a:srgbClr val="0070C0"/>
                </a:solidFill>
              </a:rPr>
              <a:t>en</a:t>
            </a:r>
            <a:r>
              <a:rPr lang="en-US" dirty="0" smtClean="0">
                <a:solidFill>
                  <a:srgbClr val="0070C0"/>
                </a:solidFill>
              </a:rPr>
              <a:t>-scene: </a:t>
            </a:r>
            <a:r>
              <a:rPr lang="en-US" dirty="0" smtClean="0"/>
              <a:t>Setting of the hospital and the generic conventions of costume and props setting the location. Use of blue green and cuts to black. Props – flowers, photos and art on the walls. Performance and heightened breathing.   </a:t>
            </a:r>
            <a:endParaRPr lang="en-US" dirty="0"/>
          </a:p>
          <a:p>
            <a:pPr marL="457200" indent="-457200">
              <a:buFont typeface="+mj-lt"/>
              <a:buAutoNum type="arabicPeriod"/>
            </a:pPr>
            <a:r>
              <a:rPr lang="en-US" dirty="0">
                <a:solidFill>
                  <a:srgbClr val="0070C0"/>
                </a:solidFill>
              </a:rPr>
              <a:t>Editing: </a:t>
            </a:r>
            <a:r>
              <a:rPr lang="en-US" dirty="0" smtClean="0"/>
              <a:t>Mostly on camera effect, but these can still be discussed. Cuts to flash back memories and to Ines. Use of black and extreme bright sunlight. Disorientating cuts from person to person.  </a:t>
            </a:r>
            <a:endParaRPr lang="en-US" dirty="0"/>
          </a:p>
          <a:p>
            <a:pPr marL="457200" indent="-457200">
              <a:buFont typeface="+mj-lt"/>
              <a:buAutoNum type="arabicPeriod"/>
            </a:pPr>
            <a:r>
              <a:rPr lang="en-US" dirty="0">
                <a:solidFill>
                  <a:srgbClr val="0070C0"/>
                </a:solidFill>
              </a:rPr>
              <a:t>Sound: </a:t>
            </a:r>
            <a:r>
              <a:rPr lang="en-US" dirty="0"/>
              <a:t>Use of dialogue and tone of voice to add to the mood and explain Jean-Do’s emotional </a:t>
            </a:r>
            <a:r>
              <a:rPr lang="en-US" dirty="0" smtClean="0"/>
              <a:t>state, images of son crying (flashback) without diegetic sound, heightened sound of breathing, at times muffled dialogue.  </a:t>
            </a:r>
            <a:endParaRPr lang="en-US" dirty="0"/>
          </a:p>
          <a:p>
            <a:endParaRPr lang="en-GB" dirty="0"/>
          </a:p>
        </p:txBody>
      </p:sp>
      <p:sp>
        <p:nvSpPr>
          <p:cNvPr id="4" name="Content Placeholder 2"/>
          <p:cNvSpPr txBox="1">
            <a:spLocks/>
          </p:cNvSpPr>
          <p:nvPr/>
        </p:nvSpPr>
        <p:spPr>
          <a:xfrm>
            <a:off x="4741058" y="2203009"/>
            <a:ext cx="3777791" cy="4543023"/>
          </a:xfrm>
          <a:prstGeom prst="rect">
            <a:avLst/>
          </a:prstGeom>
        </p:spPr>
        <p:txBody>
          <a:bodyPr vert="horz" lIns="45720" tIns="45720" rIns="4572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endParaRPr lang="en-US" b="1" u="sng" dirty="0" smtClean="0"/>
          </a:p>
          <a:p>
            <a:endParaRPr lang="en-US" b="1" u="sng" dirty="0"/>
          </a:p>
          <a:p>
            <a:endParaRPr lang="en-US" b="1" u="sng" dirty="0" smtClean="0"/>
          </a:p>
          <a:p>
            <a:endParaRPr lang="en-US" b="1" u="sng" dirty="0"/>
          </a:p>
          <a:p>
            <a:endParaRPr lang="en-US" b="1" u="sng" dirty="0" smtClean="0"/>
          </a:p>
          <a:p>
            <a:pPr algn="ctr"/>
            <a:r>
              <a:rPr lang="en-US" b="1" u="sng" dirty="0" smtClean="0"/>
              <a:t>This scene is chaptered on </a:t>
            </a:r>
            <a:r>
              <a:rPr lang="en-US" b="1" u="sng" dirty="0" err="1" smtClean="0"/>
              <a:t>estream</a:t>
            </a:r>
            <a:r>
              <a:rPr lang="en-US" b="1" u="sng" dirty="0" smtClean="0"/>
              <a:t>. </a:t>
            </a:r>
          </a:p>
          <a:p>
            <a:r>
              <a:rPr lang="en-US" b="1" u="sng" dirty="0"/>
              <a:t>Meaning and response </a:t>
            </a:r>
          </a:p>
          <a:p>
            <a:pPr marL="470916" lvl="1" indent="-342900">
              <a:buFont typeface="+mj-lt"/>
              <a:buAutoNum type="arabicPeriod"/>
            </a:pPr>
            <a:r>
              <a:rPr lang="en-US" sz="2000" dirty="0">
                <a:solidFill>
                  <a:srgbClr val="0070C0"/>
                </a:solidFill>
              </a:rPr>
              <a:t>Aesthetics</a:t>
            </a:r>
            <a:r>
              <a:rPr lang="en-US" sz="2000" dirty="0"/>
              <a:t> – What is the overall mood of the scene? How is this created? Is there a particular </a:t>
            </a:r>
            <a:r>
              <a:rPr lang="en-US" sz="2000" dirty="0" err="1"/>
              <a:t>colour</a:t>
            </a:r>
            <a:r>
              <a:rPr lang="en-US" sz="2000" dirty="0"/>
              <a:t> palette? </a:t>
            </a:r>
          </a:p>
          <a:p>
            <a:pPr marL="470916" lvl="1" indent="-342900">
              <a:buFont typeface="+mj-lt"/>
              <a:buAutoNum type="arabicPeriod"/>
            </a:pPr>
            <a:r>
              <a:rPr lang="en-US" sz="2000" dirty="0">
                <a:solidFill>
                  <a:srgbClr val="0070C0"/>
                </a:solidFill>
              </a:rPr>
              <a:t>Representation</a:t>
            </a:r>
            <a:r>
              <a:rPr lang="en-US" sz="2000" dirty="0"/>
              <a:t>: Of Jean-Do, his lifestyle choices, his state of mind, the people around him, his life now. What can we say about his relationship with his family?</a:t>
            </a:r>
          </a:p>
          <a:p>
            <a:pPr algn="ctr"/>
            <a:endParaRPr lang="en-GB" dirty="0"/>
          </a:p>
        </p:txBody>
      </p:sp>
      <p:pic>
        <p:nvPicPr>
          <p:cNvPr id="6" name="Picture 5"/>
          <p:cNvPicPr>
            <a:picLocks noChangeAspect="1"/>
          </p:cNvPicPr>
          <p:nvPr/>
        </p:nvPicPr>
        <p:blipFill>
          <a:blip r:embed="rId2"/>
          <a:stretch>
            <a:fillRect/>
          </a:stretch>
        </p:blipFill>
        <p:spPr>
          <a:xfrm>
            <a:off x="4862417" y="1511560"/>
            <a:ext cx="3527753" cy="2462542"/>
          </a:xfrm>
          <a:prstGeom prst="rect">
            <a:avLst/>
          </a:prstGeom>
        </p:spPr>
      </p:pic>
    </p:spTree>
    <p:extLst>
      <p:ext uri="{BB962C8B-B14F-4D97-AF65-F5344CB8AC3E}">
        <p14:creationId xmlns:p14="http://schemas.microsoft.com/office/powerpoint/2010/main" val="1408321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760268" cy="1499616"/>
          </a:xfrm>
        </p:spPr>
        <p:txBody>
          <a:bodyPr/>
          <a:lstStyle/>
          <a:p>
            <a:r>
              <a:rPr lang="en-GB" dirty="0" smtClean="0"/>
              <a:t>Scenes you have covered for the Exam</a:t>
            </a:r>
            <a:endParaRPr lang="en-GB" dirty="0"/>
          </a:p>
        </p:txBody>
      </p:sp>
      <p:sp>
        <p:nvSpPr>
          <p:cNvPr id="3" name="Content Placeholder 2"/>
          <p:cNvSpPr>
            <a:spLocks noGrp="1"/>
          </p:cNvSpPr>
          <p:nvPr>
            <p:ph idx="1"/>
          </p:nvPr>
        </p:nvSpPr>
        <p:spPr>
          <a:xfrm>
            <a:off x="1009010" y="1894031"/>
            <a:ext cx="2491457" cy="490023"/>
          </a:xfrm>
        </p:spPr>
        <p:txBody>
          <a:bodyPr>
            <a:normAutofit/>
          </a:bodyPr>
          <a:lstStyle/>
          <a:p>
            <a:r>
              <a:rPr lang="en-GB" dirty="0" smtClean="0"/>
              <a:t>The Shave</a:t>
            </a:r>
            <a:endParaRPr lang="en-GB" dirty="0"/>
          </a:p>
        </p:txBody>
      </p:sp>
      <p:sp>
        <p:nvSpPr>
          <p:cNvPr id="4" name="Content Placeholder 2"/>
          <p:cNvSpPr txBox="1">
            <a:spLocks/>
          </p:cNvSpPr>
          <p:nvPr/>
        </p:nvSpPr>
        <p:spPr>
          <a:xfrm>
            <a:off x="768094" y="3953567"/>
            <a:ext cx="2047531" cy="42098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GB" dirty="0" smtClean="0"/>
              <a:t>Father and Son</a:t>
            </a:r>
            <a:endParaRPr lang="en-GB" dirty="0"/>
          </a:p>
        </p:txBody>
      </p:sp>
      <p:sp>
        <p:nvSpPr>
          <p:cNvPr id="5" name="Content Placeholder 2"/>
          <p:cNvSpPr txBox="1">
            <a:spLocks/>
          </p:cNvSpPr>
          <p:nvPr/>
        </p:nvSpPr>
        <p:spPr>
          <a:xfrm>
            <a:off x="6232839" y="2062553"/>
            <a:ext cx="2047531" cy="42098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GB" dirty="0" smtClean="0"/>
              <a:t>The Fantasy</a:t>
            </a:r>
            <a:endParaRPr lang="en-GB" dirty="0"/>
          </a:p>
        </p:txBody>
      </p:sp>
      <p:sp>
        <p:nvSpPr>
          <p:cNvPr id="6" name="Content Placeholder 2"/>
          <p:cNvSpPr txBox="1">
            <a:spLocks/>
          </p:cNvSpPr>
          <p:nvPr/>
        </p:nvSpPr>
        <p:spPr>
          <a:xfrm>
            <a:off x="6338354" y="4061988"/>
            <a:ext cx="2047531" cy="42098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GB" dirty="0" smtClean="0"/>
              <a:t>Father’s Day</a:t>
            </a:r>
            <a:endParaRPr lang="en-GB" dirty="0"/>
          </a:p>
        </p:txBody>
      </p:sp>
      <p:sp>
        <p:nvSpPr>
          <p:cNvPr id="7" name="Content Placeholder 2"/>
          <p:cNvSpPr txBox="1">
            <a:spLocks/>
          </p:cNvSpPr>
          <p:nvPr/>
        </p:nvSpPr>
        <p:spPr>
          <a:xfrm>
            <a:off x="3499579" y="3097200"/>
            <a:ext cx="2047531" cy="420986"/>
          </a:xfrm>
          <a:prstGeom prst="rect">
            <a:avLst/>
          </a:prstGeom>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GB" dirty="0" smtClean="0"/>
              <a:t>Opening Sequence </a:t>
            </a:r>
            <a:endParaRPr lang="en-GB" dirty="0"/>
          </a:p>
        </p:txBody>
      </p:sp>
      <p:pic>
        <p:nvPicPr>
          <p:cNvPr id="8" name="Picture 7"/>
          <p:cNvPicPr>
            <a:picLocks noChangeAspect="1"/>
          </p:cNvPicPr>
          <p:nvPr/>
        </p:nvPicPr>
        <p:blipFill>
          <a:blip r:embed="rId2"/>
          <a:stretch>
            <a:fillRect/>
          </a:stretch>
        </p:blipFill>
        <p:spPr>
          <a:xfrm>
            <a:off x="6127326" y="2476181"/>
            <a:ext cx="2112920" cy="1495357"/>
          </a:xfrm>
          <a:prstGeom prst="rect">
            <a:avLst/>
          </a:prstGeom>
        </p:spPr>
      </p:pic>
      <p:pic>
        <p:nvPicPr>
          <p:cNvPr id="9" name="Picture 8"/>
          <p:cNvPicPr>
            <a:picLocks noChangeAspect="1"/>
          </p:cNvPicPr>
          <p:nvPr/>
        </p:nvPicPr>
        <p:blipFill>
          <a:blip r:embed="rId3"/>
          <a:stretch>
            <a:fillRect/>
          </a:stretch>
        </p:blipFill>
        <p:spPr>
          <a:xfrm>
            <a:off x="6127326" y="4520587"/>
            <a:ext cx="2258559" cy="1597003"/>
          </a:xfrm>
          <a:prstGeom prst="rect">
            <a:avLst/>
          </a:prstGeom>
        </p:spPr>
      </p:pic>
      <p:pic>
        <p:nvPicPr>
          <p:cNvPr id="10" name="Picture 9"/>
          <p:cNvPicPr>
            <a:picLocks noChangeAspect="1"/>
          </p:cNvPicPr>
          <p:nvPr/>
        </p:nvPicPr>
        <p:blipFill>
          <a:blip r:embed="rId4"/>
          <a:stretch>
            <a:fillRect/>
          </a:stretch>
        </p:blipFill>
        <p:spPr>
          <a:xfrm>
            <a:off x="3339106" y="3505657"/>
            <a:ext cx="2368479" cy="1655477"/>
          </a:xfrm>
          <a:prstGeom prst="rect">
            <a:avLst/>
          </a:prstGeom>
        </p:spPr>
      </p:pic>
      <p:pic>
        <p:nvPicPr>
          <p:cNvPr id="11" name="Picture 10"/>
          <p:cNvPicPr>
            <a:picLocks noChangeAspect="1"/>
          </p:cNvPicPr>
          <p:nvPr/>
        </p:nvPicPr>
        <p:blipFill>
          <a:blip r:embed="rId5"/>
          <a:stretch>
            <a:fillRect/>
          </a:stretch>
        </p:blipFill>
        <p:spPr>
          <a:xfrm>
            <a:off x="641346" y="4482974"/>
            <a:ext cx="2362954" cy="1450050"/>
          </a:xfrm>
          <a:prstGeom prst="rect">
            <a:avLst/>
          </a:prstGeom>
        </p:spPr>
      </p:pic>
      <p:pic>
        <p:nvPicPr>
          <p:cNvPr id="12" name="Picture 11"/>
          <p:cNvPicPr>
            <a:picLocks noChangeAspect="1"/>
          </p:cNvPicPr>
          <p:nvPr/>
        </p:nvPicPr>
        <p:blipFill>
          <a:blip r:embed="rId6"/>
          <a:stretch>
            <a:fillRect/>
          </a:stretch>
        </p:blipFill>
        <p:spPr>
          <a:xfrm>
            <a:off x="648960" y="2314175"/>
            <a:ext cx="2411664" cy="1612159"/>
          </a:xfrm>
          <a:prstGeom prst="rect">
            <a:avLst/>
          </a:prstGeom>
        </p:spPr>
      </p:pic>
    </p:spTree>
    <p:extLst>
      <p:ext uri="{BB962C8B-B14F-4D97-AF65-F5344CB8AC3E}">
        <p14:creationId xmlns:p14="http://schemas.microsoft.com/office/powerpoint/2010/main" val="1201406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2990</TotalTime>
  <Words>995</Words>
  <Application>Microsoft Office PowerPoint</Application>
  <PresentationFormat>On-screen Show (4:3)</PresentationFormat>
  <Paragraphs>79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Tw Cen MT</vt:lpstr>
      <vt:lpstr>Tw Cen MT Condensed</vt:lpstr>
      <vt:lpstr>Wingdings</vt:lpstr>
      <vt:lpstr>Wingdings 3</vt:lpstr>
      <vt:lpstr>Integral</vt:lpstr>
      <vt:lpstr>The diving Bell and the butterfly</vt:lpstr>
      <vt:lpstr>Aims</vt:lpstr>
      <vt:lpstr>Scene analysis must cover:</vt:lpstr>
      <vt:lpstr>Scene Analysis Task </vt:lpstr>
      <vt:lpstr>1: The Fantasy Scene  . </vt:lpstr>
      <vt:lpstr>2: Father’s Day  . </vt:lpstr>
      <vt:lpstr>3: Opening Sequence . </vt:lpstr>
      <vt:lpstr>Scenes you have covered for the Exam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Captain Fantastic</dc:title>
  <dc:creator>King Edward VI</dc:creator>
  <cp:lastModifiedBy>Gemma Stevens</cp:lastModifiedBy>
  <cp:revision>54</cp:revision>
  <cp:lastPrinted>2018-01-25T16:19:19Z</cp:lastPrinted>
  <dcterms:created xsi:type="dcterms:W3CDTF">2017-10-03T13:32:15Z</dcterms:created>
  <dcterms:modified xsi:type="dcterms:W3CDTF">2020-03-17T12:27:39Z</dcterms:modified>
</cp:coreProperties>
</file>