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1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WHICH THEORIES FOR WHICH </a:t>
            </a:r>
            <a:r>
              <a:rPr lang="en-GB" dirty="0" smtClean="0"/>
              <a:t>TEXTS?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A-LEVEL MEDIA STUDIES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4000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305463"/>
              </p:ext>
            </p:extLst>
          </p:nvPr>
        </p:nvGraphicFramePr>
        <p:xfrm>
          <a:off x="534569" y="604912"/>
          <a:ext cx="11155682" cy="5457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5074"/>
                <a:gridCol w="1585862"/>
                <a:gridCol w="1537159"/>
                <a:gridCol w="1537159"/>
                <a:gridCol w="1536110"/>
                <a:gridCol w="1537159"/>
                <a:gridCol w="1537159"/>
              </a:tblGrid>
              <a:tr h="394835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COMPONENT 1: INVESTIGATING THE MEDIA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41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 smtClean="0">
                          <a:effectLst/>
                        </a:rPr>
                        <a:t>Advertising and Marketing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 smtClean="0">
                          <a:effectLst/>
                        </a:rPr>
                        <a:t>Films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Music </a:t>
                      </a:r>
                      <a:r>
                        <a:rPr lang="en-GB" sz="1800" b="0" i="0" dirty="0" smtClean="0">
                          <a:effectLst/>
                        </a:rPr>
                        <a:t>Videos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 smtClean="0">
                          <a:effectLst/>
                        </a:rPr>
                        <a:t>Newspapers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Radio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Video Game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</a:tr>
              <a:tr h="1237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rgbClr val="7030A0"/>
                          </a:solidFill>
                          <a:effectLst/>
                        </a:rPr>
                        <a:t>Theoretical Framework</a:t>
                      </a:r>
                      <a:endParaRPr lang="en-US" sz="1600" dirty="0" smtClean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Kiss of the Vampire, Tide, WaterAid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Straight </a:t>
                      </a:r>
                      <a:r>
                        <a:rPr lang="en-GB" sz="1800" i="1" dirty="0" err="1">
                          <a:effectLst/>
                        </a:rPr>
                        <a:t>Outta</a:t>
                      </a:r>
                      <a:r>
                        <a:rPr lang="en-GB" sz="1800" i="1" dirty="0">
                          <a:effectLst/>
                        </a:rPr>
                        <a:t> </a:t>
                      </a:r>
                      <a:r>
                        <a:rPr lang="en-GB" sz="1800" i="1" dirty="0" smtClean="0">
                          <a:effectLst/>
                        </a:rPr>
                        <a:t>Compton/I, Daniel Blake 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 smtClean="0">
                          <a:effectLst/>
                        </a:rPr>
                        <a:t>Formation/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 smtClean="0">
                          <a:effectLst/>
                        </a:rPr>
                        <a:t>Riptide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Daily </a:t>
                      </a:r>
                      <a:r>
                        <a:rPr lang="en-GB" sz="1800" i="1" dirty="0" smtClean="0">
                          <a:effectLst/>
                        </a:rPr>
                        <a:t>Mirror/The Times 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Late Night Woman’s Hour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Assassins Creed III: Liberation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</a:tr>
              <a:tr h="711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</a:rPr>
                        <a:t>Media Language </a:t>
                      </a:r>
                      <a:endParaRPr lang="en-US" sz="1600" dirty="0"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711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</a:rPr>
                        <a:t>Representation </a:t>
                      </a:r>
                      <a:endParaRPr lang="en-US" sz="1600" dirty="0"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519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Industries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64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Audiences</a:t>
                      </a:r>
                      <a:endParaRPr lang="en-US" sz="1600" dirty="0"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77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Contexts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06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384116"/>
              </p:ext>
            </p:extLst>
          </p:nvPr>
        </p:nvGraphicFramePr>
        <p:xfrm>
          <a:off x="534569" y="604912"/>
          <a:ext cx="11155682" cy="5988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5074"/>
                <a:gridCol w="1585862"/>
                <a:gridCol w="1537159"/>
                <a:gridCol w="1537159"/>
                <a:gridCol w="1536110"/>
                <a:gridCol w="1537159"/>
                <a:gridCol w="1537159"/>
              </a:tblGrid>
              <a:tr h="394835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COMPONENT 1: INVESTIGATING THE MEDIA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41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 smtClean="0">
                          <a:effectLst/>
                        </a:rPr>
                        <a:t>Advertising and Marketing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 smtClean="0">
                          <a:effectLst/>
                        </a:rPr>
                        <a:t>Films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Music </a:t>
                      </a:r>
                      <a:r>
                        <a:rPr lang="en-GB" sz="1800" b="0" i="0" dirty="0" smtClean="0">
                          <a:effectLst/>
                        </a:rPr>
                        <a:t>Videos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 smtClean="0">
                          <a:effectLst/>
                        </a:rPr>
                        <a:t>Newspapers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Radio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Video Game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</a:tr>
              <a:tr h="1237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rgbClr val="7030A0"/>
                          </a:solidFill>
                          <a:effectLst/>
                        </a:rPr>
                        <a:t>Text</a:t>
                      </a:r>
                      <a:r>
                        <a:rPr lang="en-GB" sz="1600" kern="1200" baseline="0" dirty="0" smtClean="0">
                          <a:solidFill>
                            <a:srgbClr val="7030A0"/>
                          </a:solidFill>
                          <a:effectLst/>
                        </a:rPr>
                        <a:t> and theorists</a:t>
                      </a:r>
                      <a:endParaRPr lang="en-US" sz="1600" dirty="0" smtClean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Kiss of the Vampire, Tide, WaterAid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Straight </a:t>
                      </a:r>
                      <a:r>
                        <a:rPr lang="en-GB" sz="1800" i="1" dirty="0" err="1">
                          <a:effectLst/>
                        </a:rPr>
                        <a:t>Outta</a:t>
                      </a:r>
                      <a:r>
                        <a:rPr lang="en-GB" sz="1800" i="1" dirty="0">
                          <a:effectLst/>
                        </a:rPr>
                        <a:t> </a:t>
                      </a:r>
                      <a:r>
                        <a:rPr lang="en-GB" sz="1800" i="1" dirty="0" smtClean="0">
                          <a:effectLst/>
                        </a:rPr>
                        <a:t>Compton/I, Daniel Blake 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 smtClean="0">
                          <a:effectLst/>
                        </a:rPr>
                        <a:t>Formation/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 smtClean="0">
                          <a:effectLst/>
                        </a:rPr>
                        <a:t>Riptide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Daily </a:t>
                      </a:r>
                      <a:r>
                        <a:rPr lang="en-GB" sz="1800" i="1" dirty="0" smtClean="0">
                          <a:effectLst/>
                        </a:rPr>
                        <a:t>Mirror/The Times 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Late Night Woman’s Hour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Assassins Creed III: Liberation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</a:tr>
              <a:tr h="711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rgbClr val="002060"/>
                          </a:solidFill>
                          <a:effectLst/>
                        </a:rPr>
                        <a:t>Media </a:t>
                      </a:r>
                      <a:r>
                        <a:rPr lang="en-GB" sz="1600" kern="1200" dirty="0" smtClean="0">
                          <a:solidFill>
                            <a:srgbClr val="002060"/>
                          </a:solidFill>
                          <a:effectLst/>
                        </a:rPr>
                        <a:t>Language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effectLst/>
                        </a:rPr>
                        <a:t>Semiotics</a:t>
                      </a:r>
                      <a:r>
                        <a:rPr lang="en-GB" sz="1600" kern="1200" baseline="0" dirty="0" smtClean="0">
                          <a:effectLst/>
                        </a:rPr>
                        <a:t> (Barthes)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baseline="0" dirty="0" smtClean="0">
                          <a:effectLst/>
                          <a:latin typeface="Calibri" charset="0"/>
                          <a:ea typeface="Times New Roman" charset="0"/>
                        </a:rPr>
                        <a:t>Genre (Neale)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baseline="0" dirty="0" smtClean="0">
                          <a:effectLst/>
                          <a:latin typeface="Calibri" charset="0"/>
                          <a:ea typeface="Times New Roman" charset="0"/>
                        </a:rPr>
                        <a:t>Structuralism (Levi-Strauss)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baseline="0" dirty="0" smtClean="0">
                          <a:effectLst/>
                          <a:latin typeface="Calibri" charset="0"/>
                          <a:ea typeface="Times New Roman" charset="0"/>
                        </a:rPr>
                        <a:t>Narratology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baseline="0" dirty="0" smtClean="0">
                          <a:effectLst/>
                          <a:latin typeface="Calibri" charset="0"/>
                          <a:ea typeface="Times New Roman" charset="0"/>
                        </a:rPr>
                        <a:t>(</a:t>
                      </a:r>
                      <a:r>
                        <a:rPr lang="en-GB" sz="1600" kern="1200" baseline="0" dirty="0" err="1" smtClean="0">
                          <a:effectLst/>
                          <a:latin typeface="Calibri" charset="0"/>
                          <a:ea typeface="Times New Roman" charset="0"/>
                        </a:rPr>
                        <a:t>Todorov</a:t>
                      </a:r>
                      <a:r>
                        <a:rPr lang="en-GB" sz="1600" kern="1200" baseline="0" dirty="0" smtClean="0">
                          <a:effectLst/>
                          <a:latin typeface="Calibri" charset="0"/>
                          <a:ea typeface="Times New Roman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baseline="0" dirty="0" smtClean="0">
                          <a:effectLst/>
                          <a:latin typeface="Calibri" charset="0"/>
                          <a:ea typeface="Times New Roman" charset="0"/>
                        </a:rPr>
                        <a:t>Post Modernism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baseline="0" dirty="0" smtClean="0">
                          <a:effectLst/>
                          <a:latin typeface="Calibri" charset="0"/>
                          <a:ea typeface="Times New Roman" charset="0"/>
                        </a:rPr>
                        <a:t>(</a:t>
                      </a:r>
                      <a:r>
                        <a:rPr lang="en-GB" sz="1600" kern="1200" baseline="0" dirty="0" err="1" smtClean="0">
                          <a:effectLst/>
                          <a:latin typeface="Calibri" charset="0"/>
                          <a:ea typeface="Times New Roman" charset="0"/>
                        </a:rPr>
                        <a:t>Baudrillard</a:t>
                      </a:r>
                      <a:r>
                        <a:rPr lang="en-GB" sz="1600" kern="1200" baseline="0" dirty="0" smtClean="0">
                          <a:effectLst/>
                          <a:latin typeface="Calibri" charset="0"/>
                          <a:ea typeface="Times New Roman" charset="0"/>
                        </a:rPr>
                        <a:t>)</a:t>
                      </a:r>
                      <a:endParaRPr lang="en-US" sz="1600" dirty="0"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711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rgbClr val="002060"/>
                          </a:solidFill>
                          <a:effectLst/>
                        </a:rPr>
                        <a:t>Representation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effectLst/>
                        </a:rPr>
                        <a:t>Hall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 err="1" smtClean="0">
                          <a:effectLst/>
                        </a:rPr>
                        <a:t>Gauntlett</a:t>
                      </a:r>
                      <a:endParaRPr lang="en-GB" sz="1600" kern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effectLst/>
                        </a:rPr>
                        <a:t>van </a:t>
                      </a:r>
                      <a:r>
                        <a:rPr lang="en-GB" sz="1600" kern="1200" dirty="0" err="1" smtClean="0">
                          <a:effectLst/>
                        </a:rPr>
                        <a:t>Zoonen</a:t>
                      </a:r>
                      <a:r>
                        <a:rPr lang="en-GB" sz="1600" kern="1200" dirty="0" smtClean="0">
                          <a:effectLst/>
                        </a:rPr>
                        <a:t> and hooks </a:t>
                      </a:r>
                      <a:endParaRPr lang="en-US" sz="1600" dirty="0"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19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276082"/>
              </p:ext>
            </p:extLst>
          </p:nvPr>
        </p:nvGraphicFramePr>
        <p:xfrm>
          <a:off x="534569" y="604912"/>
          <a:ext cx="11155682" cy="60050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5074"/>
                <a:gridCol w="1585862"/>
                <a:gridCol w="1537159"/>
                <a:gridCol w="1537159"/>
                <a:gridCol w="1536110"/>
                <a:gridCol w="1537159"/>
                <a:gridCol w="1537159"/>
              </a:tblGrid>
              <a:tr h="394835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COMPONENT 1: INVESTIGATING THE MEDIA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5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 smtClean="0">
                          <a:effectLst/>
                        </a:rPr>
                        <a:t>Advertising and Marketing</a:t>
                      </a:r>
                      <a:endParaRPr lang="en-US" sz="14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 smtClean="0">
                          <a:effectLst/>
                        </a:rPr>
                        <a:t>Films</a:t>
                      </a:r>
                      <a:endParaRPr lang="en-US" sz="14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>
                          <a:effectLst/>
                        </a:rPr>
                        <a:t>Music </a:t>
                      </a:r>
                      <a:r>
                        <a:rPr lang="en-GB" sz="1400" b="0" i="0" dirty="0" smtClean="0">
                          <a:effectLst/>
                        </a:rPr>
                        <a:t>Videos</a:t>
                      </a:r>
                      <a:endParaRPr lang="en-US" sz="14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 smtClean="0">
                          <a:effectLst/>
                        </a:rPr>
                        <a:t>Newspapers</a:t>
                      </a:r>
                      <a:endParaRPr lang="en-US" sz="14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>
                          <a:effectLst/>
                        </a:rPr>
                        <a:t>Radio</a:t>
                      </a:r>
                      <a:endParaRPr lang="en-US" sz="14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>
                          <a:effectLst/>
                        </a:rPr>
                        <a:t>Video Game</a:t>
                      </a:r>
                      <a:endParaRPr lang="en-US" sz="14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</a:tr>
              <a:tr h="1237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rgbClr val="7030A0"/>
                          </a:solidFill>
                          <a:effectLst/>
                        </a:rPr>
                        <a:t>Text</a:t>
                      </a:r>
                      <a:r>
                        <a:rPr lang="en-GB" sz="1600" kern="1200" baseline="0" dirty="0" smtClean="0">
                          <a:solidFill>
                            <a:srgbClr val="7030A0"/>
                          </a:solidFill>
                          <a:effectLst/>
                        </a:rPr>
                        <a:t> and theorists</a:t>
                      </a:r>
                      <a:endParaRPr lang="en-US" sz="1600" dirty="0" smtClean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Kiss of the Vampire, Tide, WaterAid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Straight </a:t>
                      </a:r>
                      <a:r>
                        <a:rPr lang="en-GB" sz="1800" i="1" dirty="0" err="1">
                          <a:effectLst/>
                        </a:rPr>
                        <a:t>Outta</a:t>
                      </a:r>
                      <a:r>
                        <a:rPr lang="en-GB" sz="1800" i="1" dirty="0">
                          <a:effectLst/>
                        </a:rPr>
                        <a:t> </a:t>
                      </a:r>
                      <a:r>
                        <a:rPr lang="en-GB" sz="1800" i="1" dirty="0" smtClean="0">
                          <a:effectLst/>
                        </a:rPr>
                        <a:t>Compton/I, Daniel Blake 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 smtClean="0">
                          <a:effectLst/>
                        </a:rPr>
                        <a:t>Formation/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 smtClean="0">
                          <a:effectLst/>
                        </a:rPr>
                        <a:t>Riptide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Daily </a:t>
                      </a:r>
                      <a:r>
                        <a:rPr lang="en-GB" sz="1800" i="1" dirty="0" smtClean="0">
                          <a:effectLst/>
                        </a:rPr>
                        <a:t>Mirror/The Times 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Late Night Woman’s Hour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Assassins Creed III: Liberation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</a:tr>
              <a:tr h="519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</a:rPr>
                        <a:t>Industries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Curran and Seaton </a:t>
                      </a:r>
                      <a:r>
                        <a:rPr lang="en-GB" sz="1400" kern="12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(Powe</a:t>
                      </a:r>
                      <a:r>
                        <a:rPr lang="en-GB" sz="1400" kern="12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 </a:t>
                      </a:r>
                      <a:r>
                        <a:rPr lang="en-GB" sz="1400" kern="12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and media industries)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Regulation (Livingston &amp; Lunt)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Cultural Industries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(</a:t>
                      </a:r>
                      <a:r>
                        <a:rPr lang="en-GB" sz="1400" kern="1200" baseline="0" dirty="0" err="1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Hesmondhalgh</a:t>
                      </a:r>
                      <a:r>
                        <a:rPr lang="en-GB" sz="1400" kern="12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)</a:t>
                      </a:r>
                      <a:endParaRPr lang="en-GB" sz="1400" kern="1200" dirty="0" smtClean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64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2060"/>
                          </a:solidFill>
                          <a:effectLst/>
                        </a:rPr>
                        <a:t>Audiences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charset="0"/>
                          <a:ea typeface="Times New Roman" charset="0"/>
                        </a:rPr>
                        <a:t>Media effects (Bandura)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charset="0"/>
                          <a:ea typeface="Times New Roman" charset="0"/>
                        </a:rPr>
                        <a:t>Cultivation theory (</a:t>
                      </a:r>
                      <a:r>
                        <a:rPr lang="en-GB" sz="1400" dirty="0" err="1" smtClean="0">
                          <a:effectLst/>
                          <a:latin typeface="Calibri" charset="0"/>
                          <a:ea typeface="Times New Roman" charset="0"/>
                        </a:rPr>
                        <a:t>Gerbner</a:t>
                      </a:r>
                      <a:r>
                        <a:rPr lang="en-GB" sz="1400" dirty="0" smtClean="0">
                          <a:effectLst/>
                          <a:latin typeface="Calibri" charset="0"/>
                          <a:ea typeface="Times New Roman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charset="0"/>
                          <a:ea typeface="Times New Roman" charset="0"/>
                        </a:rPr>
                        <a:t>Reception theory (Hall)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charset="0"/>
                          <a:ea typeface="Times New Roman" charset="0"/>
                        </a:rPr>
                        <a:t>Fandom (Jenkins)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charset="0"/>
                          <a:ea typeface="Times New Roman" charset="0"/>
                        </a:rPr>
                        <a:t>‘End of Audience’ (</a:t>
                      </a:r>
                      <a:r>
                        <a:rPr lang="en-GB" sz="1400" dirty="0" err="1" smtClean="0">
                          <a:effectLst/>
                          <a:latin typeface="Calibri" charset="0"/>
                          <a:ea typeface="Times New Roman" charset="0"/>
                        </a:rPr>
                        <a:t>Shirky</a:t>
                      </a:r>
                      <a:r>
                        <a:rPr lang="en-GB" sz="1400" dirty="0" smtClean="0">
                          <a:effectLst/>
                          <a:latin typeface="Calibri" charset="0"/>
                          <a:ea typeface="Times New Roman" charset="0"/>
                        </a:rPr>
                        <a:t>)</a:t>
                      </a:r>
                      <a:endParaRPr lang="en-US" sz="1400" dirty="0"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15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677508"/>
              </p:ext>
            </p:extLst>
          </p:nvPr>
        </p:nvGraphicFramePr>
        <p:xfrm>
          <a:off x="115913" y="135998"/>
          <a:ext cx="11786145" cy="658390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67344"/>
                <a:gridCol w="2267344"/>
                <a:gridCol w="2267344"/>
                <a:gridCol w="1661371"/>
                <a:gridCol w="1661371"/>
                <a:gridCol w="1661371"/>
              </a:tblGrid>
              <a:tr h="235136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Component 2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3DA8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9038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Theoretical Framework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Theorist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Prompts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TV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</a:rPr>
                        <a:t>Magazines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Online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</a:tr>
              <a:tr h="627114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+mn-lt"/>
                        </a:rPr>
                        <a:t>Humans/The Returned</a:t>
                      </a:r>
                      <a:endParaRPr lang="en-US" sz="1600" i="1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+mn-lt"/>
                        </a:rPr>
                        <a:t>Vogue </a:t>
                      </a:r>
                      <a:r>
                        <a:rPr lang="en-GB" sz="1600" i="0" dirty="0">
                          <a:effectLst/>
                          <a:latin typeface="+mn-lt"/>
                        </a:rPr>
                        <a:t>(1965</a:t>
                      </a:r>
                      <a:r>
                        <a:rPr lang="en-GB" sz="1600" i="0" dirty="0" smtClean="0">
                          <a:effectLst/>
                          <a:latin typeface="+mn-lt"/>
                        </a:rPr>
                        <a:t>)/</a:t>
                      </a:r>
                      <a:r>
                        <a:rPr lang="en-GB" sz="1600" i="1" dirty="0" smtClean="0">
                          <a:effectLst/>
                          <a:latin typeface="+mn-lt"/>
                        </a:rPr>
                        <a:t>The</a:t>
                      </a:r>
                      <a:r>
                        <a:rPr lang="en-GB" sz="1600" i="1" baseline="0" dirty="0" smtClean="0">
                          <a:effectLst/>
                          <a:latin typeface="+mn-lt"/>
                        </a:rPr>
                        <a:t> Big Issue</a:t>
                      </a:r>
                      <a:endParaRPr lang="en-US" sz="1600" i="1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 err="1" smtClean="0">
                          <a:effectLst/>
                          <a:latin typeface="+mn-lt"/>
                        </a:rPr>
                        <a:t>Zoella</a:t>
                      </a:r>
                      <a:r>
                        <a:rPr lang="en-GB" sz="1600" i="1" dirty="0" smtClean="0">
                          <a:effectLst/>
                          <a:latin typeface="+mn-lt"/>
                        </a:rPr>
                        <a:t>/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+mn-lt"/>
                        </a:rPr>
                        <a:t>attitude.co.uk</a:t>
                      </a:r>
                      <a:endParaRPr lang="en-US" sz="1600" i="1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</a:tr>
              <a:tr h="418076">
                <a:tc row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Media Language 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Roland </a:t>
                      </a: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Barthes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(semiotics)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The 5 codes (SEARS)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 </a:t>
                      </a:r>
                      <a:r>
                        <a:rPr lang="en-GB" sz="1600" dirty="0" smtClean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Y</a:t>
                      </a:r>
                      <a:endParaRPr lang="en-US" sz="16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4180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Tzvetan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GB" sz="1600" b="1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Todorov</a:t>
                      </a:r>
                      <a:endParaRPr lang="en-GB" sz="1600" b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Narrative &amp; Equilibrium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 </a:t>
                      </a:r>
                      <a:r>
                        <a:rPr lang="en-GB" sz="1600" dirty="0" smtClean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4180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Steve </a:t>
                      </a: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Neale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Genre and change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 </a:t>
                      </a:r>
                      <a:r>
                        <a:rPr lang="en-GB" sz="1600" dirty="0" smtClean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418076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Levi-Strauss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(structuralism)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418076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Baudrillard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(postmodernism)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209038">
                <a:tc row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Representation 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Stuart 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Hall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Stereotyping and inequality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Y</a:t>
                      </a:r>
                      <a:endParaRPr lang="en-US" sz="16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4180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David 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Gauntlett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Identity theory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627114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bell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hooks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van </a:t>
                      </a: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Zoonen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 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Feminist theory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424275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Butler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Gender performativity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627114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Gilroy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Ethnicity and postcolonial theory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56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606388"/>
              </p:ext>
            </p:extLst>
          </p:nvPr>
        </p:nvGraphicFramePr>
        <p:xfrm>
          <a:off x="661182" y="379829"/>
          <a:ext cx="10944663" cy="60699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05464"/>
                <a:gridCol w="2105464"/>
                <a:gridCol w="2105464"/>
                <a:gridCol w="1542757"/>
                <a:gridCol w="1542757"/>
                <a:gridCol w="1542757"/>
              </a:tblGrid>
              <a:tr h="425770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Component 2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3DA8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25770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Theoretical Framework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Theorist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Prompts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TV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</a:rPr>
                        <a:t>Magazines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Online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</a:tr>
              <a:tr h="425770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+mn-lt"/>
                        </a:rPr>
                        <a:t>Humans/The Returned</a:t>
                      </a:r>
                      <a:endParaRPr lang="en-US" sz="1600" i="1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+mn-lt"/>
                        </a:rPr>
                        <a:t>Vogue </a:t>
                      </a:r>
                      <a:r>
                        <a:rPr lang="en-GB" sz="1600" i="0" dirty="0">
                          <a:effectLst/>
                          <a:latin typeface="+mn-lt"/>
                        </a:rPr>
                        <a:t>(1965</a:t>
                      </a:r>
                      <a:r>
                        <a:rPr lang="en-GB" sz="1600" i="0" dirty="0" smtClean="0">
                          <a:effectLst/>
                          <a:latin typeface="+mn-lt"/>
                        </a:rPr>
                        <a:t>)/</a:t>
                      </a:r>
                      <a:r>
                        <a:rPr lang="en-GB" sz="1600" i="1" dirty="0" smtClean="0">
                          <a:effectLst/>
                          <a:latin typeface="+mn-lt"/>
                        </a:rPr>
                        <a:t>The</a:t>
                      </a:r>
                      <a:r>
                        <a:rPr lang="en-GB" sz="1600" i="1" baseline="0" dirty="0" smtClean="0">
                          <a:effectLst/>
                          <a:latin typeface="+mn-lt"/>
                        </a:rPr>
                        <a:t> Big Issue</a:t>
                      </a:r>
                      <a:endParaRPr lang="en-US" sz="1600" i="1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 err="1" smtClean="0">
                          <a:effectLst/>
                          <a:latin typeface="+mn-lt"/>
                        </a:rPr>
                        <a:t>Zoella</a:t>
                      </a:r>
                      <a:r>
                        <a:rPr lang="en-GB" sz="1600" i="1" dirty="0" smtClean="0">
                          <a:effectLst/>
                          <a:latin typeface="+mn-lt"/>
                        </a:rPr>
                        <a:t>/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attitude.co.uk</a:t>
                      </a:r>
                      <a:endParaRPr lang="en-US" sz="1600" i="1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</a:tr>
              <a:tr h="521843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Industries 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Curran and </a:t>
                      </a: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Seaton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Power and media industries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 </a:t>
                      </a:r>
                      <a:r>
                        <a:rPr lang="en-GB" sz="1600" dirty="0" smtClean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521843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Livingstone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and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Lunt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Regulation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521843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Hesmondhalgh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Cultural industries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521843">
                <a:tc row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Audience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Albert </a:t>
                      </a: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Bandura</a:t>
                      </a:r>
                      <a:endParaRPr lang="en-GB" sz="1600" b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Media Effects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5218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George </a:t>
                      </a:r>
                      <a:r>
                        <a:rPr lang="en-GB" sz="1600" b="1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Gerbner</a:t>
                      </a:r>
                      <a:endParaRPr lang="en-GB" sz="1600" b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Cultivation theory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5218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Stuart </a:t>
                      </a: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Hall</a:t>
                      </a:r>
                      <a:endParaRPr lang="en-GB" sz="1600" b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Reception theory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Y</a:t>
                      </a:r>
                      <a:endParaRPr lang="en-US" sz="16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521843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Shirky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‘End of audience’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  <a:tr h="521843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Jenkins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Fandom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87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161</TotalTime>
  <Words>453</Words>
  <Application>Microsoft Office PowerPoint</Application>
  <PresentationFormat>Widescreen</PresentationFormat>
  <Paragraphs>254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Times New Roman</vt:lpstr>
      <vt:lpstr>Tw Cen MT</vt:lpstr>
      <vt:lpstr>Tw Cen MT Condensed</vt:lpstr>
      <vt:lpstr>Wingdings 3</vt:lpstr>
      <vt:lpstr>Integral</vt:lpstr>
      <vt:lpstr>WHICH THEORIES FOR WHICH TEXTS?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Donnelly</dc:creator>
  <cp:lastModifiedBy>Tina Donnelly</cp:lastModifiedBy>
  <cp:revision>13</cp:revision>
  <dcterms:created xsi:type="dcterms:W3CDTF">2017-12-13T10:29:50Z</dcterms:created>
  <dcterms:modified xsi:type="dcterms:W3CDTF">2018-03-21T18:30:21Z</dcterms:modified>
</cp:coreProperties>
</file>