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6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3212584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 descr="Image"/>
          <p:cNvPicPr>
            <a:picLocks noChangeAspect="1"/>
          </p:cNvPicPr>
          <p:nvPr/>
        </p:nvPicPr>
        <p:blipFill>
          <a:blip r:embed="rId2">
            <a:extLst/>
          </a:blip>
          <a:stretch>
            <a:fillRect/>
          </a:stretch>
        </p:blipFill>
        <p:spPr>
          <a:xfrm>
            <a:off x="3686414" y="338666"/>
            <a:ext cx="5631972" cy="8458532"/>
          </a:xfrm>
          <a:prstGeom prst="rect">
            <a:avLst/>
          </a:prstGeom>
          <a:ln w="12700">
            <a:miter lim="400000"/>
          </a:ln>
        </p:spPr>
      </p:pic>
      <p:sp>
        <p:nvSpPr>
          <p:cNvPr id="120" name="‘Pietà’ (Mother with Her Dead Son), Käthe Kollwitz, completed 1939"/>
          <p:cNvSpPr txBox="1"/>
          <p:nvPr/>
        </p:nvSpPr>
        <p:spPr>
          <a:xfrm>
            <a:off x="1467408" y="8947337"/>
            <a:ext cx="10069984"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i="1"/>
              <a:t>‘Pietà’ (Mother with Her Dead Son)</a:t>
            </a:r>
            <a:r>
              <a:t>, Käthe Kollwitz, completed 1939  </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age" descr="Image"/>
          <p:cNvPicPr>
            <a:picLocks noChangeAspect="1"/>
          </p:cNvPicPr>
          <p:nvPr/>
        </p:nvPicPr>
        <p:blipFill>
          <a:blip r:embed="rId2">
            <a:extLst/>
          </a:blip>
          <a:stretch>
            <a:fillRect/>
          </a:stretch>
        </p:blipFill>
        <p:spPr>
          <a:xfrm>
            <a:off x="8539434" y="219614"/>
            <a:ext cx="4238571" cy="5577066"/>
          </a:xfrm>
          <a:prstGeom prst="rect">
            <a:avLst/>
          </a:prstGeom>
          <a:ln w="12700">
            <a:miter lim="400000"/>
          </a:ln>
        </p:spPr>
      </p:pic>
      <p:pic>
        <p:nvPicPr>
          <p:cNvPr id="123" name="Image" descr="Image"/>
          <p:cNvPicPr>
            <a:picLocks noChangeAspect="1"/>
          </p:cNvPicPr>
          <p:nvPr/>
        </p:nvPicPr>
        <p:blipFill>
          <a:blip r:embed="rId3">
            <a:extLst/>
          </a:blip>
          <a:stretch>
            <a:fillRect/>
          </a:stretch>
        </p:blipFill>
        <p:spPr>
          <a:xfrm>
            <a:off x="8539434" y="190743"/>
            <a:ext cx="4238571" cy="5905741"/>
          </a:xfrm>
          <a:prstGeom prst="rect">
            <a:avLst/>
          </a:prstGeom>
          <a:ln w="12700">
            <a:miter lim="400000"/>
          </a:ln>
        </p:spPr>
      </p:pic>
      <p:sp>
        <p:nvSpPr>
          <p:cNvPr id="124" name="Käthe Kollwitz, 1867-1945"/>
          <p:cNvSpPr txBox="1"/>
          <p:nvPr/>
        </p:nvSpPr>
        <p:spPr>
          <a:xfrm>
            <a:off x="4401548" y="378307"/>
            <a:ext cx="3863037" cy="46258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u="sng"/>
            </a:pPr>
            <a:r>
              <a:rPr b="0" u="none"/>
              <a:t>Käthe Kollwitz, 1867-1945 </a:t>
            </a:r>
            <a:r>
              <a:t> </a:t>
            </a:r>
          </a:p>
        </p:txBody>
      </p:sp>
      <p:sp>
        <p:nvSpPr>
          <p:cNvPr id="125" name="Kollwitz was a German artist whose work had a particular…"/>
          <p:cNvSpPr txBox="1"/>
          <p:nvPr/>
        </p:nvSpPr>
        <p:spPr>
          <a:xfrm>
            <a:off x="152145" y="1030850"/>
            <a:ext cx="8047026" cy="119796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u="sng"/>
            </a:pPr>
            <a:r>
              <a:rPr b="0" u="none"/>
              <a:t>Kollwitz was a German artist whose work had a particular</a:t>
            </a:r>
          </a:p>
          <a:p>
            <a:pPr algn="l">
              <a:defRPr u="sng"/>
            </a:pPr>
            <a:r>
              <a:rPr b="0" u="none"/>
              <a:t>focus on themes and subjects linked to social issues and </a:t>
            </a:r>
          </a:p>
          <a:p>
            <a:pPr algn="l">
              <a:defRPr u="sng"/>
            </a:pPr>
            <a:r>
              <a:rPr b="0" u="none"/>
              <a:t>the struggles of everyday life.</a:t>
            </a:r>
          </a:p>
        </p:txBody>
      </p:sp>
      <p:sp>
        <p:nvSpPr>
          <p:cNvPr id="126" name="Her husband was a doctor who tended the poor and…"/>
          <p:cNvSpPr txBox="1"/>
          <p:nvPr/>
        </p:nvSpPr>
        <p:spPr>
          <a:xfrm>
            <a:off x="152145" y="2418774"/>
            <a:ext cx="8068972" cy="119796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u="sng"/>
            </a:pPr>
            <a:r>
              <a:rPr b="0" u="none"/>
              <a:t>Her husband was a doctor who tended the poor and</a:t>
            </a:r>
          </a:p>
          <a:p>
            <a:pPr algn="l">
              <a:defRPr u="sng"/>
            </a:pPr>
            <a:r>
              <a:rPr b="0" u="none"/>
              <a:t>destitute of Berlin- and these people would become a key</a:t>
            </a:r>
          </a:p>
          <a:p>
            <a:pPr algn="l">
              <a:defRPr u="sng"/>
            </a:pPr>
            <a:r>
              <a:rPr b="0" u="none"/>
              <a:t>topic in her work.</a:t>
            </a:r>
          </a:p>
        </p:txBody>
      </p:sp>
      <p:sp>
        <p:nvSpPr>
          <p:cNvPr id="127" name="Kollwitz worked primarily in sculpture, drawing and…"/>
          <p:cNvSpPr txBox="1"/>
          <p:nvPr/>
        </p:nvSpPr>
        <p:spPr>
          <a:xfrm>
            <a:off x="152145" y="3806698"/>
            <a:ext cx="7211265" cy="119796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u="sng"/>
            </a:pPr>
            <a:r>
              <a:rPr b="0" u="none"/>
              <a:t>Kollwitz worked primarily in sculpture, drawing and</a:t>
            </a:r>
          </a:p>
          <a:p>
            <a:pPr algn="l">
              <a:defRPr u="sng"/>
            </a:pPr>
            <a:r>
              <a:rPr b="0" u="none"/>
              <a:t>printmaking and received many prestigious awards </a:t>
            </a:r>
          </a:p>
          <a:p>
            <a:pPr algn="l">
              <a:defRPr u="sng"/>
            </a:pPr>
            <a:r>
              <a:rPr b="0" u="none"/>
              <a:t>throughout her early career.</a:t>
            </a:r>
          </a:p>
        </p:txBody>
      </p:sp>
      <p:sp>
        <p:nvSpPr>
          <p:cNvPr id="128" name="WW1 would have a devastating impact on Kollwitz. Her…"/>
          <p:cNvSpPr txBox="1"/>
          <p:nvPr/>
        </p:nvSpPr>
        <p:spPr>
          <a:xfrm>
            <a:off x="152145" y="5378772"/>
            <a:ext cx="8412786" cy="82966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u="sng"/>
            </a:pPr>
            <a:r>
              <a:rPr b="0" u="none"/>
              <a:t>WW1 would have a devastating impact on Kollwitz. Her</a:t>
            </a:r>
          </a:p>
          <a:p>
            <a:pPr algn="l">
              <a:defRPr u="sng"/>
            </a:pPr>
            <a:r>
              <a:rPr b="0" u="none"/>
              <a:t>youngest son Peter was killed, aged 18, fighting for Germany</a:t>
            </a:r>
          </a:p>
        </p:txBody>
      </p:sp>
      <p:sp>
        <p:nvSpPr>
          <p:cNvPr id="129" name="Kollwitz would create works depicting mothers mourning the loss of a dead child or children."/>
          <p:cNvSpPr txBox="1"/>
          <p:nvPr/>
        </p:nvSpPr>
        <p:spPr>
          <a:xfrm>
            <a:off x="152145" y="6499997"/>
            <a:ext cx="12787276" cy="46136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b="0"/>
            </a:lvl1pPr>
          </a:lstStyle>
          <a:p>
            <a:pPr>
              <a:defRPr b="1" u="sng"/>
            </a:pPr>
            <a:r>
              <a:rPr b="0" u="none"/>
              <a:t>Kollwitz would create works depicting mothers mourning the loss of a dead child or children. </a:t>
            </a:r>
          </a:p>
        </p:txBody>
      </p:sp>
      <p:sp>
        <p:nvSpPr>
          <p:cNvPr id="130" name="She began work on memorial to Peter and other German soldiers killed in the First World War.…"/>
          <p:cNvSpPr txBox="1"/>
          <p:nvPr/>
        </p:nvSpPr>
        <p:spPr>
          <a:xfrm>
            <a:off x="86918" y="7240220"/>
            <a:ext cx="12917730" cy="119796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u="sng"/>
            </a:pPr>
            <a:r>
              <a:rPr b="0" u="none"/>
              <a:t>She began work on memorial to Peter and other German soldiers killed in the First World War.</a:t>
            </a:r>
          </a:p>
          <a:p>
            <a:pPr algn="l">
              <a:defRPr u="sng"/>
            </a:pPr>
            <a:r>
              <a:rPr b="0" u="none"/>
              <a:t>‘</a:t>
            </a:r>
            <a:r>
              <a:rPr b="0" i="1" u="none"/>
              <a:t>The Grieving Parents</a:t>
            </a:r>
            <a:r>
              <a:rPr b="0" u="none"/>
              <a:t>’ was eventually completed in 1932 and is situated in a war cemetery in </a:t>
            </a:r>
          </a:p>
          <a:p>
            <a:pPr algn="l">
              <a:defRPr u="sng"/>
            </a:pPr>
            <a:r>
              <a:rPr b="0" u="none"/>
              <a:t>Germany.</a:t>
            </a:r>
          </a:p>
        </p:txBody>
      </p:sp>
      <p:pic>
        <p:nvPicPr>
          <p:cNvPr id="131" name="Image" descr="Image"/>
          <p:cNvPicPr>
            <a:picLocks noChangeAspect="1"/>
          </p:cNvPicPr>
          <p:nvPr/>
        </p:nvPicPr>
        <p:blipFill>
          <a:blip r:embed="rId4">
            <a:extLst/>
          </a:blip>
          <a:stretch>
            <a:fillRect/>
          </a:stretch>
        </p:blipFill>
        <p:spPr>
          <a:xfrm>
            <a:off x="108762" y="81572"/>
            <a:ext cx="12787276" cy="959045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4" animBg="1" advAuto="0"/>
      <p:bldP spid="126" grpId="1" animBg="1" advAuto="0"/>
      <p:bldP spid="127" grpId="2" animBg="1" advAuto="0"/>
      <p:bldP spid="128" grpId="3" animBg="1" advAuto="0"/>
      <p:bldP spid="129" grpId="5" animBg="1" advAuto="0"/>
      <p:bldP spid="130" grpId="6" animBg="1" advAuto="0"/>
      <p:bldP spid="131" grpId="7"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In October 1937 Kollwitz wrote in her diary on the anniversary of her son’s death, she was working on a sculpture to personally commemorate him. She described this work as a ‘Pietà’."/>
          <p:cNvSpPr txBox="1"/>
          <p:nvPr/>
        </p:nvSpPr>
        <p:spPr>
          <a:xfrm>
            <a:off x="43535" y="413970"/>
            <a:ext cx="12918644" cy="82966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b="0"/>
            </a:lvl1pPr>
          </a:lstStyle>
          <a:p>
            <a:pPr>
              <a:defRPr b="1" u="sng"/>
            </a:pPr>
            <a:r>
              <a:rPr b="0" u="none"/>
              <a:t>In October 1937 Kollwitz wrote in her diary on the anniversary of her son’s death, she was working on a sculpture to personally commemorate him. She described this work as a ‘Pietà’. </a:t>
            </a:r>
          </a:p>
        </p:txBody>
      </p:sp>
      <p:pic>
        <p:nvPicPr>
          <p:cNvPr id="134" name="Image" descr="Image"/>
          <p:cNvPicPr>
            <a:picLocks noChangeAspect="1"/>
          </p:cNvPicPr>
          <p:nvPr/>
        </p:nvPicPr>
        <p:blipFill>
          <a:blip r:embed="rId2">
            <a:extLst/>
          </a:blip>
          <a:stretch>
            <a:fillRect/>
          </a:stretch>
        </p:blipFill>
        <p:spPr>
          <a:xfrm>
            <a:off x="8075040" y="1781108"/>
            <a:ext cx="4420613" cy="5945784"/>
          </a:xfrm>
          <a:prstGeom prst="rect">
            <a:avLst/>
          </a:prstGeom>
          <a:ln w="12700">
            <a:miter lim="400000"/>
          </a:ln>
        </p:spPr>
      </p:pic>
      <p:pic>
        <p:nvPicPr>
          <p:cNvPr id="135" name="Image" descr="Image"/>
          <p:cNvPicPr>
            <a:picLocks noChangeAspect="1"/>
          </p:cNvPicPr>
          <p:nvPr/>
        </p:nvPicPr>
        <p:blipFill>
          <a:blip r:embed="rId3">
            <a:extLst/>
          </a:blip>
          <a:stretch>
            <a:fillRect/>
          </a:stretch>
        </p:blipFill>
        <p:spPr>
          <a:xfrm>
            <a:off x="239758" y="1781108"/>
            <a:ext cx="7317887" cy="5945784"/>
          </a:xfrm>
          <a:prstGeom prst="rect">
            <a:avLst/>
          </a:prstGeom>
          <a:ln w="12700">
            <a:miter lim="400000"/>
          </a:ln>
        </p:spPr>
      </p:pic>
      <p:sp>
        <p:nvSpPr>
          <p:cNvPr id="136" name="‘Pietà’, Michelangelo, 1498-99"/>
          <p:cNvSpPr txBox="1"/>
          <p:nvPr/>
        </p:nvSpPr>
        <p:spPr>
          <a:xfrm>
            <a:off x="1772111" y="7938720"/>
            <a:ext cx="4253181" cy="46136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u="sng"/>
            </a:pPr>
            <a:r>
              <a:rPr b="0" u="none"/>
              <a:t>‘</a:t>
            </a:r>
            <a:r>
              <a:rPr b="0" i="1" u="none"/>
              <a:t>Pietà</a:t>
            </a:r>
            <a:r>
              <a:rPr b="0" u="none"/>
              <a:t>’, Michelangelo, 1498-99</a:t>
            </a:r>
          </a:p>
        </p:txBody>
      </p:sp>
      <p:sp>
        <p:nvSpPr>
          <p:cNvPr id="137" name="‘Pietà’, Käthe Kollwitz, 1938-39"/>
          <p:cNvSpPr txBox="1"/>
          <p:nvPr/>
        </p:nvSpPr>
        <p:spPr>
          <a:xfrm>
            <a:off x="8097035" y="7938720"/>
            <a:ext cx="4376624" cy="46136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u="sng"/>
            </a:pPr>
            <a:r>
              <a:rPr b="0" u="none"/>
              <a:t>‘</a:t>
            </a:r>
            <a:r>
              <a:rPr b="0" i="1" u="none"/>
              <a:t>Pietà</a:t>
            </a:r>
            <a:r>
              <a:rPr b="0" u="none"/>
              <a:t>’, Käthe Kollwitz, 1938-39</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ollwitz’s ‘Pietà’ is now located in the Neue Wache (New Guardhouse). This is a Neoclassical building initially constructed for King William III of Prussia to accommodate his troops."/>
          <p:cNvSpPr txBox="1"/>
          <p:nvPr/>
        </p:nvSpPr>
        <p:spPr>
          <a:xfrm>
            <a:off x="43535" y="408176"/>
            <a:ext cx="12942646" cy="84125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b="0"/>
            </a:lvl1pPr>
          </a:lstStyle>
          <a:p>
            <a:pPr>
              <a:defRPr b="1" u="sng"/>
            </a:pPr>
            <a:r>
              <a:rPr b="0" u="none" dirty="0"/>
              <a:t>Kollwitz’s ‘Pietà’ is now located in the </a:t>
            </a:r>
            <a:r>
              <a:rPr b="0" u="none" dirty="0" err="1"/>
              <a:t>Neue</a:t>
            </a:r>
            <a:r>
              <a:rPr b="0" u="none" dirty="0"/>
              <a:t> </a:t>
            </a:r>
            <a:r>
              <a:rPr b="0" u="none" dirty="0" err="1"/>
              <a:t>Wache</a:t>
            </a:r>
            <a:r>
              <a:rPr b="0" u="none" dirty="0"/>
              <a:t> (New Guardhouse). This is a Neoclassical </a:t>
            </a:r>
            <a:endParaRPr lang="en-GB" b="0" u="none" dirty="0" smtClean="0"/>
          </a:p>
          <a:p>
            <a:pPr>
              <a:defRPr b="1" u="sng"/>
            </a:pPr>
            <a:r>
              <a:rPr b="0" u="none" dirty="0" smtClean="0"/>
              <a:t>building </a:t>
            </a:r>
            <a:r>
              <a:rPr b="0" u="none" dirty="0"/>
              <a:t>initially constructed for King William III of Prussia to accommodate his troops. </a:t>
            </a:r>
          </a:p>
        </p:txBody>
      </p:sp>
      <p:pic>
        <p:nvPicPr>
          <p:cNvPr id="140" name="Image" descr="Image"/>
          <p:cNvPicPr>
            <a:picLocks noChangeAspect="1"/>
          </p:cNvPicPr>
          <p:nvPr/>
        </p:nvPicPr>
        <p:blipFill>
          <a:blip r:embed="rId2">
            <a:extLst/>
          </a:blip>
          <a:stretch>
            <a:fillRect/>
          </a:stretch>
        </p:blipFill>
        <p:spPr>
          <a:xfrm>
            <a:off x="1051329" y="1563338"/>
            <a:ext cx="10815579" cy="6083764"/>
          </a:xfrm>
          <a:prstGeom prst="rect">
            <a:avLst/>
          </a:prstGeom>
          <a:ln w="12700">
            <a:miter lim="400000"/>
          </a:ln>
        </p:spPr>
      </p:pic>
      <p:sp>
        <p:nvSpPr>
          <p:cNvPr id="141" name="Since then the building’s function has undergone a number of changes. During the rule of Hitler it was appropriated by the Nazis and today it is known as the ‘Central Memorial of the Federal Republic of Germany for the Victims of War and Dictatorship’."/>
          <p:cNvSpPr txBox="1"/>
          <p:nvPr/>
        </p:nvSpPr>
        <p:spPr>
          <a:xfrm>
            <a:off x="86817" y="8072109"/>
            <a:ext cx="12614031" cy="12105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b="0"/>
            </a:lvl1pPr>
          </a:lstStyle>
          <a:p>
            <a:pPr>
              <a:defRPr b="1" u="sng"/>
            </a:pPr>
            <a:r>
              <a:rPr b="0" u="none" dirty="0"/>
              <a:t>Since then the building’s function has undergone a number of changes. During the rule of </a:t>
            </a:r>
            <a:endParaRPr lang="en-GB" b="0" u="none" dirty="0" smtClean="0"/>
          </a:p>
          <a:p>
            <a:pPr>
              <a:defRPr b="1" u="sng"/>
            </a:pPr>
            <a:r>
              <a:rPr b="0" u="none" dirty="0" smtClean="0"/>
              <a:t>Hitler </a:t>
            </a:r>
            <a:r>
              <a:rPr b="0" u="none" dirty="0"/>
              <a:t>it was appropriated by the Nazis and today it is known as the ‘Central Memorial of the </a:t>
            </a:r>
            <a:endParaRPr lang="en-GB" b="0" u="none" dirty="0" smtClean="0"/>
          </a:p>
          <a:p>
            <a:pPr>
              <a:defRPr b="1" u="sng"/>
            </a:pPr>
            <a:r>
              <a:rPr b="0" u="none" dirty="0" smtClean="0"/>
              <a:t>Federal </a:t>
            </a:r>
            <a:r>
              <a:rPr b="0" u="none" dirty="0"/>
              <a:t>Republic of Germany for the Victims of War and Dictatorship’.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Kollwitz’s ‘Pietà’ is placed directly below an open oculus in the roof of the building."/>
          <p:cNvSpPr txBox="1"/>
          <p:nvPr/>
        </p:nvSpPr>
        <p:spPr>
          <a:xfrm>
            <a:off x="659841" y="361054"/>
            <a:ext cx="11522965" cy="46136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b="0"/>
            </a:lvl1pPr>
          </a:lstStyle>
          <a:p>
            <a:pPr>
              <a:defRPr b="1" u="sng"/>
            </a:pPr>
            <a:r>
              <a:rPr b="0" u="none"/>
              <a:t>Kollwitz’s ‘Pietà’ is placed directly below an open oculus in the roof of the building.  </a:t>
            </a:r>
          </a:p>
        </p:txBody>
      </p:sp>
      <p:pic>
        <p:nvPicPr>
          <p:cNvPr id="144" name="Image" descr="Image"/>
          <p:cNvPicPr>
            <a:picLocks noChangeAspect="1"/>
          </p:cNvPicPr>
          <p:nvPr/>
        </p:nvPicPr>
        <p:blipFill>
          <a:blip r:embed="rId2">
            <a:extLst/>
          </a:blip>
          <a:stretch>
            <a:fillRect/>
          </a:stretch>
        </p:blipFill>
        <p:spPr>
          <a:xfrm>
            <a:off x="1267759" y="1454068"/>
            <a:ext cx="10469282" cy="6845464"/>
          </a:xfrm>
          <a:prstGeom prst="rect">
            <a:avLst/>
          </a:prstGeom>
          <a:ln w="12700">
            <a:miter lim="400000"/>
          </a:ln>
        </p:spPr>
      </p:pic>
      <p:pic>
        <p:nvPicPr>
          <p:cNvPr id="145" name="Image" descr="Image"/>
          <p:cNvPicPr>
            <a:picLocks noChangeAspect="1"/>
          </p:cNvPicPr>
          <p:nvPr/>
        </p:nvPicPr>
        <p:blipFill>
          <a:blip r:embed="rId3">
            <a:extLst/>
          </a:blip>
          <a:stretch>
            <a:fillRect/>
          </a:stretch>
        </p:blipFill>
        <p:spPr>
          <a:xfrm>
            <a:off x="1021663" y="1170101"/>
            <a:ext cx="10961474" cy="822110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Image" descr="Image"/>
          <p:cNvPicPr>
            <a:picLocks noChangeAspect="1"/>
          </p:cNvPicPr>
          <p:nvPr/>
        </p:nvPicPr>
        <p:blipFill>
          <a:blip r:embed="rId2">
            <a:extLst/>
          </a:blip>
          <a:stretch>
            <a:fillRect/>
          </a:stretch>
        </p:blipFill>
        <p:spPr>
          <a:xfrm>
            <a:off x="1682714" y="1773998"/>
            <a:ext cx="9639372" cy="6205604"/>
          </a:xfrm>
          <a:prstGeom prst="rect">
            <a:avLst/>
          </a:prstGeom>
          <a:ln w="12700">
            <a:miter lim="400000"/>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312</Words>
  <Application>Microsoft Office PowerPoint</Application>
  <PresentationFormat>Custom</PresentationFormat>
  <Paragraphs>26</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Helvetica Light</vt:lpstr>
      <vt:lpstr>Helvetica Neue</vt:lpstr>
      <vt:lpstr>Helvetica Neue Light</vt:lpstr>
      <vt:lpstr>Helvetica Neue Medium</vt:lpstr>
      <vt:lpstr>Helvetica Neue Thin</vt:lpstr>
      <vt:lpstr>White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Greaney</dc:creator>
  <cp:lastModifiedBy>Daniel Greaney</cp:lastModifiedBy>
  <cp:revision>1</cp:revision>
  <dcterms:modified xsi:type="dcterms:W3CDTF">2018-03-22T13:40:19Z</dcterms:modified>
</cp:coreProperties>
</file>