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77" r:id="rId12"/>
    <p:sldId id="266" r:id="rId13"/>
    <p:sldId id="272" r:id="rId14"/>
    <p:sldId id="273" r:id="rId15"/>
    <p:sldId id="267" r:id="rId16"/>
    <p:sldId id="268" r:id="rId17"/>
    <p:sldId id="274" r:id="rId18"/>
    <p:sldId id="270" r:id="rId19"/>
    <p:sldId id="271" r:id="rId20"/>
    <p:sldId id="276" r:id="rId21"/>
    <p:sldId id="275" r:id="rId22"/>
    <p:sldId id="278" r:id="rId23"/>
  </p:sldIdLst>
  <p:sldSz cx="9906000" cy="6858000" type="A4"/>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248" y="-96"/>
      </p:cViewPr>
      <p:guideLst>
        <p:guide orient="horz" pos="2160"/>
        <p:guide pos="312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 Id="rId30"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42950" y="2130426"/>
            <a:ext cx="84201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3FA9B51-EF1B-4BA4-BF77-F82B89DA13DA}" type="datetimeFigureOut">
              <a:rPr lang="fr-FR" smtClean="0"/>
              <a:pPr/>
              <a:t>20/01/2018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14925D-7EF7-4DFF-BE5F-3163A9EB3C84}"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3FA9B51-EF1B-4BA4-BF77-F82B89DA13DA}" type="datetimeFigureOut">
              <a:rPr lang="fr-FR" smtClean="0"/>
              <a:pPr/>
              <a:t>20/01/2018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14925D-7EF7-4DFF-BE5F-3163A9EB3C8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780337" y="274639"/>
            <a:ext cx="2414588"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536575" y="274639"/>
            <a:ext cx="7078663"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3FA9B51-EF1B-4BA4-BF77-F82B89DA13DA}" type="datetimeFigureOut">
              <a:rPr lang="fr-FR" smtClean="0"/>
              <a:pPr/>
              <a:t>20/01/2018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14925D-7EF7-4DFF-BE5F-3163A9EB3C8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3FA9B51-EF1B-4BA4-BF77-F82B89DA13DA}" type="datetimeFigureOut">
              <a:rPr lang="fr-FR" smtClean="0"/>
              <a:pPr/>
              <a:t>20/01/2018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14925D-7EF7-4DFF-BE5F-3163A9EB3C8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82506" y="4406901"/>
            <a:ext cx="84201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3FA9B51-EF1B-4BA4-BF77-F82B89DA13DA}" type="datetimeFigureOut">
              <a:rPr lang="fr-FR" smtClean="0"/>
              <a:pPr/>
              <a:t>20/01/2018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14925D-7EF7-4DFF-BE5F-3163A9EB3C84}"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3FA9B51-EF1B-4BA4-BF77-F82B89DA13DA}" type="datetimeFigureOut">
              <a:rPr lang="fr-FR" smtClean="0"/>
              <a:pPr/>
              <a:t>20/01/2018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14925D-7EF7-4DFF-BE5F-3163A9EB3C8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95300" y="274638"/>
            <a:ext cx="89154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3FA9B51-EF1B-4BA4-BF77-F82B89DA13DA}" type="datetimeFigureOut">
              <a:rPr lang="fr-FR" smtClean="0"/>
              <a:pPr/>
              <a:t>20/01/2018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114925D-7EF7-4DFF-BE5F-3163A9EB3C8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3FA9B51-EF1B-4BA4-BF77-F82B89DA13DA}" type="datetimeFigureOut">
              <a:rPr lang="fr-FR" smtClean="0"/>
              <a:pPr/>
              <a:t>20/01/2018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114925D-7EF7-4DFF-BE5F-3163A9EB3C8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3FA9B51-EF1B-4BA4-BF77-F82B89DA13DA}" type="datetimeFigureOut">
              <a:rPr lang="fr-FR" smtClean="0"/>
              <a:pPr/>
              <a:t>20/01/2018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114925D-7EF7-4DFF-BE5F-3163A9EB3C8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95300" y="273050"/>
            <a:ext cx="3259006"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3FA9B51-EF1B-4BA4-BF77-F82B89DA13DA}" type="datetimeFigureOut">
              <a:rPr lang="fr-FR" smtClean="0"/>
              <a:pPr/>
              <a:t>20/01/2018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14925D-7EF7-4DFF-BE5F-3163A9EB3C8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41645" y="4800600"/>
            <a:ext cx="59436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3FA9B51-EF1B-4BA4-BF77-F82B89DA13DA}" type="datetimeFigureOut">
              <a:rPr lang="fr-FR" smtClean="0"/>
              <a:pPr/>
              <a:t>20/01/2018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14925D-7EF7-4DFF-BE5F-3163A9EB3C84}"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alpha val="67000"/>
          </a:srgbClr>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A9B51-EF1B-4BA4-BF77-F82B89DA13DA}" type="datetimeFigureOut">
              <a:rPr lang="fr-FR" smtClean="0"/>
              <a:pPr/>
              <a:t>20/01/2018</a:t>
            </a:fld>
            <a:endParaRPr lang="fr-FR"/>
          </a:p>
        </p:txBody>
      </p:sp>
      <p:sp>
        <p:nvSpPr>
          <p:cNvPr id="5" name="Espace réservé du pied de page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14925D-7EF7-4DFF-BE5F-3163A9EB3C84}"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tes.com/teaching-resources/shop/mperney002" TargetMode="External"/><Relationship Id="rId2" Type="http://schemas.openxmlformats.org/officeDocument/2006/relationships/hyperlink" Target="mailto:mathildeperney@gmail.com" TargetMode="External"/><Relationship Id="rId1" Type="http://schemas.openxmlformats.org/officeDocument/2006/relationships/slideLayout" Target="../slideLayouts/slideLayout2.xml"/><Relationship Id="rId4" Type="http://schemas.openxmlformats.org/officeDocument/2006/relationships/hyperlink" Target="http://edu-clips.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76536" y="1412776"/>
            <a:ext cx="8420100" cy="1470025"/>
          </a:xfrm>
        </p:spPr>
        <p:txBody>
          <a:bodyPr/>
          <a:lstStyle/>
          <a:p>
            <a:r>
              <a:rPr lang="fr-FR" u="sng" dirty="0" smtClean="0">
                <a:latin typeface="PickUpSticks" pitchFamily="2" charset="0"/>
                <a:ea typeface="PickUpSticks" pitchFamily="2" charset="0"/>
              </a:rPr>
              <a:t>Manifestations et grèves – à qui le pouvoir ? </a:t>
            </a:r>
          </a:p>
        </p:txBody>
      </p:sp>
      <p:sp>
        <p:nvSpPr>
          <p:cNvPr id="3" name="Sous-titre 2"/>
          <p:cNvSpPr>
            <a:spLocks noGrp="1"/>
          </p:cNvSpPr>
          <p:nvPr>
            <p:ph type="subTitle" idx="1"/>
          </p:nvPr>
        </p:nvSpPr>
        <p:spPr>
          <a:xfrm>
            <a:off x="920552" y="3645024"/>
            <a:ext cx="4320480" cy="2736304"/>
          </a:xfrm>
        </p:spPr>
        <p:txBody>
          <a:bodyPr/>
          <a:lstStyle/>
          <a:p>
            <a:r>
              <a:rPr lang="en-GB" dirty="0" smtClean="0">
                <a:latin typeface="Sitka Display" pitchFamily="2" charset="0"/>
              </a:rPr>
              <a:t>20 Questions and Answers for the speaking exam</a:t>
            </a:r>
            <a:endParaRPr lang="en-GB" dirty="0">
              <a:latin typeface="Sitka Display" pitchFamily="2" charset="0"/>
            </a:endParaRPr>
          </a:p>
        </p:txBody>
      </p:sp>
      <p:pic>
        <p:nvPicPr>
          <p:cNvPr id="4" name="Image 3" descr="ballot-1294935_960_720.png"/>
          <p:cNvPicPr>
            <a:picLocks noChangeAspect="1"/>
          </p:cNvPicPr>
          <p:nvPr/>
        </p:nvPicPr>
        <p:blipFill>
          <a:blip r:embed="rId2" cstate="print"/>
          <a:srcRect l="17182" t="14700" r="16569" b="13901"/>
          <a:stretch>
            <a:fillRect/>
          </a:stretch>
        </p:blipFill>
        <p:spPr>
          <a:xfrm rot="672731">
            <a:off x="6537176" y="3012860"/>
            <a:ext cx="2592288" cy="326548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u="sng" dirty="0" smtClean="0">
                <a:latin typeface="PickUpSticks" pitchFamily="2" charset="0"/>
                <a:ea typeface="PickUpSticks" pitchFamily="2" charset="0"/>
              </a:rPr>
              <a:t>Quels sont les avantages et les désavantages de faire une manifestation ?</a:t>
            </a:r>
            <a:endParaRPr lang="fr-FR" u="sng" dirty="0">
              <a:latin typeface="PickUpSticks" pitchFamily="2" charset="0"/>
              <a:ea typeface="PickUpSticks" pitchFamily="2" charset="0"/>
            </a:endParaRPr>
          </a:p>
        </p:txBody>
      </p:sp>
      <p:sp>
        <p:nvSpPr>
          <p:cNvPr id="4" name="Ellipse 3"/>
          <p:cNvSpPr/>
          <p:nvPr/>
        </p:nvSpPr>
        <p:spPr>
          <a:xfrm>
            <a:off x="1136576" y="1844824"/>
            <a:ext cx="2880320" cy="1800200"/>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dirty="0" smtClean="0">
                <a:solidFill>
                  <a:schemeClr val="tx1"/>
                </a:solidFill>
                <a:latin typeface="PickUpSticks" pitchFamily="2" charset="0"/>
                <a:ea typeface="PickUpSticks" pitchFamily="2" charset="0"/>
              </a:rPr>
              <a:t>Avantages</a:t>
            </a:r>
            <a:endParaRPr lang="fr-FR" sz="4000" dirty="0">
              <a:solidFill>
                <a:schemeClr val="tx1"/>
              </a:solidFill>
              <a:latin typeface="PickUpSticks" pitchFamily="2" charset="0"/>
              <a:ea typeface="PickUpSticks" pitchFamily="2" charset="0"/>
            </a:endParaRPr>
          </a:p>
        </p:txBody>
      </p:sp>
      <p:sp>
        <p:nvSpPr>
          <p:cNvPr id="5" name="Ellipse 4"/>
          <p:cNvSpPr/>
          <p:nvPr/>
        </p:nvSpPr>
        <p:spPr>
          <a:xfrm>
            <a:off x="5673080" y="1844824"/>
            <a:ext cx="2880320" cy="1800200"/>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smtClean="0">
                <a:solidFill>
                  <a:schemeClr val="tx1"/>
                </a:solidFill>
                <a:latin typeface="PickUpSticks" pitchFamily="2" charset="0"/>
                <a:ea typeface="PickUpSticks" pitchFamily="2" charset="0"/>
              </a:rPr>
              <a:t>Désavantages</a:t>
            </a:r>
            <a:endParaRPr lang="fr-FR" sz="3200" dirty="0">
              <a:solidFill>
                <a:schemeClr val="tx1"/>
              </a:solidFill>
              <a:latin typeface="PickUpSticks" pitchFamily="2" charset="0"/>
              <a:ea typeface="PickUpSticks" pitchFamily="2" charset="0"/>
            </a:endParaRPr>
          </a:p>
        </p:txBody>
      </p:sp>
      <p:cxnSp>
        <p:nvCxnSpPr>
          <p:cNvPr id="7" name="Connecteur droit avec flèche 6"/>
          <p:cNvCxnSpPr>
            <a:stCxn id="4" idx="3"/>
          </p:cNvCxnSpPr>
          <p:nvPr/>
        </p:nvCxnSpPr>
        <p:spPr>
          <a:xfrm flipH="1">
            <a:off x="1064568" y="3381391"/>
            <a:ext cx="493821" cy="839697"/>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a:stCxn id="4" idx="4"/>
          </p:cNvCxnSpPr>
          <p:nvPr/>
        </p:nvCxnSpPr>
        <p:spPr>
          <a:xfrm flipH="1">
            <a:off x="2144688" y="3645024"/>
            <a:ext cx="432048" cy="2160240"/>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a:stCxn id="4" idx="5"/>
          </p:cNvCxnSpPr>
          <p:nvPr/>
        </p:nvCxnSpPr>
        <p:spPr>
          <a:xfrm>
            <a:off x="3595083" y="3381391"/>
            <a:ext cx="493821" cy="839697"/>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a:stCxn id="5" idx="3"/>
          </p:cNvCxnSpPr>
          <p:nvPr/>
        </p:nvCxnSpPr>
        <p:spPr>
          <a:xfrm flipH="1">
            <a:off x="5457056" y="3381391"/>
            <a:ext cx="637837" cy="2207849"/>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a:stCxn id="5" idx="4"/>
          </p:cNvCxnSpPr>
          <p:nvPr/>
        </p:nvCxnSpPr>
        <p:spPr>
          <a:xfrm>
            <a:off x="7113240" y="3645024"/>
            <a:ext cx="0" cy="720080"/>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a:stCxn id="5" idx="5"/>
          </p:cNvCxnSpPr>
          <p:nvPr/>
        </p:nvCxnSpPr>
        <p:spPr>
          <a:xfrm>
            <a:off x="8131587" y="3381391"/>
            <a:ext cx="781853" cy="1847809"/>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200473" y="4293096"/>
            <a:ext cx="1800200" cy="1477328"/>
          </a:xfrm>
          <a:prstGeom prst="rect">
            <a:avLst/>
          </a:prstGeom>
          <a:noFill/>
        </p:spPr>
        <p:txBody>
          <a:bodyPr wrap="square" rtlCol="0">
            <a:spAutoFit/>
          </a:bodyPr>
          <a:lstStyle/>
          <a:p>
            <a:r>
              <a:rPr lang="fr-FR" dirty="0" smtClean="0">
                <a:latin typeface="Sitka Display" pitchFamily="2" charset="0"/>
              </a:rPr>
              <a:t>C’est un moyen de se rassembler et de s’unir pour une société</a:t>
            </a:r>
          </a:p>
          <a:p>
            <a:endParaRPr lang="fr-FR" dirty="0">
              <a:latin typeface="Sitka Display" pitchFamily="2" charset="0"/>
            </a:endParaRPr>
          </a:p>
        </p:txBody>
      </p:sp>
      <p:sp>
        <p:nvSpPr>
          <p:cNvPr id="19" name="ZoneTexte 18"/>
          <p:cNvSpPr txBox="1"/>
          <p:nvPr/>
        </p:nvSpPr>
        <p:spPr>
          <a:xfrm>
            <a:off x="848544" y="5805264"/>
            <a:ext cx="2880320" cy="646331"/>
          </a:xfrm>
          <a:prstGeom prst="rect">
            <a:avLst/>
          </a:prstGeom>
          <a:noFill/>
        </p:spPr>
        <p:txBody>
          <a:bodyPr wrap="square" rtlCol="0">
            <a:spAutoFit/>
          </a:bodyPr>
          <a:lstStyle/>
          <a:p>
            <a:pPr algn="ctr"/>
            <a:r>
              <a:rPr lang="fr-FR" dirty="0" smtClean="0">
                <a:latin typeface="Sitka Display" pitchFamily="2" charset="0"/>
              </a:rPr>
              <a:t>Faire entendre sa voix et porter ses revendications</a:t>
            </a:r>
            <a:endParaRPr lang="fr-FR" dirty="0">
              <a:latin typeface="Sitka Display" pitchFamily="2" charset="0"/>
            </a:endParaRPr>
          </a:p>
        </p:txBody>
      </p:sp>
      <p:sp>
        <p:nvSpPr>
          <p:cNvPr id="21" name="ZoneTexte 20"/>
          <p:cNvSpPr txBox="1"/>
          <p:nvPr/>
        </p:nvSpPr>
        <p:spPr>
          <a:xfrm>
            <a:off x="2648744" y="4293096"/>
            <a:ext cx="2664297" cy="923330"/>
          </a:xfrm>
          <a:prstGeom prst="rect">
            <a:avLst/>
          </a:prstGeom>
          <a:noFill/>
        </p:spPr>
        <p:txBody>
          <a:bodyPr wrap="square" rtlCol="0">
            <a:spAutoFit/>
          </a:bodyPr>
          <a:lstStyle/>
          <a:p>
            <a:r>
              <a:rPr lang="fr-FR" dirty="0" smtClean="0">
                <a:latin typeface="Sitka Display" pitchFamily="2" charset="0"/>
              </a:rPr>
              <a:t>Faire trembler le gouvernement, le patronat et montrer ses convictions</a:t>
            </a:r>
            <a:endParaRPr lang="fr-FR" dirty="0">
              <a:latin typeface="Sitka Display" pitchFamily="2" charset="0"/>
            </a:endParaRPr>
          </a:p>
        </p:txBody>
      </p:sp>
      <p:sp>
        <p:nvSpPr>
          <p:cNvPr id="23" name="ZoneTexte 22"/>
          <p:cNvSpPr txBox="1"/>
          <p:nvPr/>
        </p:nvSpPr>
        <p:spPr>
          <a:xfrm>
            <a:off x="6249144" y="4365104"/>
            <a:ext cx="2592288" cy="923330"/>
          </a:xfrm>
          <a:prstGeom prst="rect">
            <a:avLst/>
          </a:prstGeom>
          <a:noFill/>
        </p:spPr>
        <p:txBody>
          <a:bodyPr wrap="square" rtlCol="0">
            <a:spAutoFit/>
          </a:bodyPr>
          <a:lstStyle/>
          <a:p>
            <a:r>
              <a:rPr lang="fr-FR" dirty="0" smtClean="0">
                <a:latin typeface="Sitka Display" pitchFamily="2" charset="0"/>
              </a:rPr>
              <a:t>Les manifestations peuvent mener à des violences</a:t>
            </a:r>
            <a:endParaRPr lang="fr-FR" dirty="0">
              <a:latin typeface="Sitka Display" pitchFamily="2" charset="0"/>
            </a:endParaRPr>
          </a:p>
        </p:txBody>
      </p:sp>
      <p:sp>
        <p:nvSpPr>
          <p:cNvPr id="24" name="ZoneTexte 23"/>
          <p:cNvSpPr txBox="1"/>
          <p:nvPr/>
        </p:nvSpPr>
        <p:spPr>
          <a:xfrm>
            <a:off x="7401272" y="5229200"/>
            <a:ext cx="2304257" cy="923330"/>
          </a:xfrm>
          <a:prstGeom prst="rect">
            <a:avLst/>
          </a:prstGeom>
          <a:noFill/>
        </p:spPr>
        <p:txBody>
          <a:bodyPr wrap="square" rtlCol="0">
            <a:spAutoFit/>
          </a:bodyPr>
          <a:lstStyle/>
          <a:p>
            <a:r>
              <a:rPr lang="fr-FR" dirty="0" smtClean="0">
                <a:latin typeface="Sitka Display" pitchFamily="2" charset="0"/>
              </a:rPr>
              <a:t>Il y en a trop de nos jours, elles perdent de leurs valeurs</a:t>
            </a:r>
            <a:endParaRPr lang="fr-FR" dirty="0">
              <a:latin typeface="Sitka Display" pitchFamily="2" charset="0"/>
            </a:endParaRPr>
          </a:p>
        </p:txBody>
      </p:sp>
      <p:sp>
        <p:nvSpPr>
          <p:cNvPr id="25" name="ZoneTexte 24"/>
          <p:cNvSpPr txBox="1"/>
          <p:nvPr/>
        </p:nvSpPr>
        <p:spPr>
          <a:xfrm>
            <a:off x="4376936" y="5661248"/>
            <a:ext cx="2736304" cy="923330"/>
          </a:xfrm>
          <a:prstGeom prst="rect">
            <a:avLst/>
          </a:prstGeom>
          <a:noFill/>
        </p:spPr>
        <p:txBody>
          <a:bodyPr wrap="square" rtlCol="0">
            <a:spAutoFit/>
          </a:bodyPr>
          <a:lstStyle/>
          <a:p>
            <a:r>
              <a:rPr lang="fr-FR" dirty="0" smtClean="0">
                <a:latin typeface="Sitka Display" pitchFamily="2" charset="0"/>
              </a:rPr>
              <a:t>Elles n’ont pas de réels impacts. C’est une perte de temps</a:t>
            </a:r>
            <a:endParaRPr lang="fr-FR" dirty="0">
              <a:latin typeface="Sitka Display" pitchFamily="2" charset="0"/>
            </a:endParaRPr>
          </a:p>
        </p:txBody>
      </p:sp>
      <p:sp>
        <p:nvSpPr>
          <p:cNvPr id="20" name="ZoneTexte 19"/>
          <p:cNvSpPr txBox="1"/>
          <p:nvPr/>
        </p:nvSpPr>
        <p:spPr>
          <a:xfrm>
            <a:off x="0" y="0"/>
            <a:ext cx="1484702" cy="276999"/>
          </a:xfrm>
          <a:prstGeom prst="rect">
            <a:avLst/>
          </a:prstGeom>
          <a:noFill/>
        </p:spPr>
        <p:txBody>
          <a:bodyPr wrap="none" rtlCol="0">
            <a:spAutoFit/>
          </a:bodyPr>
          <a:lstStyle/>
          <a:p>
            <a:r>
              <a:rPr lang="fr-FR" sz="1200" dirty="0" smtClean="0">
                <a:latin typeface="Sitka Display" pitchFamily="2" charset="0"/>
              </a:rPr>
              <a:t>© 2017, mperney002</a:t>
            </a:r>
            <a:endParaRPr lang="fr-FR" sz="1200" dirty="0">
              <a:latin typeface="Sitka Display" pitchFamily="2"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u="sng" dirty="0" smtClean="0">
                <a:latin typeface="PickUpSticks" pitchFamily="2" charset="0"/>
                <a:ea typeface="PickUpSticks" pitchFamily="2" charset="0"/>
              </a:rPr>
              <a:t>Que savez-vous du syndicalisme en France ou ailleurs dans le monde francophone ?</a:t>
            </a:r>
            <a:endParaRPr lang="fr-FR" u="sng" dirty="0">
              <a:latin typeface="PickUpSticks" pitchFamily="2" charset="0"/>
              <a:ea typeface="PickUpSticks" pitchFamily="2" charset="0"/>
            </a:endParaRPr>
          </a:p>
        </p:txBody>
      </p:sp>
      <p:sp>
        <p:nvSpPr>
          <p:cNvPr id="3" name="Espace réservé du contenu 2"/>
          <p:cNvSpPr>
            <a:spLocks noGrp="1"/>
          </p:cNvSpPr>
          <p:nvPr>
            <p:ph idx="1"/>
          </p:nvPr>
        </p:nvSpPr>
        <p:spPr>
          <a:xfrm>
            <a:off x="488504" y="1628800"/>
            <a:ext cx="8915400" cy="4886003"/>
          </a:xfrm>
        </p:spPr>
        <p:txBody>
          <a:bodyPr>
            <a:normAutofit fontScale="70000" lnSpcReduction="20000"/>
          </a:bodyPr>
          <a:lstStyle/>
          <a:p>
            <a:r>
              <a:rPr lang="fr-FR" dirty="0" smtClean="0">
                <a:latin typeface="Sitka Display" pitchFamily="2" charset="0"/>
              </a:rPr>
              <a:t>1886: Création de la Fédération nationale des syndicats (FNS) qui contribue à la diffusion des idées de Karl Marx en France</a:t>
            </a:r>
          </a:p>
          <a:p>
            <a:pPr>
              <a:buNone/>
            </a:pPr>
            <a:endParaRPr lang="fr-FR" sz="1600" dirty="0">
              <a:latin typeface="Sitka Display" pitchFamily="2" charset="0"/>
            </a:endParaRPr>
          </a:p>
          <a:p>
            <a:r>
              <a:rPr lang="fr-FR" dirty="0" smtClean="0">
                <a:latin typeface="Sitka Display" pitchFamily="2" charset="0"/>
              </a:rPr>
              <a:t>Avec la constitution de 1946, Le Conseil National de La Résistance (CNR) implante: la reconnaissance du droit syndicale, la liberté de choix et le droit de grève. </a:t>
            </a:r>
          </a:p>
          <a:p>
            <a:pPr>
              <a:buNone/>
            </a:pPr>
            <a:endParaRPr lang="fr-FR" sz="1800" dirty="0">
              <a:latin typeface="Sitka Display" pitchFamily="2" charset="0"/>
            </a:endParaRPr>
          </a:p>
          <a:p>
            <a:r>
              <a:rPr lang="fr-FR" dirty="0" smtClean="0">
                <a:latin typeface="Sitka Display" pitchFamily="2" charset="0"/>
              </a:rPr>
              <a:t>Selon la dernière étude de la </a:t>
            </a:r>
            <a:r>
              <a:rPr lang="fr-FR" dirty="0" err="1" smtClean="0">
                <a:latin typeface="Sitka Display" pitchFamily="2" charset="0"/>
              </a:rPr>
              <a:t>Dares</a:t>
            </a:r>
            <a:r>
              <a:rPr lang="fr-FR" dirty="0" smtClean="0">
                <a:latin typeface="Sitka Display" pitchFamily="2" charset="0"/>
              </a:rPr>
              <a:t> (Direction de l'animation, de la recherche, des études et des statistiques) en 2013, 11% des salariés se disaient syndiqués. Cependant ce taux varie selon les secteurs: pratiquement 20% dans le secteur public contre 9% dans le privé</a:t>
            </a:r>
          </a:p>
          <a:p>
            <a:endParaRPr lang="fr-FR" sz="1600" i="1" dirty="0" smtClean="0">
              <a:latin typeface="Sitka Display" pitchFamily="2" charset="0"/>
            </a:endParaRPr>
          </a:p>
          <a:p>
            <a:r>
              <a:rPr lang="fr-FR" sz="3100" dirty="0" smtClean="0">
                <a:latin typeface="Sitka Display" pitchFamily="2" charset="0"/>
              </a:rPr>
              <a:t>En Afrique de l’Ouest francophone, sous l’influence du colonialisme de la métropole, le syndicalisme s’est peu à peu affirmé pour le mouvement ouvrier.</a:t>
            </a:r>
          </a:p>
          <a:p>
            <a:endParaRPr lang="fr-FR" sz="1600" dirty="0" smtClean="0">
              <a:latin typeface="Sitka Display" pitchFamily="2" charset="0"/>
            </a:endParaRPr>
          </a:p>
          <a:p>
            <a:r>
              <a:rPr lang="fr-FR" sz="3100" dirty="0" smtClean="0">
                <a:latin typeface="Sitka Display" pitchFamily="2" charset="0"/>
              </a:rPr>
              <a:t>En 1960 au Canada, la lutte des syndicats a permis l’élaboration du Code du Travail Canadien protégeant la sécurité des travailleurs.</a:t>
            </a:r>
          </a:p>
          <a:p>
            <a:pPr>
              <a:buNone/>
            </a:pPr>
            <a:endParaRPr lang="fr-FR" dirty="0">
              <a:latin typeface="Sitka Display" pitchFamily="2" charset="0"/>
            </a:endParaRPr>
          </a:p>
        </p:txBody>
      </p:sp>
      <p:sp>
        <p:nvSpPr>
          <p:cNvPr id="4" name="ZoneTexte 3"/>
          <p:cNvSpPr txBox="1"/>
          <p:nvPr/>
        </p:nvSpPr>
        <p:spPr>
          <a:xfrm>
            <a:off x="0" y="0"/>
            <a:ext cx="1484702" cy="276999"/>
          </a:xfrm>
          <a:prstGeom prst="rect">
            <a:avLst/>
          </a:prstGeom>
          <a:noFill/>
        </p:spPr>
        <p:txBody>
          <a:bodyPr wrap="none" rtlCol="0">
            <a:spAutoFit/>
          </a:bodyPr>
          <a:lstStyle/>
          <a:p>
            <a:r>
              <a:rPr lang="fr-FR" sz="1200" dirty="0" smtClean="0">
                <a:latin typeface="Sitka Display" pitchFamily="2" charset="0"/>
              </a:rPr>
              <a:t>© 2017, mperney002</a:t>
            </a:r>
            <a:endParaRPr lang="fr-FR" sz="1200" dirty="0">
              <a:latin typeface="Sitka Display" pitchFamily="2"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u="sng" dirty="0" smtClean="0">
                <a:latin typeface="PickUpSticks" pitchFamily="2" charset="0"/>
                <a:ea typeface="PickUpSticks" pitchFamily="2" charset="0"/>
              </a:rPr>
              <a:t>Quel est le rôle d’un syndicat ?</a:t>
            </a:r>
          </a:p>
        </p:txBody>
      </p:sp>
      <p:sp>
        <p:nvSpPr>
          <p:cNvPr id="3" name="Espace réservé du contenu 2"/>
          <p:cNvSpPr>
            <a:spLocks noGrp="1"/>
          </p:cNvSpPr>
          <p:nvPr>
            <p:ph idx="1"/>
          </p:nvPr>
        </p:nvSpPr>
        <p:spPr>
          <a:xfrm>
            <a:off x="488504" y="1628800"/>
            <a:ext cx="8915400" cy="4886003"/>
          </a:xfrm>
        </p:spPr>
        <p:txBody>
          <a:bodyPr>
            <a:normAutofit fontScale="77500" lnSpcReduction="20000"/>
          </a:bodyPr>
          <a:lstStyle/>
          <a:p>
            <a:r>
              <a:rPr lang="fr-FR" dirty="0" smtClean="0">
                <a:latin typeface="Sitka Display" pitchFamily="2" charset="0"/>
              </a:rPr>
              <a:t>Garantir les droits des salariés </a:t>
            </a:r>
            <a:r>
              <a:rPr lang="fr-FR" sz="3000" i="1" dirty="0" smtClean="0">
                <a:latin typeface="Sitka Display" pitchFamily="2" charset="0"/>
              </a:rPr>
              <a:t>(salaire, statuts, progressions de carrière, conditions de travail et de vie)</a:t>
            </a:r>
          </a:p>
          <a:p>
            <a:pPr>
              <a:buNone/>
            </a:pPr>
            <a:endParaRPr lang="fr-FR" sz="2600" dirty="0">
              <a:latin typeface="Sitka Display" pitchFamily="2" charset="0"/>
            </a:endParaRPr>
          </a:p>
          <a:p>
            <a:r>
              <a:rPr lang="fr-FR" dirty="0" smtClean="0">
                <a:latin typeface="Sitka Display" pitchFamily="2" charset="0"/>
              </a:rPr>
              <a:t>Organiser des revendications par la négociation avec l’Etat ou le patronat, la grève ou la manifestation </a:t>
            </a:r>
          </a:p>
          <a:p>
            <a:endParaRPr lang="fr-FR" sz="2600" dirty="0">
              <a:latin typeface="Sitka Display" pitchFamily="2" charset="0"/>
            </a:endParaRPr>
          </a:p>
          <a:p>
            <a:r>
              <a:rPr lang="fr-FR" dirty="0" smtClean="0">
                <a:latin typeface="Sitka Display" pitchFamily="2" charset="0"/>
              </a:rPr>
              <a:t>Siéger au conseil des prud’hommes  </a:t>
            </a:r>
            <a:r>
              <a:rPr lang="fr-FR" sz="3000" i="1" dirty="0" smtClean="0">
                <a:latin typeface="Sitka Display" pitchFamily="2" charset="0"/>
              </a:rPr>
              <a:t>(règle les litiges professionnels en fonction du Code du Travail par exemple les licenciements) </a:t>
            </a:r>
          </a:p>
          <a:p>
            <a:endParaRPr lang="fr-FR" sz="2600" i="1" dirty="0" smtClean="0">
              <a:latin typeface="Sitka Display" pitchFamily="2" charset="0"/>
            </a:endParaRPr>
          </a:p>
          <a:p>
            <a:r>
              <a:rPr lang="fr-FR" dirty="0" smtClean="0">
                <a:latin typeface="Sitka Display" pitchFamily="2" charset="0"/>
              </a:rPr>
              <a:t>Défendre l’employé face à sa hiérarchie</a:t>
            </a:r>
          </a:p>
          <a:p>
            <a:endParaRPr lang="fr-FR" sz="2600" dirty="0" smtClean="0">
              <a:latin typeface="Sitka Display" pitchFamily="2" charset="0"/>
            </a:endParaRPr>
          </a:p>
          <a:p>
            <a:endParaRPr lang="fr-FR" sz="300" dirty="0" smtClean="0">
              <a:latin typeface="Sitka Display" pitchFamily="2" charset="0"/>
            </a:endParaRPr>
          </a:p>
          <a:p>
            <a:r>
              <a:rPr lang="fr-FR" dirty="0" smtClean="0">
                <a:latin typeface="Sitka Display" pitchFamily="2" charset="0"/>
              </a:rPr>
              <a:t>Gérer les caisses nationales d'assurance maladie, d'allocations familiales et d'indemnisation des chômeurs et de retraites.</a:t>
            </a:r>
            <a:r>
              <a:rPr lang="fr-FR" dirty="0" smtClean="0"/>
              <a:t/>
            </a:r>
            <a:br>
              <a:rPr lang="fr-FR" dirty="0" smtClean="0"/>
            </a:br>
            <a:endParaRPr lang="fr-FR" dirty="0" smtClean="0">
              <a:latin typeface="Sitka Display" pitchFamily="2" charset="0"/>
            </a:endParaRPr>
          </a:p>
          <a:p>
            <a:pPr>
              <a:buNone/>
            </a:pPr>
            <a:endParaRPr lang="fr-FR" dirty="0">
              <a:latin typeface="Sitka Display" pitchFamily="2" charset="0"/>
            </a:endParaRPr>
          </a:p>
        </p:txBody>
      </p:sp>
      <p:sp>
        <p:nvSpPr>
          <p:cNvPr id="4" name="ZoneTexte 3"/>
          <p:cNvSpPr txBox="1"/>
          <p:nvPr/>
        </p:nvSpPr>
        <p:spPr>
          <a:xfrm>
            <a:off x="0" y="0"/>
            <a:ext cx="1484702" cy="276999"/>
          </a:xfrm>
          <a:prstGeom prst="rect">
            <a:avLst/>
          </a:prstGeom>
          <a:noFill/>
        </p:spPr>
        <p:txBody>
          <a:bodyPr wrap="none" rtlCol="0">
            <a:spAutoFit/>
          </a:bodyPr>
          <a:lstStyle/>
          <a:p>
            <a:r>
              <a:rPr lang="fr-FR" sz="1200" dirty="0" smtClean="0">
                <a:latin typeface="Sitka Display" pitchFamily="2" charset="0"/>
              </a:rPr>
              <a:t>© 2017, mperney002</a:t>
            </a:r>
            <a:endParaRPr lang="fr-FR" sz="1200" dirty="0">
              <a:latin typeface="Sitka Display" pitchFamily="2"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u="sng" dirty="0" smtClean="0">
                <a:latin typeface="PickUpSticks" pitchFamily="2" charset="0"/>
                <a:ea typeface="PickUpSticks" pitchFamily="2" charset="0"/>
              </a:rPr>
              <a:t>Plus tard, aimeriez-vous rejoindre un syndicat ?</a:t>
            </a:r>
            <a:endParaRPr lang="fr-FR" u="sng" dirty="0">
              <a:latin typeface="PickUpSticks" pitchFamily="2" charset="0"/>
              <a:ea typeface="PickUpSticks" pitchFamily="2" charset="0"/>
            </a:endParaRPr>
          </a:p>
        </p:txBody>
      </p:sp>
      <p:sp>
        <p:nvSpPr>
          <p:cNvPr id="4" name="Ellipse 3"/>
          <p:cNvSpPr/>
          <p:nvPr/>
        </p:nvSpPr>
        <p:spPr>
          <a:xfrm>
            <a:off x="1136576" y="1844824"/>
            <a:ext cx="2880320" cy="1800200"/>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dirty="0" smtClean="0">
                <a:solidFill>
                  <a:schemeClr val="tx1"/>
                </a:solidFill>
                <a:latin typeface="PickUpSticks" pitchFamily="2" charset="0"/>
                <a:ea typeface="PickUpSticks" pitchFamily="2" charset="0"/>
              </a:rPr>
              <a:t>OUI</a:t>
            </a:r>
            <a:endParaRPr lang="fr-FR" sz="4000" dirty="0">
              <a:solidFill>
                <a:schemeClr val="tx1"/>
              </a:solidFill>
              <a:latin typeface="PickUpSticks" pitchFamily="2" charset="0"/>
              <a:ea typeface="PickUpSticks" pitchFamily="2" charset="0"/>
            </a:endParaRPr>
          </a:p>
        </p:txBody>
      </p:sp>
      <p:sp>
        <p:nvSpPr>
          <p:cNvPr id="5" name="Ellipse 4"/>
          <p:cNvSpPr/>
          <p:nvPr/>
        </p:nvSpPr>
        <p:spPr>
          <a:xfrm>
            <a:off x="5673080" y="1844824"/>
            <a:ext cx="2880320" cy="1800200"/>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dirty="0" smtClean="0">
                <a:solidFill>
                  <a:schemeClr val="tx1"/>
                </a:solidFill>
                <a:latin typeface="PickUpSticks" pitchFamily="2" charset="0"/>
                <a:ea typeface="PickUpSticks" pitchFamily="2" charset="0"/>
              </a:rPr>
              <a:t>NON</a:t>
            </a:r>
            <a:endParaRPr lang="fr-FR" sz="4000" dirty="0">
              <a:solidFill>
                <a:schemeClr val="tx1"/>
              </a:solidFill>
              <a:latin typeface="PickUpSticks" pitchFamily="2" charset="0"/>
              <a:ea typeface="PickUpSticks" pitchFamily="2" charset="0"/>
            </a:endParaRPr>
          </a:p>
        </p:txBody>
      </p:sp>
      <p:cxnSp>
        <p:nvCxnSpPr>
          <p:cNvPr id="7" name="Connecteur droit avec flèche 6"/>
          <p:cNvCxnSpPr>
            <a:stCxn id="4" idx="3"/>
          </p:cNvCxnSpPr>
          <p:nvPr/>
        </p:nvCxnSpPr>
        <p:spPr>
          <a:xfrm flipH="1">
            <a:off x="1064568" y="3381391"/>
            <a:ext cx="493821" cy="839697"/>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a:stCxn id="4" idx="4"/>
          </p:cNvCxnSpPr>
          <p:nvPr/>
        </p:nvCxnSpPr>
        <p:spPr>
          <a:xfrm flipH="1">
            <a:off x="2288704" y="3645024"/>
            <a:ext cx="288032" cy="1872208"/>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a:stCxn id="4" idx="5"/>
          </p:cNvCxnSpPr>
          <p:nvPr/>
        </p:nvCxnSpPr>
        <p:spPr>
          <a:xfrm>
            <a:off x="3595083" y="3381391"/>
            <a:ext cx="493821" cy="839697"/>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a:stCxn id="5" idx="3"/>
          </p:cNvCxnSpPr>
          <p:nvPr/>
        </p:nvCxnSpPr>
        <p:spPr>
          <a:xfrm flipH="1">
            <a:off x="5457056" y="3381391"/>
            <a:ext cx="637837" cy="2207849"/>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a:stCxn id="5" idx="4"/>
          </p:cNvCxnSpPr>
          <p:nvPr/>
        </p:nvCxnSpPr>
        <p:spPr>
          <a:xfrm>
            <a:off x="7113240" y="3645024"/>
            <a:ext cx="0" cy="720080"/>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a:stCxn id="5" idx="5"/>
          </p:cNvCxnSpPr>
          <p:nvPr/>
        </p:nvCxnSpPr>
        <p:spPr>
          <a:xfrm>
            <a:off x="8131587" y="3381391"/>
            <a:ext cx="781853" cy="1847809"/>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200472" y="4293096"/>
            <a:ext cx="2160240" cy="923330"/>
          </a:xfrm>
          <a:prstGeom prst="rect">
            <a:avLst/>
          </a:prstGeom>
          <a:noFill/>
        </p:spPr>
        <p:txBody>
          <a:bodyPr wrap="square" rtlCol="0">
            <a:spAutoFit/>
          </a:bodyPr>
          <a:lstStyle/>
          <a:p>
            <a:r>
              <a:rPr lang="fr-FR" dirty="0" smtClean="0">
                <a:latin typeface="Sitka Display" pitchFamily="2" charset="0"/>
              </a:rPr>
              <a:t>Pour assurer mes droits et me protéger</a:t>
            </a:r>
          </a:p>
          <a:p>
            <a:endParaRPr lang="fr-FR" dirty="0">
              <a:latin typeface="Sitka Display" pitchFamily="2" charset="0"/>
            </a:endParaRPr>
          </a:p>
        </p:txBody>
      </p:sp>
      <p:sp>
        <p:nvSpPr>
          <p:cNvPr id="19" name="ZoneTexte 18"/>
          <p:cNvSpPr txBox="1"/>
          <p:nvPr/>
        </p:nvSpPr>
        <p:spPr>
          <a:xfrm>
            <a:off x="848544" y="5589240"/>
            <a:ext cx="2880320" cy="646331"/>
          </a:xfrm>
          <a:prstGeom prst="rect">
            <a:avLst/>
          </a:prstGeom>
          <a:noFill/>
        </p:spPr>
        <p:txBody>
          <a:bodyPr wrap="square" rtlCol="0">
            <a:spAutoFit/>
          </a:bodyPr>
          <a:lstStyle/>
          <a:p>
            <a:pPr algn="ctr"/>
            <a:r>
              <a:rPr lang="fr-FR" dirty="0" smtClean="0">
                <a:latin typeface="Sitka Display" pitchFamily="2" charset="0"/>
              </a:rPr>
              <a:t>Avoir un soutien et recevoir des conseils</a:t>
            </a:r>
            <a:endParaRPr lang="fr-FR" dirty="0">
              <a:latin typeface="Sitka Display" pitchFamily="2" charset="0"/>
            </a:endParaRPr>
          </a:p>
        </p:txBody>
      </p:sp>
      <p:sp>
        <p:nvSpPr>
          <p:cNvPr id="21" name="ZoneTexte 20"/>
          <p:cNvSpPr txBox="1"/>
          <p:nvPr/>
        </p:nvSpPr>
        <p:spPr>
          <a:xfrm>
            <a:off x="2648744" y="4293096"/>
            <a:ext cx="2664297" cy="646331"/>
          </a:xfrm>
          <a:prstGeom prst="rect">
            <a:avLst/>
          </a:prstGeom>
          <a:noFill/>
        </p:spPr>
        <p:txBody>
          <a:bodyPr wrap="square" rtlCol="0">
            <a:spAutoFit/>
          </a:bodyPr>
          <a:lstStyle/>
          <a:p>
            <a:r>
              <a:rPr lang="fr-FR" dirty="0" smtClean="0">
                <a:latin typeface="Sitka Display" pitchFamily="2" charset="0"/>
              </a:rPr>
              <a:t>Faire entendre ma voix et défendre mes intérêts</a:t>
            </a:r>
            <a:endParaRPr lang="fr-FR" dirty="0">
              <a:latin typeface="Sitka Display" pitchFamily="2" charset="0"/>
            </a:endParaRPr>
          </a:p>
        </p:txBody>
      </p:sp>
      <p:sp>
        <p:nvSpPr>
          <p:cNvPr id="23" name="ZoneTexte 22"/>
          <p:cNvSpPr txBox="1"/>
          <p:nvPr/>
        </p:nvSpPr>
        <p:spPr>
          <a:xfrm>
            <a:off x="5817096" y="4365104"/>
            <a:ext cx="2952328" cy="646331"/>
          </a:xfrm>
          <a:prstGeom prst="rect">
            <a:avLst/>
          </a:prstGeom>
          <a:noFill/>
        </p:spPr>
        <p:txBody>
          <a:bodyPr wrap="square" rtlCol="0">
            <a:spAutoFit/>
          </a:bodyPr>
          <a:lstStyle/>
          <a:p>
            <a:r>
              <a:rPr lang="fr-FR" dirty="0" smtClean="0">
                <a:latin typeface="Sitka Display" pitchFamily="2" charset="0"/>
              </a:rPr>
              <a:t>Les syndicats sont inefficaces de nos jours</a:t>
            </a:r>
            <a:endParaRPr lang="fr-FR" dirty="0">
              <a:latin typeface="Sitka Display" pitchFamily="2" charset="0"/>
            </a:endParaRPr>
          </a:p>
        </p:txBody>
      </p:sp>
      <p:sp>
        <p:nvSpPr>
          <p:cNvPr id="24" name="ZoneTexte 23"/>
          <p:cNvSpPr txBox="1"/>
          <p:nvPr/>
        </p:nvSpPr>
        <p:spPr>
          <a:xfrm>
            <a:off x="7401272" y="5229200"/>
            <a:ext cx="2304257" cy="1477328"/>
          </a:xfrm>
          <a:prstGeom prst="rect">
            <a:avLst/>
          </a:prstGeom>
          <a:noFill/>
        </p:spPr>
        <p:txBody>
          <a:bodyPr wrap="square" rtlCol="0">
            <a:spAutoFit/>
          </a:bodyPr>
          <a:lstStyle/>
          <a:p>
            <a:r>
              <a:rPr lang="fr-FR" dirty="0" smtClean="0">
                <a:latin typeface="Sitka Display" pitchFamily="2" charset="0"/>
              </a:rPr>
              <a:t>C’est un dépense qui n’en vaut pas la peine, je pourrais me débrouiller tout(e) seul(e)</a:t>
            </a:r>
            <a:endParaRPr lang="fr-FR" dirty="0">
              <a:latin typeface="Sitka Display" pitchFamily="2" charset="0"/>
            </a:endParaRPr>
          </a:p>
        </p:txBody>
      </p:sp>
      <p:sp>
        <p:nvSpPr>
          <p:cNvPr id="25" name="ZoneTexte 24"/>
          <p:cNvSpPr txBox="1"/>
          <p:nvPr/>
        </p:nvSpPr>
        <p:spPr>
          <a:xfrm>
            <a:off x="4232920" y="5589240"/>
            <a:ext cx="2736304" cy="923330"/>
          </a:xfrm>
          <a:prstGeom prst="rect">
            <a:avLst/>
          </a:prstGeom>
          <a:noFill/>
        </p:spPr>
        <p:txBody>
          <a:bodyPr wrap="square" rtlCol="0">
            <a:spAutoFit/>
          </a:bodyPr>
          <a:lstStyle/>
          <a:p>
            <a:r>
              <a:rPr lang="fr-FR" dirty="0" smtClean="0">
                <a:latin typeface="Sitka Display" pitchFamily="2" charset="0"/>
              </a:rPr>
              <a:t>Cela seraient trop de pression sur mon lieu de travail</a:t>
            </a:r>
            <a:endParaRPr lang="fr-FR" dirty="0">
              <a:latin typeface="Sitka Display" pitchFamily="2" charset="0"/>
            </a:endParaRPr>
          </a:p>
        </p:txBody>
      </p:sp>
      <p:sp>
        <p:nvSpPr>
          <p:cNvPr id="20" name="ZoneTexte 19"/>
          <p:cNvSpPr txBox="1"/>
          <p:nvPr/>
        </p:nvSpPr>
        <p:spPr>
          <a:xfrm>
            <a:off x="0" y="0"/>
            <a:ext cx="1484702" cy="276999"/>
          </a:xfrm>
          <a:prstGeom prst="rect">
            <a:avLst/>
          </a:prstGeom>
          <a:noFill/>
        </p:spPr>
        <p:txBody>
          <a:bodyPr wrap="none" rtlCol="0">
            <a:spAutoFit/>
          </a:bodyPr>
          <a:lstStyle/>
          <a:p>
            <a:r>
              <a:rPr lang="fr-FR" sz="1200" dirty="0" smtClean="0">
                <a:latin typeface="Sitka Display" pitchFamily="2" charset="0"/>
              </a:rPr>
              <a:t>© 2017, mperney002</a:t>
            </a:r>
            <a:endParaRPr lang="fr-FR" sz="1200" dirty="0">
              <a:latin typeface="Sitka Display" pitchFamily="2"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u="sng" dirty="0" smtClean="0">
                <a:latin typeface="PickUpSticks" pitchFamily="2" charset="0"/>
                <a:ea typeface="PickUpSticks" pitchFamily="2" charset="0"/>
              </a:rPr>
              <a:t>Etes vous pour ou contre les syndicats ?</a:t>
            </a:r>
          </a:p>
        </p:txBody>
      </p:sp>
      <p:sp>
        <p:nvSpPr>
          <p:cNvPr id="4" name="Ellipse 3"/>
          <p:cNvSpPr/>
          <p:nvPr/>
        </p:nvSpPr>
        <p:spPr>
          <a:xfrm>
            <a:off x="1136576" y="1844824"/>
            <a:ext cx="2880320" cy="1800200"/>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dirty="0" smtClean="0">
                <a:solidFill>
                  <a:schemeClr val="tx1"/>
                </a:solidFill>
                <a:latin typeface="PickUpSticks" pitchFamily="2" charset="0"/>
                <a:ea typeface="PickUpSticks" pitchFamily="2" charset="0"/>
              </a:rPr>
              <a:t>POUR</a:t>
            </a:r>
            <a:endParaRPr lang="fr-FR" sz="4000" dirty="0">
              <a:solidFill>
                <a:schemeClr val="tx1"/>
              </a:solidFill>
              <a:latin typeface="PickUpSticks" pitchFamily="2" charset="0"/>
              <a:ea typeface="PickUpSticks" pitchFamily="2" charset="0"/>
            </a:endParaRPr>
          </a:p>
        </p:txBody>
      </p:sp>
      <p:sp>
        <p:nvSpPr>
          <p:cNvPr id="5" name="Ellipse 4"/>
          <p:cNvSpPr/>
          <p:nvPr/>
        </p:nvSpPr>
        <p:spPr>
          <a:xfrm>
            <a:off x="5673080" y="1844824"/>
            <a:ext cx="2880320" cy="1800200"/>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dirty="0" smtClean="0">
                <a:solidFill>
                  <a:schemeClr val="tx1"/>
                </a:solidFill>
                <a:latin typeface="PickUpSticks" pitchFamily="2" charset="0"/>
                <a:ea typeface="PickUpSticks" pitchFamily="2" charset="0"/>
              </a:rPr>
              <a:t>CONTRE</a:t>
            </a:r>
            <a:endParaRPr lang="fr-FR" sz="3200" dirty="0">
              <a:solidFill>
                <a:schemeClr val="tx1"/>
              </a:solidFill>
              <a:latin typeface="PickUpSticks" pitchFamily="2" charset="0"/>
              <a:ea typeface="PickUpSticks" pitchFamily="2" charset="0"/>
            </a:endParaRPr>
          </a:p>
        </p:txBody>
      </p:sp>
      <p:cxnSp>
        <p:nvCxnSpPr>
          <p:cNvPr id="7" name="Connecteur droit avec flèche 6"/>
          <p:cNvCxnSpPr>
            <a:stCxn id="4" idx="3"/>
          </p:cNvCxnSpPr>
          <p:nvPr/>
        </p:nvCxnSpPr>
        <p:spPr>
          <a:xfrm flipH="1">
            <a:off x="1064568" y="3381391"/>
            <a:ext cx="493821" cy="839697"/>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a:stCxn id="4" idx="4"/>
          </p:cNvCxnSpPr>
          <p:nvPr/>
        </p:nvCxnSpPr>
        <p:spPr>
          <a:xfrm flipH="1">
            <a:off x="2288704" y="3645024"/>
            <a:ext cx="288032" cy="1872208"/>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a:stCxn id="4" idx="5"/>
          </p:cNvCxnSpPr>
          <p:nvPr/>
        </p:nvCxnSpPr>
        <p:spPr>
          <a:xfrm>
            <a:off x="3595083" y="3381391"/>
            <a:ext cx="493821" cy="839697"/>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a:stCxn id="5" idx="3"/>
          </p:cNvCxnSpPr>
          <p:nvPr/>
        </p:nvCxnSpPr>
        <p:spPr>
          <a:xfrm flipH="1">
            <a:off x="5457056" y="3381391"/>
            <a:ext cx="637837" cy="2207849"/>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a:stCxn id="5" idx="4"/>
          </p:cNvCxnSpPr>
          <p:nvPr/>
        </p:nvCxnSpPr>
        <p:spPr>
          <a:xfrm>
            <a:off x="7113240" y="3645024"/>
            <a:ext cx="0" cy="720080"/>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a:stCxn id="5" idx="5"/>
          </p:cNvCxnSpPr>
          <p:nvPr/>
        </p:nvCxnSpPr>
        <p:spPr>
          <a:xfrm>
            <a:off x="8131587" y="3381391"/>
            <a:ext cx="781853" cy="1847809"/>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200472" y="4293096"/>
            <a:ext cx="2016223" cy="1200329"/>
          </a:xfrm>
          <a:prstGeom prst="rect">
            <a:avLst/>
          </a:prstGeom>
          <a:noFill/>
        </p:spPr>
        <p:txBody>
          <a:bodyPr wrap="square" rtlCol="0">
            <a:spAutoFit/>
          </a:bodyPr>
          <a:lstStyle/>
          <a:p>
            <a:r>
              <a:rPr lang="fr-FR" dirty="0" smtClean="0">
                <a:latin typeface="Sitka Display" pitchFamily="2" charset="0"/>
              </a:rPr>
              <a:t>C’est un droit et une sécurité pour les travailleurs</a:t>
            </a:r>
          </a:p>
          <a:p>
            <a:endParaRPr lang="fr-FR" dirty="0">
              <a:latin typeface="Sitka Display" pitchFamily="2" charset="0"/>
            </a:endParaRPr>
          </a:p>
        </p:txBody>
      </p:sp>
      <p:sp>
        <p:nvSpPr>
          <p:cNvPr id="19" name="ZoneTexte 18"/>
          <p:cNvSpPr txBox="1"/>
          <p:nvPr/>
        </p:nvSpPr>
        <p:spPr>
          <a:xfrm>
            <a:off x="704528" y="5589240"/>
            <a:ext cx="3096344" cy="923330"/>
          </a:xfrm>
          <a:prstGeom prst="rect">
            <a:avLst/>
          </a:prstGeom>
          <a:noFill/>
        </p:spPr>
        <p:txBody>
          <a:bodyPr wrap="square" rtlCol="0">
            <a:spAutoFit/>
          </a:bodyPr>
          <a:lstStyle/>
          <a:p>
            <a:pPr algn="ctr"/>
            <a:r>
              <a:rPr lang="fr-FR" dirty="0" smtClean="0">
                <a:latin typeface="Sitka Display" pitchFamily="2" charset="0"/>
              </a:rPr>
              <a:t>C’est un moyen pour les travailleurs de peser face au gouvernement et au patronat</a:t>
            </a:r>
            <a:endParaRPr lang="fr-FR" dirty="0">
              <a:latin typeface="Sitka Display" pitchFamily="2" charset="0"/>
            </a:endParaRPr>
          </a:p>
        </p:txBody>
      </p:sp>
      <p:sp>
        <p:nvSpPr>
          <p:cNvPr id="21" name="ZoneTexte 20"/>
          <p:cNvSpPr txBox="1"/>
          <p:nvPr/>
        </p:nvSpPr>
        <p:spPr>
          <a:xfrm>
            <a:off x="2648744" y="4293096"/>
            <a:ext cx="2664297" cy="646331"/>
          </a:xfrm>
          <a:prstGeom prst="rect">
            <a:avLst/>
          </a:prstGeom>
          <a:noFill/>
        </p:spPr>
        <p:txBody>
          <a:bodyPr wrap="square" rtlCol="0">
            <a:spAutoFit/>
          </a:bodyPr>
          <a:lstStyle/>
          <a:p>
            <a:r>
              <a:rPr lang="fr-FR" dirty="0" smtClean="0">
                <a:latin typeface="Sitka Display" pitchFamily="2" charset="0"/>
              </a:rPr>
              <a:t>C’est un mouvement de solidarité entre travailleurs</a:t>
            </a:r>
            <a:endParaRPr lang="fr-FR" dirty="0">
              <a:latin typeface="Sitka Display" pitchFamily="2" charset="0"/>
            </a:endParaRPr>
          </a:p>
        </p:txBody>
      </p:sp>
      <p:sp>
        <p:nvSpPr>
          <p:cNvPr id="23" name="ZoneTexte 22"/>
          <p:cNvSpPr txBox="1"/>
          <p:nvPr/>
        </p:nvSpPr>
        <p:spPr>
          <a:xfrm>
            <a:off x="5817096" y="4365104"/>
            <a:ext cx="2952328" cy="646331"/>
          </a:xfrm>
          <a:prstGeom prst="rect">
            <a:avLst/>
          </a:prstGeom>
          <a:noFill/>
        </p:spPr>
        <p:txBody>
          <a:bodyPr wrap="square" rtlCol="0">
            <a:spAutoFit/>
          </a:bodyPr>
          <a:lstStyle/>
          <a:p>
            <a:pPr algn="ctr"/>
            <a:r>
              <a:rPr lang="fr-FR" dirty="0" smtClean="0">
                <a:latin typeface="Sitka Display" pitchFamily="2" charset="0"/>
              </a:rPr>
              <a:t>Les syndicats sont inefficaces de nos jours</a:t>
            </a:r>
            <a:endParaRPr lang="fr-FR" dirty="0">
              <a:latin typeface="Sitka Display" pitchFamily="2" charset="0"/>
            </a:endParaRPr>
          </a:p>
        </p:txBody>
      </p:sp>
      <p:sp>
        <p:nvSpPr>
          <p:cNvPr id="24" name="ZoneTexte 23"/>
          <p:cNvSpPr txBox="1"/>
          <p:nvPr/>
        </p:nvSpPr>
        <p:spPr>
          <a:xfrm>
            <a:off x="7401272" y="5229200"/>
            <a:ext cx="2304257" cy="923330"/>
          </a:xfrm>
          <a:prstGeom prst="rect">
            <a:avLst/>
          </a:prstGeom>
          <a:noFill/>
        </p:spPr>
        <p:txBody>
          <a:bodyPr wrap="square" rtlCol="0">
            <a:spAutoFit/>
          </a:bodyPr>
          <a:lstStyle/>
          <a:p>
            <a:r>
              <a:rPr lang="fr-FR" dirty="0" smtClean="0">
                <a:latin typeface="Sitka Display" pitchFamily="2" charset="0"/>
              </a:rPr>
              <a:t>Ils appellent à la grève pour un oui ou pour un non</a:t>
            </a:r>
            <a:endParaRPr lang="fr-FR" dirty="0">
              <a:latin typeface="Sitka Display" pitchFamily="2" charset="0"/>
            </a:endParaRPr>
          </a:p>
        </p:txBody>
      </p:sp>
      <p:sp>
        <p:nvSpPr>
          <p:cNvPr id="25" name="ZoneTexte 24"/>
          <p:cNvSpPr txBox="1"/>
          <p:nvPr/>
        </p:nvSpPr>
        <p:spPr>
          <a:xfrm>
            <a:off x="4232920" y="5589240"/>
            <a:ext cx="2736304" cy="923330"/>
          </a:xfrm>
          <a:prstGeom prst="rect">
            <a:avLst/>
          </a:prstGeom>
          <a:noFill/>
        </p:spPr>
        <p:txBody>
          <a:bodyPr wrap="square" rtlCol="0">
            <a:spAutoFit/>
          </a:bodyPr>
          <a:lstStyle/>
          <a:p>
            <a:r>
              <a:rPr lang="fr-FR" dirty="0" smtClean="0">
                <a:latin typeface="Sitka Display" pitchFamily="2" charset="0"/>
              </a:rPr>
              <a:t>Les luttes de pouvoir et les mensonges existent au sein des syndicats</a:t>
            </a:r>
            <a:endParaRPr lang="fr-FR" dirty="0">
              <a:latin typeface="Sitka Display" pitchFamily="2" charset="0"/>
            </a:endParaRPr>
          </a:p>
        </p:txBody>
      </p:sp>
      <p:sp>
        <p:nvSpPr>
          <p:cNvPr id="20" name="ZoneTexte 19"/>
          <p:cNvSpPr txBox="1"/>
          <p:nvPr/>
        </p:nvSpPr>
        <p:spPr>
          <a:xfrm>
            <a:off x="0" y="0"/>
            <a:ext cx="1484702" cy="276999"/>
          </a:xfrm>
          <a:prstGeom prst="rect">
            <a:avLst/>
          </a:prstGeom>
          <a:noFill/>
        </p:spPr>
        <p:txBody>
          <a:bodyPr wrap="none" rtlCol="0">
            <a:spAutoFit/>
          </a:bodyPr>
          <a:lstStyle/>
          <a:p>
            <a:r>
              <a:rPr lang="fr-FR" sz="1200" dirty="0" smtClean="0">
                <a:latin typeface="Sitka Display" pitchFamily="2" charset="0"/>
              </a:rPr>
              <a:t>© 2017, mperney002</a:t>
            </a:r>
            <a:endParaRPr lang="fr-FR" sz="1200" dirty="0">
              <a:latin typeface="Sitka Display" pitchFamily="2"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u="sng" dirty="0" smtClean="0">
                <a:latin typeface="PickUpSticks" pitchFamily="2" charset="0"/>
                <a:ea typeface="PickUpSticks" pitchFamily="2" charset="0"/>
              </a:rPr>
              <a:t>Présentez un syndicat français ou francophone.</a:t>
            </a:r>
          </a:p>
        </p:txBody>
      </p:sp>
      <p:pic>
        <p:nvPicPr>
          <p:cNvPr id="5" name="Image 4" descr="logo-france-insoumise.jpg"/>
          <p:cNvPicPr>
            <a:picLocks noChangeAspect="1"/>
          </p:cNvPicPr>
          <p:nvPr/>
        </p:nvPicPr>
        <p:blipFill>
          <a:blip r:embed="rId2" cstate="print"/>
          <a:stretch>
            <a:fillRect/>
          </a:stretch>
        </p:blipFill>
        <p:spPr>
          <a:xfrm>
            <a:off x="1640632" y="1988840"/>
            <a:ext cx="1512168" cy="1522597"/>
          </a:xfrm>
          <a:prstGeom prst="rect">
            <a:avLst/>
          </a:prstGeom>
        </p:spPr>
      </p:pic>
      <p:cxnSp>
        <p:nvCxnSpPr>
          <p:cNvPr id="7" name="Connecteur droit 6"/>
          <p:cNvCxnSpPr/>
          <p:nvPr/>
        </p:nvCxnSpPr>
        <p:spPr>
          <a:xfrm>
            <a:off x="5025008" y="2132856"/>
            <a:ext cx="0" cy="4104456"/>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272480" y="3933056"/>
            <a:ext cx="4392488" cy="3139321"/>
          </a:xfrm>
          <a:prstGeom prst="rect">
            <a:avLst/>
          </a:prstGeom>
          <a:noFill/>
        </p:spPr>
        <p:txBody>
          <a:bodyPr wrap="square" rtlCol="0">
            <a:spAutoFit/>
          </a:bodyPr>
          <a:lstStyle/>
          <a:p>
            <a:pPr algn="just"/>
            <a:r>
              <a:rPr lang="fr-FR" dirty="0" smtClean="0">
                <a:latin typeface="Sitka Display" pitchFamily="2" charset="0"/>
              </a:rPr>
              <a:t>Fondée en 1895, la Confédération Générale du Travail figure comme l'une des principales organisations syndicales de salariés dans les élections aux comités d'entreprise. En 2016, 680 000 salariés étaient syndiqués à la CGT.</a:t>
            </a:r>
          </a:p>
          <a:p>
            <a:pPr algn="just"/>
            <a:r>
              <a:rPr lang="fr-FR" dirty="0" smtClean="0">
                <a:latin typeface="Sitka Display" pitchFamily="2" charset="0"/>
              </a:rPr>
              <a:t>L’idéologie de la CGT, c’est celle de la gauche marxiste et anticapitaliste. Depuis 2015, Philippe Martinez est le secrétaire général de la CGT.</a:t>
            </a:r>
          </a:p>
          <a:p>
            <a:pPr algn="just"/>
            <a:endParaRPr lang="fr-FR" dirty="0" smtClean="0">
              <a:latin typeface="Sitka Display" pitchFamily="2" charset="0"/>
            </a:endParaRPr>
          </a:p>
          <a:p>
            <a:pPr algn="just"/>
            <a:endParaRPr lang="fr-FR" dirty="0">
              <a:latin typeface="Sitka Display" pitchFamily="2" charset="0"/>
            </a:endParaRPr>
          </a:p>
        </p:txBody>
      </p:sp>
      <p:pic>
        <p:nvPicPr>
          <p:cNvPr id="10" name="Image 9" descr="51b7d46ae4b0de6db990a5e3.jpg"/>
          <p:cNvPicPr>
            <a:picLocks noChangeAspect="1"/>
          </p:cNvPicPr>
          <p:nvPr/>
        </p:nvPicPr>
        <p:blipFill>
          <a:blip r:embed="rId3" cstate="print"/>
          <a:stretch>
            <a:fillRect/>
          </a:stretch>
        </p:blipFill>
        <p:spPr>
          <a:xfrm>
            <a:off x="6609184" y="1844824"/>
            <a:ext cx="1584176" cy="1584176"/>
          </a:xfrm>
          <a:prstGeom prst="rect">
            <a:avLst/>
          </a:prstGeom>
        </p:spPr>
      </p:pic>
      <p:sp>
        <p:nvSpPr>
          <p:cNvPr id="12" name="ZoneTexte 11"/>
          <p:cNvSpPr txBox="1"/>
          <p:nvPr/>
        </p:nvSpPr>
        <p:spPr>
          <a:xfrm>
            <a:off x="5313040" y="3933056"/>
            <a:ext cx="4392488" cy="2585323"/>
          </a:xfrm>
          <a:prstGeom prst="rect">
            <a:avLst/>
          </a:prstGeom>
          <a:noFill/>
        </p:spPr>
        <p:txBody>
          <a:bodyPr wrap="square" rtlCol="0">
            <a:spAutoFit/>
          </a:bodyPr>
          <a:lstStyle/>
          <a:p>
            <a:pPr algn="just"/>
            <a:r>
              <a:rPr lang="fr-FR" dirty="0" smtClean="0">
                <a:latin typeface="Sitka Display" pitchFamily="2" charset="0"/>
              </a:rPr>
              <a:t>Créée en 1957, La Fédération des travailleurs et travailleuses du Québec (FTQ) est le plus important regroupement syndical du Québec par son nombre d'adhérents (plus de 600 000 membres, soit 44 % des syndiqués de la province). Son président est Daniel Boyer. Son but est l'étude, la défense, l'éducation et le promotion des droits et intérêts des travailleurs et travailleuses du Québec</a:t>
            </a:r>
            <a:endParaRPr lang="fr-FR" dirty="0">
              <a:latin typeface="Sitka Display" pitchFamily="2" charset="0"/>
            </a:endParaRPr>
          </a:p>
        </p:txBody>
      </p:sp>
      <p:sp>
        <p:nvSpPr>
          <p:cNvPr id="13" name="ZoneTexte 12"/>
          <p:cNvSpPr txBox="1"/>
          <p:nvPr/>
        </p:nvSpPr>
        <p:spPr>
          <a:xfrm>
            <a:off x="0" y="0"/>
            <a:ext cx="1484702" cy="276999"/>
          </a:xfrm>
          <a:prstGeom prst="rect">
            <a:avLst/>
          </a:prstGeom>
          <a:noFill/>
        </p:spPr>
        <p:txBody>
          <a:bodyPr wrap="none" rtlCol="0">
            <a:spAutoFit/>
          </a:bodyPr>
          <a:lstStyle/>
          <a:p>
            <a:r>
              <a:rPr lang="fr-FR" sz="1200" dirty="0" smtClean="0">
                <a:latin typeface="Sitka Display" pitchFamily="2" charset="0"/>
              </a:rPr>
              <a:t>© 2017, mperney002</a:t>
            </a:r>
            <a:endParaRPr lang="fr-FR" sz="1200" dirty="0">
              <a:latin typeface="Sitka Display" pitchFamily="2"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u="sng" dirty="0" smtClean="0">
                <a:latin typeface="PickUpSticks" pitchFamily="2" charset="0"/>
                <a:ea typeface="PickUpSticks" pitchFamily="2" charset="0"/>
              </a:rPr>
              <a:t>Pourquoi rejoindre un syndicat ?</a:t>
            </a:r>
          </a:p>
        </p:txBody>
      </p:sp>
      <p:sp>
        <p:nvSpPr>
          <p:cNvPr id="3" name="Espace réservé du contenu 2"/>
          <p:cNvSpPr>
            <a:spLocks noGrp="1"/>
          </p:cNvSpPr>
          <p:nvPr>
            <p:ph idx="1"/>
          </p:nvPr>
        </p:nvSpPr>
        <p:spPr>
          <a:xfrm>
            <a:off x="488504" y="1556792"/>
            <a:ext cx="9217024" cy="4958011"/>
          </a:xfrm>
        </p:spPr>
        <p:txBody>
          <a:bodyPr>
            <a:normAutofit fontScale="92500"/>
          </a:bodyPr>
          <a:lstStyle/>
          <a:p>
            <a:r>
              <a:rPr lang="fr-FR" dirty="0" smtClean="0">
                <a:latin typeface="Sitka Display" pitchFamily="2" charset="0"/>
              </a:rPr>
              <a:t>Pour être protégé face à sa hiérarchie</a:t>
            </a:r>
          </a:p>
          <a:p>
            <a:endParaRPr lang="fr-FR" dirty="0" smtClean="0">
              <a:latin typeface="Sitka Display" pitchFamily="2" charset="0"/>
            </a:endParaRPr>
          </a:p>
          <a:p>
            <a:r>
              <a:rPr lang="fr-FR" dirty="0" smtClean="0">
                <a:latin typeface="Sitka Display" pitchFamily="2" charset="0"/>
              </a:rPr>
              <a:t>Pour connaître ses droits et avoir du soutien en cas de litige avec son employeur</a:t>
            </a:r>
            <a:endParaRPr lang="fr-FR" dirty="0">
              <a:latin typeface="Sitka Display" pitchFamily="2" charset="0"/>
            </a:endParaRPr>
          </a:p>
          <a:p>
            <a:pPr>
              <a:buNone/>
            </a:pPr>
            <a:endParaRPr lang="fr-FR" dirty="0">
              <a:latin typeface="Sitka Display" pitchFamily="2" charset="0"/>
            </a:endParaRPr>
          </a:p>
          <a:p>
            <a:r>
              <a:rPr lang="fr-FR" dirty="0" smtClean="0">
                <a:latin typeface="Sitka Display" pitchFamily="2" charset="0"/>
              </a:rPr>
              <a:t>Pour préserver ses intérêts personnels et ses acquis économiques et sociaux.</a:t>
            </a:r>
          </a:p>
          <a:p>
            <a:endParaRPr lang="fr-FR" dirty="0">
              <a:latin typeface="Sitka Display" pitchFamily="2" charset="0"/>
            </a:endParaRPr>
          </a:p>
          <a:p>
            <a:r>
              <a:rPr lang="fr-FR" dirty="0" smtClean="0">
                <a:latin typeface="Sitka Display" pitchFamily="2" charset="0"/>
              </a:rPr>
              <a:t>Faire entendre ses revendication et son mécontentement</a:t>
            </a:r>
            <a:endParaRPr lang="fr-FR" sz="2400" i="1" dirty="0" smtClean="0">
              <a:latin typeface="Sitka Display" pitchFamily="2" charset="0"/>
            </a:endParaRPr>
          </a:p>
          <a:p>
            <a:pPr>
              <a:buNone/>
            </a:pPr>
            <a:endParaRPr lang="fr-FR" dirty="0">
              <a:latin typeface="Sitka Display" pitchFamily="2" charset="0"/>
            </a:endParaRPr>
          </a:p>
        </p:txBody>
      </p:sp>
      <p:sp>
        <p:nvSpPr>
          <p:cNvPr id="4" name="ZoneTexte 3"/>
          <p:cNvSpPr txBox="1"/>
          <p:nvPr/>
        </p:nvSpPr>
        <p:spPr>
          <a:xfrm>
            <a:off x="0" y="0"/>
            <a:ext cx="1484702" cy="276999"/>
          </a:xfrm>
          <a:prstGeom prst="rect">
            <a:avLst/>
          </a:prstGeom>
          <a:noFill/>
        </p:spPr>
        <p:txBody>
          <a:bodyPr wrap="none" rtlCol="0">
            <a:spAutoFit/>
          </a:bodyPr>
          <a:lstStyle/>
          <a:p>
            <a:r>
              <a:rPr lang="fr-FR" sz="1200" dirty="0" smtClean="0">
                <a:latin typeface="Sitka Display" pitchFamily="2" charset="0"/>
              </a:rPr>
              <a:t>© 2017, mperney002</a:t>
            </a:r>
            <a:endParaRPr lang="fr-FR" sz="1200" dirty="0">
              <a:latin typeface="Sitka Display" pitchFamily="2"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88504" y="548680"/>
            <a:ext cx="8915400" cy="1143000"/>
          </a:xfrm>
        </p:spPr>
        <p:txBody>
          <a:bodyPr>
            <a:normAutofit fontScale="90000"/>
          </a:bodyPr>
          <a:lstStyle/>
          <a:p>
            <a:r>
              <a:rPr lang="fr-FR" u="sng" dirty="0" smtClean="0">
                <a:latin typeface="PickUpSticks" pitchFamily="2" charset="0"/>
                <a:ea typeface="PickUpSticks" pitchFamily="2" charset="0"/>
              </a:rPr>
              <a:t>Pensez-vous que les syndicats aient vraiment du pouvoir en France ou ailleurs dans le monde francophone ?</a:t>
            </a:r>
          </a:p>
        </p:txBody>
      </p:sp>
      <p:sp>
        <p:nvSpPr>
          <p:cNvPr id="4" name="Ellipse 3"/>
          <p:cNvSpPr/>
          <p:nvPr/>
        </p:nvSpPr>
        <p:spPr>
          <a:xfrm>
            <a:off x="1136576" y="1844824"/>
            <a:ext cx="2880320" cy="1800200"/>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dirty="0" smtClean="0">
                <a:solidFill>
                  <a:schemeClr val="tx1"/>
                </a:solidFill>
                <a:latin typeface="PickUpSticks" pitchFamily="2" charset="0"/>
                <a:ea typeface="PickUpSticks" pitchFamily="2" charset="0"/>
              </a:rPr>
              <a:t>OUI</a:t>
            </a:r>
            <a:endParaRPr lang="fr-FR" sz="4000" dirty="0">
              <a:solidFill>
                <a:schemeClr val="tx1"/>
              </a:solidFill>
              <a:latin typeface="PickUpSticks" pitchFamily="2" charset="0"/>
              <a:ea typeface="PickUpSticks" pitchFamily="2" charset="0"/>
            </a:endParaRPr>
          </a:p>
        </p:txBody>
      </p:sp>
      <p:sp>
        <p:nvSpPr>
          <p:cNvPr id="5" name="Ellipse 4"/>
          <p:cNvSpPr/>
          <p:nvPr/>
        </p:nvSpPr>
        <p:spPr>
          <a:xfrm>
            <a:off x="5673080" y="1844824"/>
            <a:ext cx="2880320" cy="1800200"/>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dirty="0" smtClean="0">
                <a:solidFill>
                  <a:schemeClr val="tx1"/>
                </a:solidFill>
                <a:latin typeface="PickUpSticks" pitchFamily="2" charset="0"/>
                <a:ea typeface="PickUpSticks" pitchFamily="2" charset="0"/>
              </a:rPr>
              <a:t>NON</a:t>
            </a:r>
            <a:endParaRPr lang="fr-FR" sz="3200" dirty="0">
              <a:solidFill>
                <a:schemeClr val="tx1"/>
              </a:solidFill>
              <a:latin typeface="PickUpSticks" pitchFamily="2" charset="0"/>
              <a:ea typeface="PickUpSticks" pitchFamily="2" charset="0"/>
            </a:endParaRPr>
          </a:p>
        </p:txBody>
      </p:sp>
      <p:cxnSp>
        <p:nvCxnSpPr>
          <p:cNvPr id="7" name="Connecteur droit avec flèche 6"/>
          <p:cNvCxnSpPr>
            <a:stCxn id="4" idx="3"/>
          </p:cNvCxnSpPr>
          <p:nvPr/>
        </p:nvCxnSpPr>
        <p:spPr>
          <a:xfrm flipH="1">
            <a:off x="1064568" y="3381391"/>
            <a:ext cx="493821" cy="839697"/>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a:stCxn id="4" idx="4"/>
          </p:cNvCxnSpPr>
          <p:nvPr/>
        </p:nvCxnSpPr>
        <p:spPr>
          <a:xfrm flipH="1">
            <a:off x="2432720" y="3645024"/>
            <a:ext cx="144016" cy="1872208"/>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a:stCxn id="4" idx="5"/>
          </p:cNvCxnSpPr>
          <p:nvPr/>
        </p:nvCxnSpPr>
        <p:spPr>
          <a:xfrm>
            <a:off x="3595083" y="3381391"/>
            <a:ext cx="493821" cy="839697"/>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a:stCxn id="5" idx="3"/>
          </p:cNvCxnSpPr>
          <p:nvPr/>
        </p:nvCxnSpPr>
        <p:spPr>
          <a:xfrm flipH="1">
            <a:off x="5457056" y="3381391"/>
            <a:ext cx="637837" cy="2207849"/>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a:stCxn id="5" idx="4"/>
          </p:cNvCxnSpPr>
          <p:nvPr/>
        </p:nvCxnSpPr>
        <p:spPr>
          <a:xfrm>
            <a:off x="7113240" y="3645024"/>
            <a:ext cx="0" cy="720080"/>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a:stCxn id="5" idx="5"/>
          </p:cNvCxnSpPr>
          <p:nvPr/>
        </p:nvCxnSpPr>
        <p:spPr>
          <a:xfrm>
            <a:off x="8131587" y="3381391"/>
            <a:ext cx="853861" cy="2063833"/>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sp>
        <p:nvSpPr>
          <p:cNvPr id="19" name="ZoneTexte 18"/>
          <p:cNvSpPr txBox="1"/>
          <p:nvPr/>
        </p:nvSpPr>
        <p:spPr>
          <a:xfrm>
            <a:off x="1208584" y="5517232"/>
            <a:ext cx="2880320" cy="923330"/>
          </a:xfrm>
          <a:prstGeom prst="rect">
            <a:avLst/>
          </a:prstGeom>
          <a:noFill/>
        </p:spPr>
        <p:txBody>
          <a:bodyPr wrap="square" rtlCol="0">
            <a:spAutoFit/>
          </a:bodyPr>
          <a:lstStyle/>
          <a:p>
            <a:pPr algn="ctr"/>
            <a:r>
              <a:rPr lang="fr-FR" dirty="0" smtClean="0">
                <a:latin typeface="Sitka Display" pitchFamily="2" charset="0"/>
              </a:rPr>
              <a:t>En mai 2017, une grève générale et illimitée a montré l’influence des syndicats</a:t>
            </a:r>
            <a:endParaRPr lang="fr-FR" dirty="0">
              <a:latin typeface="Sitka Display" pitchFamily="2" charset="0"/>
            </a:endParaRPr>
          </a:p>
        </p:txBody>
      </p:sp>
      <p:sp>
        <p:nvSpPr>
          <p:cNvPr id="21" name="ZoneTexte 20"/>
          <p:cNvSpPr txBox="1"/>
          <p:nvPr/>
        </p:nvSpPr>
        <p:spPr>
          <a:xfrm>
            <a:off x="2792760" y="4149080"/>
            <a:ext cx="2664297" cy="1200329"/>
          </a:xfrm>
          <a:prstGeom prst="rect">
            <a:avLst/>
          </a:prstGeom>
          <a:noFill/>
        </p:spPr>
        <p:txBody>
          <a:bodyPr wrap="square" rtlCol="0">
            <a:spAutoFit/>
          </a:bodyPr>
          <a:lstStyle/>
          <a:p>
            <a:r>
              <a:rPr lang="fr-FR" dirty="0" smtClean="0">
                <a:latin typeface="Sitka Display" pitchFamily="2" charset="0"/>
              </a:rPr>
              <a:t>Ils sont à l’origine de toutes négociations avec le gouvernement et le patronat</a:t>
            </a:r>
          </a:p>
        </p:txBody>
      </p:sp>
      <p:sp>
        <p:nvSpPr>
          <p:cNvPr id="23" name="ZoneTexte 22"/>
          <p:cNvSpPr txBox="1"/>
          <p:nvPr/>
        </p:nvSpPr>
        <p:spPr>
          <a:xfrm>
            <a:off x="5817096" y="4365104"/>
            <a:ext cx="2952328" cy="923330"/>
          </a:xfrm>
          <a:prstGeom prst="rect">
            <a:avLst/>
          </a:prstGeom>
          <a:noFill/>
        </p:spPr>
        <p:txBody>
          <a:bodyPr wrap="square" rtlCol="0">
            <a:spAutoFit/>
          </a:bodyPr>
          <a:lstStyle/>
          <a:p>
            <a:r>
              <a:rPr lang="fr-FR" dirty="0" smtClean="0">
                <a:latin typeface="Sitka Display" pitchFamily="2" charset="0"/>
              </a:rPr>
              <a:t>Selon un sondage de 2017, 35% des français ont une bonne image des syndicats</a:t>
            </a:r>
            <a:endParaRPr lang="fr-FR" dirty="0">
              <a:latin typeface="Sitka Display" pitchFamily="2" charset="0"/>
            </a:endParaRPr>
          </a:p>
        </p:txBody>
      </p:sp>
      <p:sp>
        <p:nvSpPr>
          <p:cNvPr id="24" name="ZoneTexte 23"/>
          <p:cNvSpPr txBox="1"/>
          <p:nvPr/>
        </p:nvSpPr>
        <p:spPr>
          <a:xfrm>
            <a:off x="7329264" y="5445224"/>
            <a:ext cx="2376264" cy="1200329"/>
          </a:xfrm>
          <a:prstGeom prst="rect">
            <a:avLst/>
          </a:prstGeom>
          <a:noFill/>
        </p:spPr>
        <p:txBody>
          <a:bodyPr wrap="square" rtlCol="0">
            <a:spAutoFit/>
          </a:bodyPr>
          <a:lstStyle/>
          <a:p>
            <a:r>
              <a:rPr lang="fr-FR" dirty="0" smtClean="0">
                <a:latin typeface="Sitka Display" pitchFamily="2" charset="0"/>
              </a:rPr>
              <a:t>40 % des syndiqués évoquent l’existence de tensions avec leurs supérieurs</a:t>
            </a:r>
            <a:endParaRPr lang="fr-FR" dirty="0">
              <a:latin typeface="Sitka Display" pitchFamily="2" charset="0"/>
            </a:endParaRPr>
          </a:p>
        </p:txBody>
      </p:sp>
      <p:sp>
        <p:nvSpPr>
          <p:cNvPr id="25" name="ZoneTexte 24"/>
          <p:cNvSpPr txBox="1"/>
          <p:nvPr/>
        </p:nvSpPr>
        <p:spPr>
          <a:xfrm>
            <a:off x="4232920" y="5589240"/>
            <a:ext cx="2736304" cy="646331"/>
          </a:xfrm>
          <a:prstGeom prst="rect">
            <a:avLst/>
          </a:prstGeom>
          <a:noFill/>
        </p:spPr>
        <p:txBody>
          <a:bodyPr wrap="square" rtlCol="0">
            <a:spAutoFit/>
          </a:bodyPr>
          <a:lstStyle/>
          <a:p>
            <a:r>
              <a:rPr lang="fr-FR" dirty="0" smtClean="0">
                <a:latin typeface="Sitka Display" pitchFamily="2" charset="0"/>
              </a:rPr>
              <a:t>Seulement 11% des salariés sont syndiqués</a:t>
            </a:r>
            <a:endParaRPr lang="fr-FR" dirty="0">
              <a:latin typeface="Sitka Display" pitchFamily="2" charset="0"/>
            </a:endParaRPr>
          </a:p>
        </p:txBody>
      </p:sp>
      <p:sp>
        <p:nvSpPr>
          <p:cNvPr id="22" name="ZoneTexte 21"/>
          <p:cNvSpPr txBox="1"/>
          <p:nvPr/>
        </p:nvSpPr>
        <p:spPr>
          <a:xfrm>
            <a:off x="200472" y="4293096"/>
            <a:ext cx="2016224" cy="1200329"/>
          </a:xfrm>
          <a:prstGeom prst="rect">
            <a:avLst/>
          </a:prstGeom>
          <a:noFill/>
        </p:spPr>
        <p:txBody>
          <a:bodyPr wrap="square" rtlCol="0">
            <a:spAutoFit/>
          </a:bodyPr>
          <a:lstStyle/>
          <a:p>
            <a:r>
              <a:rPr lang="fr-FR" dirty="0" smtClean="0">
                <a:latin typeface="Sitka Display" pitchFamily="2" charset="0"/>
              </a:rPr>
              <a:t>Ils sont à l’origines des mouvements de grèves et des manifestations</a:t>
            </a:r>
            <a:endParaRPr lang="fr-FR" dirty="0">
              <a:latin typeface="Sitka Display" pitchFamily="2" charset="0"/>
            </a:endParaRPr>
          </a:p>
        </p:txBody>
      </p:sp>
      <p:sp>
        <p:nvSpPr>
          <p:cNvPr id="28" name="ZoneTexte 27"/>
          <p:cNvSpPr txBox="1"/>
          <p:nvPr/>
        </p:nvSpPr>
        <p:spPr>
          <a:xfrm>
            <a:off x="0" y="0"/>
            <a:ext cx="1484702" cy="276999"/>
          </a:xfrm>
          <a:prstGeom prst="rect">
            <a:avLst/>
          </a:prstGeom>
          <a:noFill/>
        </p:spPr>
        <p:txBody>
          <a:bodyPr wrap="none" rtlCol="0">
            <a:spAutoFit/>
          </a:bodyPr>
          <a:lstStyle/>
          <a:p>
            <a:r>
              <a:rPr lang="fr-FR" sz="1200" dirty="0" smtClean="0">
                <a:latin typeface="Sitka Display" pitchFamily="2" charset="0"/>
              </a:rPr>
              <a:t>© 2017, mperney002</a:t>
            </a:r>
            <a:endParaRPr lang="fr-FR" sz="1200" dirty="0">
              <a:latin typeface="Sitka Display" pitchFamily="2"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88504" y="692696"/>
            <a:ext cx="8915400" cy="1143000"/>
          </a:xfrm>
        </p:spPr>
        <p:txBody>
          <a:bodyPr>
            <a:normAutofit fontScale="90000"/>
          </a:bodyPr>
          <a:lstStyle/>
          <a:p>
            <a:r>
              <a:rPr lang="fr-FR" u="sng" dirty="0" smtClean="0">
                <a:latin typeface="PickUpSticks" pitchFamily="2" charset="0"/>
                <a:ea typeface="PickUpSticks" pitchFamily="2" charset="0"/>
              </a:rPr>
              <a:t>Quels genres d’actions peuvent mener les syndicats ?</a:t>
            </a:r>
            <a:br>
              <a:rPr lang="fr-FR" u="sng" dirty="0" smtClean="0">
                <a:latin typeface="PickUpSticks" pitchFamily="2" charset="0"/>
                <a:ea typeface="PickUpSticks" pitchFamily="2" charset="0"/>
              </a:rPr>
            </a:br>
            <a:endParaRPr lang="fr-FR" u="sng" dirty="0" smtClean="0">
              <a:latin typeface="PickUpSticks" pitchFamily="2" charset="0"/>
              <a:ea typeface="PickUpSticks" pitchFamily="2" charset="0"/>
            </a:endParaRPr>
          </a:p>
        </p:txBody>
      </p:sp>
      <p:sp>
        <p:nvSpPr>
          <p:cNvPr id="3" name="Espace réservé du contenu 2"/>
          <p:cNvSpPr>
            <a:spLocks noGrp="1"/>
          </p:cNvSpPr>
          <p:nvPr>
            <p:ph idx="1"/>
          </p:nvPr>
        </p:nvSpPr>
        <p:spPr>
          <a:xfrm>
            <a:off x="488504" y="1700808"/>
            <a:ext cx="8915400" cy="4525963"/>
          </a:xfrm>
        </p:spPr>
        <p:txBody>
          <a:bodyPr>
            <a:normAutofit lnSpcReduction="10000"/>
          </a:bodyPr>
          <a:lstStyle/>
          <a:p>
            <a:r>
              <a:rPr lang="fr-FR" dirty="0" smtClean="0">
                <a:latin typeface="Sitka Display" pitchFamily="2" charset="0"/>
              </a:rPr>
              <a:t>Appel à la grève et à la manifestation</a:t>
            </a:r>
          </a:p>
          <a:p>
            <a:endParaRPr lang="fr-FR" sz="1500" dirty="0" smtClean="0">
              <a:latin typeface="Sitka Display" pitchFamily="2" charset="0"/>
            </a:endParaRPr>
          </a:p>
          <a:p>
            <a:r>
              <a:rPr lang="fr-FR" dirty="0" smtClean="0">
                <a:latin typeface="Sitka Display" pitchFamily="2" charset="0"/>
              </a:rPr>
              <a:t>Négociations avec le gouvernement et le patronat</a:t>
            </a:r>
            <a:endParaRPr lang="fr-FR" sz="2600" i="1" dirty="0">
              <a:latin typeface="Sitka Display" pitchFamily="2" charset="0"/>
            </a:endParaRPr>
          </a:p>
          <a:p>
            <a:pPr>
              <a:buNone/>
            </a:pPr>
            <a:endParaRPr lang="fr-FR" sz="1700" dirty="0">
              <a:latin typeface="Sitka Display" pitchFamily="2" charset="0"/>
            </a:endParaRPr>
          </a:p>
          <a:p>
            <a:r>
              <a:rPr lang="fr-FR" dirty="0" smtClean="0">
                <a:latin typeface="Sitka Display" pitchFamily="2" charset="0"/>
              </a:rPr>
              <a:t>Réunions et rassemblements</a:t>
            </a:r>
          </a:p>
          <a:p>
            <a:endParaRPr lang="fr-FR" sz="1700" dirty="0">
              <a:latin typeface="Sitka Display" pitchFamily="2" charset="0"/>
            </a:endParaRPr>
          </a:p>
          <a:p>
            <a:r>
              <a:rPr lang="fr-FR" dirty="0" smtClean="0">
                <a:latin typeface="Sitka Display" pitchFamily="2" charset="0"/>
              </a:rPr>
              <a:t>Siège aux prud’hommes pour la protection des travailleurs</a:t>
            </a:r>
          </a:p>
          <a:p>
            <a:endParaRPr lang="fr-FR" sz="2400" i="1" dirty="0" smtClean="0">
              <a:latin typeface="Sitka Display" pitchFamily="2" charset="0"/>
            </a:endParaRPr>
          </a:p>
          <a:p>
            <a:r>
              <a:rPr lang="fr-FR" dirty="0" smtClean="0">
                <a:latin typeface="Sitka Display" pitchFamily="2" charset="0"/>
              </a:rPr>
              <a:t>Distribution de tracts et pétitions</a:t>
            </a:r>
          </a:p>
        </p:txBody>
      </p:sp>
      <p:sp>
        <p:nvSpPr>
          <p:cNvPr id="4" name="ZoneTexte 3"/>
          <p:cNvSpPr txBox="1"/>
          <p:nvPr/>
        </p:nvSpPr>
        <p:spPr>
          <a:xfrm>
            <a:off x="0" y="0"/>
            <a:ext cx="1484702" cy="276999"/>
          </a:xfrm>
          <a:prstGeom prst="rect">
            <a:avLst/>
          </a:prstGeom>
          <a:noFill/>
        </p:spPr>
        <p:txBody>
          <a:bodyPr wrap="none" rtlCol="0">
            <a:spAutoFit/>
          </a:bodyPr>
          <a:lstStyle/>
          <a:p>
            <a:r>
              <a:rPr lang="fr-FR" sz="1200" dirty="0" smtClean="0">
                <a:latin typeface="Sitka Display" pitchFamily="2" charset="0"/>
              </a:rPr>
              <a:t>© 2017, mperney002</a:t>
            </a:r>
            <a:endParaRPr lang="fr-FR" sz="1200" dirty="0">
              <a:latin typeface="Sitka Display" pitchFamily="2"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u="sng" dirty="0" smtClean="0">
                <a:latin typeface="PickUpSticks" pitchFamily="2" charset="0"/>
                <a:ea typeface="PickUpSticks" pitchFamily="2" charset="0"/>
              </a:rPr>
              <a:t>Quelles sont généralement les revendications des syndicats ?</a:t>
            </a:r>
          </a:p>
        </p:txBody>
      </p:sp>
      <p:sp>
        <p:nvSpPr>
          <p:cNvPr id="3" name="Espace réservé du contenu 2"/>
          <p:cNvSpPr>
            <a:spLocks noGrp="1"/>
          </p:cNvSpPr>
          <p:nvPr>
            <p:ph idx="1"/>
          </p:nvPr>
        </p:nvSpPr>
        <p:spPr>
          <a:xfrm>
            <a:off x="488504" y="1556792"/>
            <a:ext cx="8915400" cy="4958011"/>
          </a:xfrm>
        </p:spPr>
        <p:txBody>
          <a:bodyPr>
            <a:normAutofit fontScale="92500"/>
          </a:bodyPr>
          <a:lstStyle/>
          <a:p>
            <a:r>
              <a:rPr lang="fr-FR" dirty="0" smtClean="0">
                <a:latin typeface="Sitka Display" pitchFamily="2" charset="0"/>
              </a:rPr>
              <a:t>Protéger les acquis des générations passées</a:t>
            </a:r>
          </a:p>
          <a:p>
            <a:endParaRPr lang="fr-FR" dirty="0">
              <a:latin typeface="Sitka Display" pitchFamily="2" charset="0"/>
            </a:endParaRPr>
          </a:p>
          <a:p>
            <a:r>
              <a:rPr lang="fr-FR" dirty="0" smtClean="0">
                <a:latin typeface="Sitka Display" pitchFamily="2" charset="0"/>
              </a:rPr>
              <a:t>Maintien de l’âge de la retraire et des 35h</a:t>
            </a:r>
          </a:p>
          <a:p>
            <a:endParaRPr lang="fr-FR" dirty="0" smtClean="0">
              <a:latin typeface="Sitka Display" pitchFamily="2" charset="0"/>
            </a:endParaRPr>
          </a:p>
          <a:p>
            <a:r>
              <a:rPr lang="fr-FR" dirty="0" smtClean="0">
                <a:latin typeface="Sitka Display" pitchFamily="2" charset="0"/>
              </a:rPr>
              <a:t>Augmentation des salaires et progression de carrière</a:t>
            </a:r>
            <a:endParaRPr lang="fr-FR" dirty="0">
              <a:latin typeface="Sitka Display" pitchFamily="2" charset="0"/>
            </a:endParaRPr>
          </a:p>
          <a:p>
            <a:pPr>
              <a:buNone/>
            </a:pPr>
            <a:endParaRPr lang="fr-FR" dirty="0">
              <a:latin typeface="Sitka Display" pitchFamily="2" charset="0"/>
            </a:endParaRPr>
          </a:p>
          <a:p>
            <a:r>
              <a:rPr lang="fr-FR" dirty="0" smtClean="0">
                <a:latin typeface="Sitka Display" pitchFamily="2" charset="0"/>
              </a:rPr>
              <a:t>Conditions de travail, sécurité de l’emploi et santé</a:t>
            </a:r>
          </a:p>
          <a:p>
            <a:endParaRPr lang="fr-FR" dirty="0">
              <a:latin typeface="Sitka Display" pitchFamily="2" charset="0"/>
            </a:endParaRPr>
          </a:p>
          <a:p>
            <a:r>
              <a:rPr lang="fr-FR" dirty="0" smtClean="0">
                <a:latin typeface="Sitka Display" pitchFamily="2" charset="0"/>
              </a:rPr>
              <a:t>La lutte contre la délocalisation</a:t>
            </a:r>
          </a:p>
          <a:p>
            <a:pPr>
              <a:buNone/>
            </a:pPr>
            <a:endParaRPr lang="fr-FR" sz="2400" i="1" dirty="0" smtClean="0">
              <a:latin typeface="Sitka Display" pitchFamily="2" charset="0"/>
            </a:endParaRPr>
          </a:p>
          <a:p>
            <a:pPr>
              <a:buNone/>
            </a:pPr>
            <a:endParaRPr lang="fr-FR" dirty="0">
              <a:latin typeface="Sitka Display" pitchFamily="2" charset="0"/>
            </a:endParaRPr>
          </a:p>
        </p:txBody>
      </p:sp>
      <p:sp>
        <p:nvSpPr>
          <p:cNvPr id="4" name="ZoneTexte 3"/>
          <p:cNvSpPr txBox="1"/>
          <p:nvPr/>
        </p:nvSpPr>
        <p:spPr>
          <a:xfrm>
            <a:off x="0" y="0"/>
            <a:ext cx="1484702" cy="276999"/>
          </a:xfrm>
          <a:prstGeom prst="rect">
            <a:avLst/>
          </a:prstGeom>
          <a:noFill/>
        </p:spPr>
        <p:txBody>
          <a:bodyPr wrap="none" rtlCol="0">
            <a:spAutoFit/>
          </a:bodyPr>
          <a:lstStyle/>
          <a:p>
            <a:r>
              <a:rPr lang="fr-FR" sz="1200" dirty="0" smtClean="0">
                <a:latin typeface="Sitka Display" pitchFamily="2" charset="0"/>
              </a:rPr>
              <a:t>© 2017, mperney002</a:t>
            </a:r>
            <a:endParaRPr lang="fr-FR" sz="1200" dirty="0">
              <a:latin typeface="Sitka Display" pitchFamily="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u="sng" dirty="0" smtClean="0">
                <a:latin typeface="PickUpSticks" pitchFamily="2" charset="0"/>
                <a:ea typeface="PickUpSticks" pitchFamily="2" charset="0"/>
              </a:rPr>
              <a:t>Que pensez-vous du droit de faire la grève ?</a:t>
            </a:r>
            <a:endParaRPr lang="fr-FR" u="sng" dirty="0">
              <a:latin typeface="PickUpSticks" pitchFamily="2" charset="0"/>
              <a:ea typeface="PickUpSticks" pitchFamily="2" charset="0"/>
            </a:endParaRPr>
          </a:p>
        </p:txBody>
      </p:sp>
      <p:sp>
        <p:nvSpPr>
          <p:cNvPr id="4" name="Ellipse 3"/>
          <p:cNvSpPr/>
          <p:nvPr/>
        </p:nvSpPr>
        <p:spPr>
          <a:xfrm>
            <a:off x="1136576" y="1844824"/>
            <a:ext cx="2880320" cy="1800200"/>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dirty="0" smtClean="0">
                <a:solidFill>
                  <a:schemeClr val="tx1"/>
                </a:solidFill>
                <a:latin typeface="PickUpSticks" pitchFamily="2" charset="0"/>
                <a:ea typeface="PickUpSticks" pitchFamily="2" charset="0"/>
              </a:rPr>
              <a:t>POUR</a:t>
            </a:r>
            <a:endParaRPr lang="fr-FR" sz="4000" dirty="0">
              <a:solidFill>
                <a:schemeClr val="tx1"/>
              </a:solidFill>
              <a:latin typeface="PickUpSticks" pitchFamily="2" charset="0"/>
              <a:ea typeface="PickUpSticks" pitchFamily="2" charset="0"/>
            </a:endParaRPr>
          </a:p>
        </p:txBody>
      </p:sp>
      <p:sp>
        <p:nvSpPr>
          <p:cNvPr id="5" name="Ellipse 4"/>
          <p:cNvSpPr/>
          <p:nvPr/>
        </p:nvSpPr>
        <p:spPr>
          <a:xfrm>
            <a:off x="5673080" y="1844824"/>
            <a:ext cx="2880320" cy="1800200"/>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dirty="0" smtClean="0">
                <a:solidFill>
                  <a:schemeClr val="tx1"/>
                </a:solidFill>
                <a:latin typeface="PickUpSticks" pitchFamily="2" charset="0"/>
                <a:ea typeface="PickUpSticks" pitchFamily="2" charset="0"/>
              </a:rPr>
              <a:t>CONTRE</a:t>
            </a:r>
            <a:endParaRPr lang="fr-FR" sz="4000" dirty="0">
              <a:solidFill>
                <a:schemeClr val="tx1"/>
              </a:solidFill>
              <a:latin typeface="PickUpSticks" pitchFamily="2" charset="0"/>
              <a:ea typeface="PickUpSticks" pitchFamily="2" charset="0"/>
            </a:endParaRPr>
          </a:p>
        </p:txBody>
      </p:sp>
      <p:cxnSp>
        <p:nvCxnSpPr>
          <p:cNvPr id="7" name="Connecteur droit avec flèche 6"/>
          <p:cNvCxnSpPr>
            <a:stCxn id="4" idx="3"/>
          </p:cNvCxnSpPr>
          <p:nvPr/>
        </p:nvCxnSpPr>
        <p:spPr>
          <a:xfrm flipH="1">
            <a:off x="1064568" y="3381391"/>
            <a:ext cx="493821" cy="839697"/>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a:stCxn id="4" idx="4"/>
          </p:cNvCxnSpPr>
          <p:nvPr/>
        </p:nvCxnSpPr>
        <p:spPr>
          <a:xfrm flipH="1">
            <a:off x="2144688" y="3645024"/>
            <a:ext cx="432048" cy="2160240"/>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a:stCxn id="4" idx="5"/>
          </p:cNvCxnSpPr>
          <p:nvPr/>
        </p:nvCxnSpPr>
        <p:spPr>
          <a:xfrm>
            <a:off x="3595083" y="3381391"/>
            <a:ext cx="493821" cy="839697"/>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a:stCxn id="5" idx="3"/>
          </p:cNvCxnSpPr>
          <p:nvPr/>
        </p:nvCxnSpPr>
        <p:spPr>
          <a:xfrm flipH="1">
            <a:off x="5457056" y="3381391"/>
            <a:ext cx="637837" cy="2207849"/>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a:stCxn id="5" idx="4"/>
          </p:cNvCxnSpPr>
          <p:nvPr/>
        </p:nvCxnSpPr>
        <p:spPr>
          <a:xfrm>
            <a:off x="7113240" y="3645024"/>
            <a:ext cx="0" cy="720080"/>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a:stCxn id="5" idx="5"/>
          </p:cNvCxnSpPr>
          <p:nvPr/>
        </p:nvCxnSpPr>
        <p:spPr>
          <a:xfrm>
            <a:off x="8131587" y="3381391"/>
            <a:ext cx="781853" cy="1991825"/>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200472" y="4293096"/>
            <a:ext cx="1872208" cy="923330"/>
          </a:xfrm>
          <a:prstGeom prst="rect">
            <a:avLst/>
          </a:prstGeom>
          <a:noFill/>
        </p:spPr>
        <p:txBody>
          <a:bodyPr wrap="square" rtlCol="0">
            <a:spAutoFit/>
          </a:bodyPr>
          <a:lstStyle/>
          <a:p>
            <a:r>
              <a:rPr lang="fr-FR" dirty="0" smtClean="0">
                <a:latin typeface="Sitka Display" pitchFamily="2" charset="0"/>
              </a:rPr>
              <a:t>C’est un droit et une liberté pour les travailleurs</a:t>
            </a:r>
            <a:endParaRPr lang="fr-FR" dirty="0">
              <a:latin typeface="Sitka Display" pitchFamily="2" charset="0"/>
            </a:endParaRPr>
          </a:p>
        </p:txBody>
      </p:sp>
      <p:sp>
        <p:nvSpPr>
          <p:cNvPr id="19" name="ZoneTexte 18"/>
          <p:cNvSpPr txBox="1"/>
          <p:nvPr/>
        </p:nvSpPr>
        <p:spPr>
          <a:xfrm>
            <a:off x="560512" y="5805264"/>
            <a:ext cx="3384377" cy="646331"/>
          </a:xfrm>
          <a:prstGeom prst="rect">
            <a:avLst/>
          </a:prstGeom>
          <a:noFill/>
        </p:spPr>
        <p:txBody>
          <a:bodyPr wrap="square" rtlCol="0">
            <a:spAutoFit/>
          </a:bodyPr>
          <a:lstStyle/>
          <a:p>
            <a:r>
              <a:rPr lang="fr-FR" dirty="0" smtClean="0">
                <a:latin typeface="Sitka Display" pitchFamily="2" charset="0"/>
              </a:rPr>
              <a:t>C’est un bon moyen de secouer le système et faire entendre sa voix</a:t>
            </a:r>
            <a:endParaRPr lang="fr-FR" dirty="0">
              <a:latin typeface="Sitka Display" pitchFamily="2" charset="0"/>
            </a:endParaRPr>
          </a:p>
        </p:txBody>
      </p:sp>
      <p:sp>
        <p:nvSpPr>
          <p:cNvPr id="21" name="ZoneTexte 20"/>
          <p:cNvSpPr txBox="1"/>
          <p:nvPr/>
        </p:nvSpPr>
        <p:spPr>
          <a:xfrm>
            <a:off x="2648744" y="4293096"/>
            <a:ext cx="2664297" cy="923330"/>
          </a:xfrm>
          <a:prstGeom prst="rect">
            <a:avLst/>
          </a:prstGeom>
          <a:noFill/>
        </p:spPr>
        <p:txBody>
          <a:bodyPr wrap="square" rtlCol="0">
            <a:spAutoFit/>
          </a:bodyPr>
          <a:lstStyle/>
          <a:p>
            <a:r>
              <a:rPr lang="fr-FR" dirty="0" smtClean="0">
                <a:latin typeface="Sitka Display" pitchFamily="2" charset="0"/>
              </a:rPr>
              <a:t>Les travailleurs ont obtenu des résultats grâce aux grèves dans le passé</a:t>
            </a:r>
            <a:endParaRPr lang="fr-FR" dirty="0">
              <a:latin typeface="Sitka Display" pitchFamily="2" charset="0"/>
            </a:endParaRPr>
          </a:p>
        </p:txBody>
      </p:sp>
      <p:sp>
        <p:nvSpPr>
          <p:cNvPr id="23" name="ZoneTexte 22"/>
          <p:cNvSpPr txBox="1"/>
          <p:nvPr/>
        </p:nvSpPr>
        <p:spPr>
          <a:xfrm>
            <a:off x="5961112" y="4437112"/>
            <a:ext cx="2592288" cy="923330"/>
          </a:xfrm>
          <a:prstGeom prst="rect">
            <a:avLst/>
          </a:prstGeom>
          <a:noFill/>
        </p:spPr>
        <p:txBody>
          <a:bodyPr wrap="square" rtlCol="0">
            <a:spAutoFit/>
          </a:bodyPr>
          <a:lstStyle/>
          <a:p>
            <a:r>
              <a:rPr lang="fr-FR" dirty="0" smtClean="0">
                <a:latin typeface="Sitka Display" pitchFamily="2" charset="0"/>
              </a:rPr>
              <a:t>Il y a trop de grèves de nos jours. Elles n’ont plus le même impact</a:t>
            </a:r>
            <a:endParaRPr lang="fr-FR" dirty="0">
              <a:latin typeface="Sitka Display" pitchFamily="2" charset="0"/>
            </a:endParaRPr>
          </a:p>
        </p:txBody>
      </p:sp>
      <p:sp>
        <p:nvSpPr>
          <p:cNvPr id="24" name="ZoneTexte 23"/>
          <p:cNvSpPr txBox="1"/>
          <p:nvPr/>
        </p:nvSpPr>
        <p:spPr>
          <a:xfrm>
            <a:off x="7401272" y="5373216"/>
            <a:ext cx="2304257" cy="1200329"/>
          </a:xfrm>
          <a:prstGeom prst="rect">
            <a:avLst/>
          </a:prstGeom>
          <a:noFill/>
        </p:spPr>
        <p:txBody>
          <a:bodyPr wrap="square" rtlCol="0">
            <a:spAutoFit/>
          </a:bodyPr>
          <a:lstStyle/>
          <a:p>
            <a:r>
              <a:rPr lang="fr-FR" dirty="0" smtClean="0">
                <a:latin typeface="Sitka Display" pitchFamily="2" charset="0"/>
              </a:rPr>
              <a:t>Les effets sur les autres membres de la société et l’économie sont injustes</a:t>
            </a:r>
            <a:endParaRPr lang="fr-FR" dirty="0">
              <a:latin typeface="Sitka Display" pitchFamily="2" charset="0"/>
            </a:endParaRPr>
          </a:p>
        </p:txBody>
      </p:sp>
      <p:sp>
        <p:nvSpPr>
          <p:cNvPr id="25" name="ZoneTexte 24"/>
          <p:cNvSpPr txBox="1"/>
          <p:nvPr/>
        </p:nvSpPr>
        <p:spPr>
          <a:xfrm>
            <a:off x="4160912" y="5661248"/>
            <a:ext cx="3096344" cy="923330"/>
          </a:xfrm>
          <a:prstGeom prst="rect">
            <a:avLst/>
          </a:prstGeom>
          <a:noFill/>
        </p:spPr>
        <p:txBody>
          <a:bodyPr wrap="square" rtlCol="0">
            <a:spAutoFit/>
          </a:bodyPr>
          <a:lstStyle/>
          <a:p>
            <a:r>
              <a:rPr lang="fr-FR" dirty="0" smtClean="0">
                <a:latin typeface="Sitka Display" pitchFamily="2" charset="0"/>
              </a:rPr>
              <a:t>Les gens font plus la grève pour prendre du repos que par convictions</a:t>
            </a:r>
            <a:endParaRPr lang="fr-FR" dirty="0">
              <a:latin typeface="Sitka Display" pitchFamily="2" charset="0"/>
            </a:endParaRPr>
          </a:p>
        </p:txBody>
      </p:sp>
      <p:sp>
        <p:nvSpPr>
          <p:cNvPr id="27" name="ZoneTexte 26"/>
          <p:cNvSpPr txBox="1"/>
          <p:nvPr/>
        </p:nvSpPr>
        <p:spPr>
          <a:xfrm>
            <a:off x="0" y="0"/>
            <a:ext cx="1484702" cy="276999"/>
          </a:xfrm>
          <a:prstGeom prst="rect">
            <a:avLst/>
          </a:prstGeom>
          <a:noFill/>
        </p:spPr>
        <p:txBody>
          <a:bodyPr wrap="none" rtlCol="0">
            <a:spAutoFit/>
          </a:bodyPr>
          <a:lstStyle/>
          <a:p>
            <a:r>
              <a:rPr lang="fr-FR" sz="1200" dirty="0" smtClean="0">
                <a:latin typeface="Sitka Display" pitchFamily="2" charset="0"/>
              </a:rPr>
              <a:t>© 2017, mperney002</a:t>
            </a:r>
            <a:endParaRPr lang="fr-FR" sz="1200" dirty="0">
              <a:latin typeface="Sitka Display" pitchFamily="2"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u="sng" dirty="0" smtClean="0">
                <a:latin typeface="PickUpSticks" pitchFamily="2" charset="0"/>
                <a:ea typeface="PickUpSticks" pitchFamily="2" charset="0"/>
              </a:rPr>
              <a:t>Les syndicats en Angleterre et en France ont-ils la même importance ?</a:t>
            </a:r>
          </a:p>
        </p:txBody>
      </p:sp>
      <p:sp>
        <p:nvSpPr>
          <p:cNvPr id="3" name="Espace réservé du contenu 2"/>
          <p:cNvSpPr>
            <a:spLocks noGrp="1"/>
          </p:cNvSpPr>
          <p:nvPr>
            <p:ph idx="1"/>
          </p:nvPr>
        </p:nvSpPr>
        <p:spPr>
          <a:xfrm>
            <a:off x="488504" y="1772816"/>
            <a:ext cx="8915400" cy="4741987"/>
          </a:xfrm>
        </p:spPr>
        <p:txBody>
          <a:bodyPr>
            <a:normAutofit fontScale="92500" lnSpcReduction="20000"/>
          </a:bodyPr>
          <a:lstStyle/>
          <a:p>
            <a:r>
              <a:rPr lang="fr-FR" dirty="0" smtClean="0">
                <a:latin typeface="Sitka Display" pitchFamily="2" charset="0"/>
              </a:rPr>
              <a:t>En Angleterre 21% des employés font parti d’un syndicat contre 11% en France</a:t>
            </a:r>
          </a:p>
          <a:p>
            <a:endParaRPr lang="fr-FR" dirty="0" smtClean="0">
              <a:latin typeface="Sitka Display" pitchFamily="2" charset="0"/>
            </a:endParaRPr>
          </a:p>
          <a:p>
            <a:r>
              <a:rPr lang="fr-FR" dirty="0" smtClean="0">
                <a:latin typeface="Sitka Display" pitchFamily="2" charset="0"/>
              </a:rPr>
              <a:t>Les syndicats sont devenus légaux en 1871 en Angleterre et en 1884 en France</a:t>
            </a:r>
          </a:p>
          <a:p>
            <a:pPr>
              <a:buNone/>
            </a:pPr>
            <a:endParaRPr lang="fr-FR" dirty="0">
              <a:latin typeface="Sitka Display" pitchFamily="2" charset="0"/>
            </a:endParaRPr>
          </a:p>
          <a:p>
            <a:r>
              <a:rPr lang="fr-FR" dirty="0" smtClean="0">
                <a:latin typeface="Sitka Display" pitchFamily="2" charset="0"/>
              </a:rPr>
              <a:t>Le droit de grève n’existe pas en Angleterre</a:t>
            </a:r>
          </a:p>
          <a:p>
            <a:endParaRPr lang="fr-FR" dirty="0">
              <a:latin typeface="Sitka Display" pitchFamily="2" charset="0"/>
            </a:endParaRPr>
          </a:p>
          <a:p>
            <a:r>
              <a:rPr lang="fr-FR" dirty="0" smtClean="0">
                <a:latin typeface="Sitka Display" pitchFamily="2" charset="0"/>
              </a:rPr>
              <a:t>Depuis M. Thatcher les syndicats britanniques ont peu d’implication au sein des processus de décisions/négociations contrairement à en France</a:t>
            </a:r>
          </a:p>
          <a:p>
            <a:pPr>
              <a:buNone/>
            </a:pPr>
            <a:endParaRPr lang="fr-FR" sz="2400" i="1" dirty="0" smtClean="0">
              <a:latin typeface="Sitka Display" pitchFamily="2" charset="0"/>
            </a:endParaRPr>
          </a:p>
          <a:p>
            <a:pPr>
              <a:buNone/>
            </a:pPr>
            <a:endParaRPr lang="fr-FR" dirty="0">
              <a:latin typeface="Sitka Display" pitchFamily="2" charset="0"/>
            </a:endParaRPr>
          </a:p>
        </p:txBody>
      </p:sp>
      <p:sp>
        <p:nvSpPr>
          <p:cNvPr id="4" name="ZoneTexte 3"/>
          <p:cNvSpPr txBox="1"/>
          <p:nvPr/>
        </p:nvSpPr>
        <p:spPr>
          <a:xfrm>
            <a:off x="0" y="0"/>
            <a:ext cx="1484702" cy="276999"/>
          </a:xfrm>
          <a:prstGeom prst="rect">
            <a:avLst/>
          </a:prstGeom>
          <a:noFill/>
        </p:spPr>
        <p:txBody>
          <a:bodyPr wrap="none" rtlCol="0">
            <a:spAutoFit/>
          </a:bodyPr>
          <a:lstStyle/>
          <a:p>
            <a:r>
              <a:rPr lang="fr-FR" sz="1200" dirty="0" smtClean="0">
                <a:latin typeface="Sitka Display" pitchFamily="2" charset="0"/>
              </a:rPr>
              <a:t>© 2017, mperney002</a:t>
            </a:r>
            <a:endParaRPr lang="fr-FR" sz="1200" dirty="0">
              <a:latin typeface="Sitka Display" pitchFamily="2"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u="sng" dirty="0" smtClean="0">
                <a:latin typeface="PickUpSticks" pitchFamily="2" charset="0"/>
                <a:ea typeface="PickUpSticks" pitchFamily="2" charset="0"/>
              </a:rPr>
              <a:t>Comment imaginez-vous l’avenir des syndicats en France ou ailleurs dans le monde francophone ?</a:t>
            </a:r>
          </a:p>
        </p:txBody>
      </p:sp>
      <p:sp>
        <p:nvSpPr>
          <p:cNvPr id="4" name="Ellipse 3"/>
          <p:cNvSpPr/>
          <p:nvPr/>
        </p:nvSpPr>
        <p:spPr>
          <a:xfrm>
            <a:off x="1136576" y="1844824"/>
            <a:ext cx="2880320" cy="1800200"/>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dirty="0" smtClean="0">
                <a:solidFill>
                  <a:schemeClr val="tx1"/>
                </a:solidFill>
                <a:latin typeface="PickUpSticks" pitchFamily="2" charset="0"/>
                <a:ea typeface="PickUpSticks" pitchFamily="2" charset="0"/>
              </a:rPr>
              <a:t>Avenir fort</a:t>
            </a:r>
            <a:endParaRPr lang="fr-FR" sz="4000" dirty="0">
              <a:solidFill>
                <a:schemeClr val="tx1"/>
              </a:solidFill>
              <a:latin typeface="PickUpSticks" pitchFamily="2" charset="0"/>
              <a:ea typeface="PickUpSticks" pitchFamily="2" charset="0"/>
            </a:endParaRPr>
          </a:p>
        </p:txBody>
      </p:sp>
      <p:sp>
        <p:nvSpPr>
          <p:cNvPr id="5" name="Ellipse 4"/>
          <p:cNvSpPr/>
          <p:nvPr/>
        </p:nvSpPr>
        <p:spPr>
          <a:xfrm>
            <a:off x="5673080" y="1844824"/>
            <a:ext cx="2880320" cy="1800200"/>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dirty="0" smtClean="0">
                <a:solidFill>
                  <a:schemeClr val="tx1"/>
                </a:solidFill>
                <a:latin typeface="PickUpSticks" pitchFamily="2" charset="0"/>
                <a:ea typeface="PickUpSticks" pitchFamily="2" charset="0"/>
              </a:rPr>
              <a:t>Avenir incertain</a:t>
            </a:r>
            <a:endParaRPr lang="fr-FR" sz="3200" dirty="0">
              <a:solidFill>
                <a:schemeClr val="tx1"/>
              </a:solidFill>
              <a:latin typeface="PickUpSticks" pitchFamily="2" charset="0"/>
              <a:ea typeface="PickUpSticks" pitchFamily="2" charset="0"/>
            </a:endParaRPr>
          </a:p>
        </p:txBody>
      </p:sp>
      <p:cxnSp>
        <p:nvCxnSpPr>
          <p:cNvPr id="7" name="Connecteur droit avec flèche 6"/>
          <p:cNvCxnSpPr>
            <a:stCxn id="4" idx="3"/>
          </p:cNvCxnSpPr>
          <p:nvPr/>
        </p:nvCxnSpPr>
        <p:spPr>
          <a:xfrm flipH="1">
            <a:off x="1208584" y="3381391"/>
            <a:ext cx="349805" cy="623673"/>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a:stCxn id="4" idx="4"/>
            <a:endCxn id="22" idx="0"/>
          </p:cNvCxnSpPr>
          <p:nvPr/>
        </p:nvCxnSpPr>
        <p:spPr>
          <a:xfrm flipH="1">
            <a:off x="2324708" y="3645024"/>
            <a:ext cx="252028" cy="2088232"/>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a:stCxn id="4" idx="5"/>
          </p:cNvCxnSpPr>
          <p:nvPr/>
        </p:nvCxnSpPr>
        <p:spPr>
          <a:xfrm>
            <a:off x="3595083" y="3381391"/>
            <a:ext cx="493821" cy="623673"/>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a:stCxn id="5" idx="3"/>
          </p:cNvCxnSpPr>
          <p:nvPr/>
        </p:nvCxnSpPr>
        <p:spPr>
          <a:xfrm flipH="1">
            <a:off x="5457056" y="3381391"/>
            <a:ext cx="637837" cy="2207849"/>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a:stCxn id="5" idx="4"/>
          </p:cNvCxnSpPr>
          <p:nvPr/>
        </p:nvCxnSpPr>
        <p:spPr>
          <a:xfrm>
            <a:off x="7113240" y="3645024"/>
            <a:ext cx="0" cy="720080"/>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a:stCxn id="5" idx="5"/>
          </p:cNvCxnSpPr>
          <p:nvPr/>
        </p:nvCxnSpPr>
        <p:spPr>
          <a:xfrm>
            <a:off x="8131587" y="3381391"/>
            <a:ext cx="781853" cy="1775801"/>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sp>
        <p:nvSpPr>
          <p:cNvPr id="19" name="ZoneTexte 18"/>
          <p:cNvSpPr txBox="1"/>
          <p:nvPr/>
        </p:nvSpPr>
        <p:spPr>
          <a:xfrm>
            <a:off x="200472" y="3933056"/>
            <a:ext cx="2144688" cy="1754326"/>
          </a:xfrm>
          <a:prstGeom prst="rect">
            <a:avLst/>
          </a:prstGeom>
          <a:noFill/>
        </p:spPr>
        <p:txBody>
          <a:bodyPr wrap="square" rtlCol="0">
            <a:spAutoFit/>
          </a:bodyPr>
          <a:lstStyle/>
          <a:p>
            <a:pPr algn="ctr"/>
            <a:r>
              <a:rPr lang="fr-FR" dirty="0" smtClean="0">
                <a:latin typeface="Sitka Display" pitchFamily="2" charset="0"/>
              </a:rPr>
              <a:t>Le taux de syndicalisation est toujours fort en Europe, ce qui pourrait relancer le taux en France</a:t>
            </a:r>
            <a:endParaRPr lang="fr-FR" dirty="0">
              <a:latin typeface="Sitka Display" pitchFamily="2" charset="0"/>
            </a:endParaRPr>
          </a:p>
        </p:txBody>
      </p:sp>
      <p:sp>
        <p:nvSpPr>
          <p:cNvPr id="21" name="ZoneTexte 20"/>
          <p:cNvSpPr txBox="1"/>
          <p:nvPr/>
        </p:nvSpPr>
        <p:spPr>
          <a:xfrm>
            <a:off x="2792760" y="4005064"/>
            <a:ext cx="2736304" cy="1477328"/>
          </a:xfrm>
          <a:prstGeom prst="rect">
            <a:avLst/>
          </a:prstGeom>
          <a:noFill/>
        </p:spPr>
        <p:txBody>
          <a:bodyPr wrap="square" rtlCol="0">
            <a:spAutoFit/>
          </a:bodyPr>
          <a:lstStyle/>
          <a:p>
            <a:r>
              <a:rPr lang="fr-FR" dirty="0" smtClean="0">
                <a:latin typeface="Sitka Display" pitchFamily="2" charset="0"/>
              </a:rPr>
              <a:t>Bien que le nombre de syndiqués en France ait diminué depuis la fin des années 70, il s’est stabilisé depuis 20 ans.</a:t>
            </a:r>
          </a:p>
        </p:txBody>
      </p:sp>
      <p:sp>
        <p:nvSpPr>
          <p:cNvPr id="23" name="ZoneTexte 22"/>
          <p:cNvSpPr txBox="1"/>
          <p:nvPr/>
        </p:nvSpPr>
        <p:spPr>
          <a:xfrm>
            <a:off x="5817096" y="4365104"/>
            <a:ext cx="2952328" cy="646331"/>
          </a:xfrm>
          <a:prstGeom prst="rect">
            <a:avLst/>
          </a:prstGeom>
          <a:noFill/>
        </p:spPr>
        <p:txBody>
          <a:bodyPr wrap="square" rtlCol="0">
            <a:spAutoFit/>
          </a:bodyPr>
          <a:lstStyle/>
          <a:p>
            <a:r>
              <a:rPr lang="fr-FR" dirty="0" smtClean="0">
                <a:latin typeface="Sitka Display" pitchFamily="2" charset="0"/>
              </a:rPr>
              <a:t>Les gens font de moins en moins confiance aux syndicats</a:t>
            </a:r>
            <a:endParaRPr lang="fr-FR" dirty="0">
              <a:latin typeface="Sitka Display" pitchFamily="2" charset="0"/>
            </a:endParaRPr>
          </a:p>
        </p:txBody>
      </p:sp>
      <p:sp>
        <p:nvSpPr>
          <p:cNvPr id="25" name="ZoneTexte 24"/>
          <p:cNvSpPr txBox="1"/>
          <p:nvPr/>
        </p:nvSpPr>
        <p:spPr>
          <a:xfrm>
            <a:off x="4664968" y="5517232"/>
            <a:ext cx="2592288" cy="923330"/>
          </a:xfrm>
          <a:prstGeom prst="rect">
            <a:avLst/>
          </a:prstGeom>
          <a:noFill/>
        </p:spPr>
        <p:txBody>
          <a:bodyPr wrap="square" rtlCol="0">
            <a:spAutoFit/>
          </a:bodyPr>
          <a:lstStyle/>
          <a:p>
            <a:r>
              <a:rPr lang="fr-FR" dirty="0" smtClean="0">
                <a:latin typeface="Sitka Display" pitchFamily="2" charset="0"/>
              </a:rPr>
              <a:t>Le taux de syndiqués est en chute libre en France depuis 40 ans</a:t>
            </a:r>
            <a:endParaRPr lang="fr-FR" dirty="0">
              <a:latin typeface="Sitka Display" pitchFamily="2" charset="0"/>
            </a:endParaRPr>
          </a:p>
        </p:txBody>
      </p:sp>
      <p:sp>
        <p:nvSpPr>
          <p:cNvPr id="22" name="ZoneTexte 21"/>
          <p:cNvSpPr txBox="1"/>
          <p:nvPr/>
        </p:nvSpPr>
        <p:spPr>
          <a:xfrm>
            <a:off x="200472" y="5733256"/>
            <a:ext cx="4248472" cy="923330"/>
          </a:xfrm>
          <a:prstGeom prst="rect">
            <a:avLst/>
          </a:prstGeom>
          <a:noFill/>
        </p:spPr>
        <p:txBody>
          <a:bodyPr wrap="square" rtlCol="0">
            <a:spAutoFit/>
          </a:bodyPr>
          <a:lstStyle/>
          <a:p>
            <a:r>
              <a:rPr lang="fr-FR" dirty="0" smtClean="0">
                <a:latin typeface="Sitka Display" pitchFamily="2" charset="0"/>
              </a:rPr>
              <a:t>Sous le poids économique et la concurrence les travailleurs auront de plus en plus besoin des syndicats pour protéger leurs droits</a:t>
            </a:r>
            <a:endParaRPr lang="fr-FR" dirty="0">
              <a:latin typeface="Sitka Display" pitchFamily="2" charset="0"/>
            </a:endParaRPr>
          </a:p>
        </p:txBody>
      </p:sp>
      <p:sp>
        <p:nvSpPr>
          <p:cNvPr id="18" name="ZoneTexte 17"/>
          <p:cNvSpPr txBox="1"/>
          <p:nvPr/>
        </p:nvSpPr>
        <p:spPr>
          <a:xfrm>
            <a:off x="7041232" y="5085184"/>
            <a:ext cx="2864768" cy="1477328"/>
          </a:xfrm>
          <a:prstGeom prst="rect">
            <a:avLst/>
          </a:prstGeom>
          <a:noFill/>
        </p:spPr>
        <p:txBody>
          <a:bodyPr wrap="square" rtlCol="0">
            <a:spAutoFit/>
          </a:bodyPr>
          <a:lstStyle/>
          <a:p>
            <a:pPr algn="ctr"/>
            <a:r>
              <a:rPr lang="fr-FR" dirty="0" smtClean="0">
                <a:latin typeface="Sitka Display" pitchFamily="2" charset="0"/>
              </a:rPr>
              <a:t>Il existe une guerre interne entre syndicats qui les discrédite. </a:t>
            </a:r>
            <a:r>
              <a:rPr lang="fr-FR" dirty="0" smtClean="0">
                <a:latin typeface="Sitka Display" pitchFamily="2" charset="0"/>
              </a:rPr>
              <a:t>Le syndicalisme se politise de plus en plus ce qui déplait aux français</a:t>
            </a:r>
            <a:endParaRPr lang="fr-FR" dirty="0">
              <a:latin typeface="Sitka Display" pitchFamily="2" charset="0"/>
            </a:endParaRPr>
          </a:p>
        </p:txBody>
      </p:sp>
      <p:sp>
        <p:nvSpPr>
          <p:cNvPr id="20" name="ZoneTexte 19"/>
          <p:cNvSpPr txBox="1"/>
          <p:nvPr/>
        </p:nvSpPr>
        <p:spPr>
          <a:xfrm>
            <a:off x="0" y="0"/>
            <a:ext cx="1484702" cy="276999"/>
          </a:xfrm>
          <a:prstGeom prst="rect">
            <a:avLst/>
          </a:prstGeom>
          <a:noFill/>
        </p:spPr>
        <p:txBody>
          <a:bodyPr wrap="none" rtlCol="0">
            <a:spAutoFit/>
          </a:bodyPr>
          <a:lstStyle/>
          <a:p>
            <a:r>
              <a:rPr lang="fr-FR" sz="1200" dirty="0" smtClean="0">
                <a:latin typeface="Sitka Display" pitchFamily="2" charset="0"/>
              </a:rPr>
              <a:t>© 2017, mperney002</a:t>
            </a:r>
            <a:endParaRPr lang="fr-FR" sz="1200" dirty="0">
              <a:latin typeface="Sitka Display" pitchFamily="2"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95300" y="620689"/>
            <a:ext cx="8915400" cy="2808312"/>
          </a:xfrm>
        </p:spPr>
        <p:txBody>
          <a:bodyPr>
            <a:normAutofit fontScale="70000" lnSpcReduction="20000"/>
          </a:bodyPr>
          <a:lstStyle/>
          <a:p>
            <a:pPr>
              <a:buNone/>
            </a:pPr>
            <a:r>
              <a:rPr lang="fr-FR" dirty="0" err="1" smtClean="0">
                <a:latin typeface="Sitka Display" pitchFamily="2" charset="0"/>
              </a:rPr>
              <a:t>Thank</a:t>
            </a:r>
            <a:r>
              <a:rPr lang="fr-FR" dirty="0" smtClean="0">
                <a:latin typeface="Sitka Display" pitchFamily="2" charset="0"/>
              </a:rPr>
              <a:t> </a:t>
            </a:r>
            <a:r>
              <a:rPr lang="fr-FR" dirty="0" err="1" smtClean="0">
                <a:latin typeface="Sitka Display" pitchFamily="2" charset="0"/>
              </a:rPr>
              <a:t>you</a:t>
            </a:r>
            <a:r>
              <a:rPr lang="fr-FR" dirty="0" smtClean="0">
                <a:latin typeface="Sitka Display" pitchFamily="2" charset="0"/>
              </a:rPr>
              <a:t> for </a:t>
            </a:r>
            <a:r>
              <a:rPr lang="fr-FR" dirty="0" err="1" smtClean="0">
                <a:latin typeface="Sitka Display" pitchFamily="2" charset="0"/>
              </a:rPr>
              <a:t>downloading</a:t>
            </a:r>
            <a:r>
              <a:rPr lang="fr-FR" dirty="0" smtClean="0">
                <a:latin typeface="Sitka Display" pitchFamily="2" charset="0"/>
              </a:rPr>
              <a:t> </a:t>
            </a:r>
            <a:r>
              <a:rPr lang="fr-FR" dirty="0" err="1" smtClean="0">
                <a:latin typeface="Sitka Display" pitchFamily="2" charset="0"/>
              </a:rPr>
              <a:t>my</a:t>
            </a:r>
            <a:r>
              <a:rPr lang="fr-FR" dirty="0" smtClean="0">
                <a:latin typeface="Sitka Display" pitchFamily="2" charset="0"/>
              </a:rPr>
              <a:t> </a:t>
            </a:r>
            <a:r>
              <a:rPr lang="fr-FR" dirty="0" err="1" smtClean="0">
                <a:latin typeface="Sitka Display" pitchFamily="2" charset="0"/>
              </a:rPr>
              <a:t>resource</a:t>
            </a:r>
            <a:r>
              <a:rPr lang="fr-FR" dirty="0" smtClean="0">
                <a:latin typeface="Sitka Display" pitchFamily="2" charset="0"/>
              </a:rPr>
              <a:t>. I </a:t>
            </a:r>
            <a:r>
              <a:rPr lang="fr-FR" dirty="0" err="1" smtClean="0">
                <a:latin typeface="Sitka Display" pitchFamily="2" charset="0"/>
              </a:rPr>
              <a:t>hope</a:t>
            </a:r>
            <a:r>
              <a:rPr lang="fr-FR" dirty="0" smtClean="0">
                <a:latin typeface="Sitka Display" pitchFamily="2" charset="0"/>
              </a:rPr>
              <a:t> </a:t>
            </a:r>
            <a:r>
              <a:rPr lang="fr-FR" dirty="0" err="1" smtClean="0">
                <a:latin typeface="Sitka Display" pitchFamily="2" charset="0"/>
              </a:rPr>
              <a:t>it</a:t>
            </a:r>
            <a:r>
              <a:rPr lang="fr-FR" dirty="0" smtClean="0">
                <a:latin typeface="Sitka Display" pitchFamily="2" charset="0"/>
              </a:rPr>
              <a:t> </a:t>
            </a:r>
            <a:r>
              <a:rPr lang="fr-FR" dirty="0" err="1" smtClean="0">
                <a:latin typeface="Sitka Display" pitchFamily="2" charset="0"/>
              </a:rPr>
              <a:t>will</a:t>
            </a:r>
            <a:r>
              <a:rPr lang="fr-FR" dirty="0" smtClean="0">
                <a:latin typeface="Sitka Display" pitchFamily="2" charset="0"/>
              </a:rPr>
              <a:t> </a:t>
            </a:r>
            <a:r>
              <a:rPr lang="fr-FR" dirty="0" err="1" smtClean="0">
                <a:latin typeface="Sitka Display" pitchFamily="2" charset="0"/>
              </a:rPr>
              <a:t>be</a:t>
            </a:r>
            <a:r>
              <a:rPr lang="fr-FR" dirty="0" smtClean="0">
                <a:latin typeface="Sitka Display" pitchFamily="2" charset="0"/>
              </a:rPr>
              <a:t> </a:t>
            </a:r>
            <a:r>
              <a:rPr lang="fr-FR" dirty="0" err="1" smtClean="0">
                <a:latin typeface="Sitka Display" pitchFamily="2" charset="0"/>
              </a:rPr>
              <a:t>useful</a:t>
            </a:r>
            <a:r>
              <a:rPr lang="fr-FR" dirty="0" smtClean="0">
                <a:latin typeface="Sitka Display" pitchFamily="2" charset="0"/>
              </a:rPr>
              <a:t>.</a:t>
            </a:r>
          </a:p>
          <a:p>
            <a:pPr>
              <a:buNone/>
            </a:pPr>
            <a:endParaRPr lang="fr-FR" sz="1800" dirty="0" smtClean="0">
              <a:latin typeface="Sitka Display" pitchFamily="2" charset="0"/>
            </a:endParaRPr>
          </a:p>
          <a:p>
            <a:pPr>
              <a:buNone/>
            </a:pPr>
            <a:r>
              <a:rPr lang="fr-FR" dirty="0" smtClean="0">
                <a:latin typeface="Sitka Display" pitchFamily="2" charset="0"/>
              </a:rPr>
              <a:t>If </a:t>
            </a:r>
            <a:r>
              <a:rPr lang="fr-FR" dirty="0" err="1" smtClean="0">
                <a:latin typeface="Sitka Display" pitchFamily="2" charset="0"/>
              </a:rPr>
              <a:t>you</a:t>
            </a:r>
            <a:r>
              <a:rPr lang="fr-FR" dirty="0" smtClean="0">
                <a:latin typeface="Sitka Display" pitchFamily="2" charset="0"/>
              </a:rPr>
              <a:t> have </a:t>
            </a:r>
            <a:r>
              <a:rPr lang="fr-FR" dirty="0" err="1" smtClean="0">
                <a:latin typeface="Sitka Display" pitchFamily="2" charset="0"/>
              </a:rPr>
              <a:t>enjoyed</a:t>
            </a:r>
            <a:r>
              <a:rPr lang="fr-FR" dirty="0" smtClean="0">
                <a:latin typeface="Sitka Display" pitchFamily="2" charset="0"/>
              </a:rPr>
              <a:t> </a:t>
            </a:r>
            <a:r>
              <a:rPr lang="fr-FR" dirty="0" err="1" smtClean="0">
                <a:latin typeface="Sitka Display" pitchFamily="2" charset="0"/>
              </a:rPr>
              <a:t>it</a:t>
            </a:r>
            <a:r>
              <a:rPr lang="fr-FR" dirty="0" smtClean="0">
                <a:latin typeface="Sitka Display" pitchFamily="2" charset="0"/>
              </a:rPr>
              <a:t>, </a:t>
            </a:r>
            <a:r>
              <a:rPr lang="fr-FR" dirty="0" err="1" smtClean="0">
                <a:latin typeface="Sitka Display" pitchFamily="2" charset="0"/>
              </a:rPr>
              <a:t>please</a:t>
            </a:r>
            <a:r>
              <a:rPr lang="fr-FR" dirty="0" smtClean="0">
                <a:latin typeface="Sitka Display" pitchFamily="2" charset="0"/>
              </a:rPr>
              <a:t> </a:t>
            </a:r>
            <a:r>
              <a:rPr lang="fr-FR" dirty="0" err="1" smtClean="0">
                <a:latin typeface="Sitka Display" pitchFamily="2" charset="0"/>
              </a:rPr>
              <a:t>leave</a:t>
            </a:r>
            <a:r>
              <a:rPr lang="fr-FR" dirty="0" smtClean="0">
                <a:latin typeface="Sitka Display" pitchFamily="2" charset="0"/>
              </a:rPr>
              <a:t> a </a:t>
            </a:r>
            <a:r>
              <a:rPr lang="fr-FR" dirty="0" err="1" smtClean="0">
                <a:latin typeface="Sitka Display" pitchFamily="2" charset="0"/>
              </a:rPr>
              <a:t>review</a:t>
            </a:r>
            <a:r>
              <a:rPr lang="fr-FR" dirty="0" smtClean="0">
                <a:latin typeface="Sitka Display" pitchFamily="2" charset="0"/>
              </a:rPr>
              <a:t>. To </a:t>
            </a:r>
            <a:r>
              <a:rPr lang="fr-FR" dirty="0" err="1" smtClean="0">
                <a:latin typeface="Sitka Display" pitchFamily="2" charset="0"/>
              </a:rPr>
              <a:t>thank</a:t>
            </a:r>
            <a:r>
              <a:rPr lang="fr-FR" dirty="0" smtClean="0">
                <a:latin typeface="Sitka Display" pitchFamily="2" charset="0"/>
              </a:rPr>
              <a:t> </a:t>
            </a:r>
            <a:r>
              <a:rPr lang="fr-FR" dirty="0" err="1" smtClean="0">
                <a:latin typeface="Sitka Display" pitchFamily="2" charset="0"/>
              </a:rPr>
              <a:t>you</a:t>
            </a:r>
            <a:r>
              <a:rPr lang="fr-FR" dirty="0" smtClean="0">
                <a:latin typeface="Sitka Display" pitchFamily="2" charset="0"/>
              </a:rPr>
              <a:t> for </a:t>
            </a:r>
            <a:r>
              <a:rPr lang="fr-FR" dirty="0" err="1" smtClean="0">
                <a:latin typeface="Sitka Display" pitchFamily="2" charset="0"/>
              </a:rPr>
              <a:t>your</a:t>
            </a:r>
            <a:r>
              <a:rPr lang="fr-FR" dirty="0" smtClean="0">
                <a:latin typeface="Sitka Display" pitchFamily="2" charset="0"/>
              </a:rPr>
              <a:t> time, I </a:t>
            </a:r>
            <a:r>
              <a:rPr lang="fr-FR" dirty="0" err="1" smtClean="0">
                <a:latin typeface="Sitka Display" pitchFamily="2" charset="0"/>
              </a:rPr>
              <a:t>will</a:t>
            </a:r>
            <a:r>
              <a:rPr lang="fr-FR" dirty="0" smtClean="0">
                <a:latin typeface="Sitka Display" pitchFamily="2" charset="0"/>
              </a:rPr>
              <a:t> </a:t>
            </a:r>
          </a:p>
          <a:p>
            <a:pPr>
              <a:buNone/>
            </a:pPr>
            <a:r>
              <a:rPr lang="fr-FR" dirty="0" smtClean="0">
                <a:latin typeface="Sitka Display" pitchFamily="2" charset="0"/>
              </a:rPr>
              <a:t>email </a:t>
            </a:r>
            <a:r>
              <a:rPr lang="fr-FR" dirty="0" err="1" smtClean="0">
                <a:latin typeface="Sitka Display" pitchFamily="2" charset="0"/>
              </a:rPr>
              <a:t>you</a:t>
            </a:r>
            <a:r>
              <a:rPr lang="fr-FR" dirty="0" smtClean="0">
                <a:latin typeface="Sitka Display" pitchFamily="2" charset="0"/>
              </a:rPr>
              <a:t> a set of </a:t>
            </a:r>
            <a:r>
              <a:rPr lang="fr-FR" dirty="0" smtClean="0">
                <a:latin typeface="Sitka Display" pitchFamily="2" charset="0"/>
              </a:rPr>
              <a:t>questions/</a:t>
            </a:r>
            <a:r>
              <a:rPr lang="fr-FR" dirty="0" err="1" smtClean="0">
                <a:latin typeface="Sitka Display" pitchFamily="2" charset="0"/>
              </a:rPr>
              <a:t>answers</a:t>
            </a:r>
            <a:r>
              <a:rPr lang="fr-FR" dirty="0" smtClean="0">
                <a:latin typeface="Sitka Display" pitchFamily="2" charset="0"/>
              </a:rPr>
              <a:t> </a:t>
            </a:r>
            <a:r>
              <a:rPr lang="fr-FR" dirty="0" err="1" smtClean="0">
                <a:latin typeface="Sitka Display" pitchFamily="2" charset="0"/>
              </a:rPr>
              <a:t>like</a:t>
            </a:r>
            <a:r>
              <a:rPr lang="fr-FR" dirty="0" smtClean="0">
                <a:latin typeface="Sitka Display" pitchFamily="2" charset="0"/>
              </a:rPr>
              <a:t> </a:t>
            </a:r>
            <a:r>
              <a:rPr lang="fr-FR" dirty="0" err="1" smtClean="0">
                <a:latin typeface="Sitka Display" pitchFamily="2" charset="0"/>
              </a:rPr>
              <a:t>this</a:t>
            </a:r>
            <a:r>
              <a:rPr lang="fr-FR" dirty="0" smtClean="0">
                <a:latin typeface="Sitka Display" pitchFamily="2" charset="0"/>
              </a:rPr>
              <a:t> </a:t>
            </a:r>
            <a:r>
              <a:rPr lang="fr-FR" dirty="0" smtClean="0">
                <a:latin typeface="Sitka Display" pitchFamily="2" charset="0"/>
              </a:rPr>
              <a:t>on </a:t>
            </a:r>
            <a:r>
              <a:rPr lang="fr-FR" dirty="0" smtClean="0">
                <a:latin typeface="Sitka Display" pitchFamily="2" charset="0"/>
              </a:rPr>
              <a:t>the A2 </a:t>
            </a:r>
            <a:r>
              <a:rPr lang="fr-FR" dirty="0" err="1" smtClean="0">
                <a:latin typeface="Sitka Display" pitchFamily="2" charset="0"/>
              </a:rPr>
              <a:t>topic</a:t>
            </a:r>
            <a:r>
              <a:rPr lang="fr-FR" dirty="0" smtClean="0">
                <a:latin typeface="Sitka Display" pitchFamily="2" charset="0"/>
              </a:rPr>
              <a:t> of </a:t>
            </a:r>
            <a:r>
              <a:rPr lang="fr-FR" dirty="0" err="1" smtClean="0">
                <a:latin typeface="Sitka Display" pitchFamily="2" charset="0"/>
              </a:rPr>
              <a:t>your</a:t>
            </a:r>
            <a:r>
              <a:rPr lang="fr-FR" dirty="0" smtClean="0">
                <a:latin typeface="Sitka Display" pitchFamily="2" charset="0"/>
              </a:rPr>
              <a:t> </a:t>
            </a:r>
            <a:r>
              <a:rPr lang="fr-FR" dirty="0" err="1" smtClean="0">
                <a:latin typeface="Sitka Display" pitchFamily="2" charset="0"/>
              </a:rPr>
              <a:t>choice</a:t>
            </a:r>
            <a:r>
              <a:rPr lang="fr-FR" dirty="0" smtClean="0">
                <a:latin typeface="Sitka Display" pitchFamily="2" charset="0"/>
              </a:rPr>
              <a:t>. </a:t>
            </a:r>
          </a:p>
          <a:p>
            <a:pPr>
              <a:buNone/>
            </a:pPr>
            <a:r>
              <a:rPr lang="fr-FR" dirty="0" smtClean="0">
                <a:latin typeface="Sitka Display" pitchFamily="2" charset="0"/>
              </a:rPr>
              <a:t>Just </a:t>
            </a:r>
            <a:r>
              <a:rPr lang="fr-FR" dirty="0" smtClean="0">
                <a:latin typeface="Sitka Display" pitchFamily="2" charset="0"/>
              </a:rPr>
              <a:t>email me </a:t>
            </a:r>
            <a:r>
              <a:rPr lang="fr-FR" dirty="0" err="1" smtClean="0">
                <a:latin typeface="Sitka Display" pitchFamily="2" charset="0"/>
              </a:rPr>
              <a:t>at</a:t>
            </a:r>
            <a:r>
              <a:rPr lang="fr-FR" dirty="0" smtClean="0">
                <a:latin typeface="Sitka Display" pitchFamily="2" charset="0"/>
              </a:rPr>
              <a:t>: </a:t>
            </a:r>
            <a:r>
              <a:rPr lang="fr-FR" dirty="0" smtClean="0">
                <a:latin typeface="Sitka Display" pitchFamily="2" charset="0"/>
                <a:hlinkClick r:id="rId2"/>
              </a:rPr>
              <a:t>mathildeperney@gmail.com</a:t>
            </a:r>
            <a:r>
              <a:rPr lang="fr-FR" dirty="0" smtClean="0">
                <a:latin typeface="Sitka Display" pitchFamily="2" charset="0"/>
              </a:rPr>
              <a:t> </a:t>
            </a:r>
            <a:r>
              <a:rPr lang="fr-FR" dirty="0" err="1" smtClean="0">
                <a:latin typeface="Sitka Display" pitchFamily="2" charset="0"/>
              </a:rPr>
              <a:t>with</a:t>
            </a:r>
            <a:r>
              <a:rPr lang="fr-FR" dirty="0" smtClean="0">
                <a:latin typeface="Sitka Display" pitchFamily="2" charset="0"/>
              </a:rPr>
              <a:t> </a:t>
            </a:r>
            <a:r>
              <a:rPr lang="fr-FR" dirty="0" err="1" smtClean="0">
                <a:latin typeface="Sitka Display" pitchFamily="2" charset="0"/>
              </a:rPr>
              <a:t>your</a:t>
            </a:r>
            <a:r>
              <a:rPr lang="fr-FR" dirty="0" smtClean="0">
                <a:latin typeface="Sitka Display" pitchFamily="2" charset="0"/>
              </a:rPr>
              <a:t> TES </a:t>
            </a:r>
          </a:p>
          <a:p>
            <a:pPr>
              <a:buNone/>
            </a:pPr>
            <a:r>
              <a:rPr lang="fr-FR" dirty="0" err="1" smtClean="0">
                <a:latin typeface="Sitka Display" pitchFamily="2" charset="0"/>
              </a:rPr>
              <a:t>username</a:t>
            </a:r>
            <a:r>
              <a:rPr lang="fr-FR" dirty="0" smtClean="0">
                <a:latin typeface="Sitka Display" pitchFamily="2" charset="0"/>
              </a:rPr>
              <a:t> and </a:t>
            </a:r>
            <a:r>
              <a:rPr lang="fr-FR" dirty="0" err="1" smtClean="0">
                <a:latin typeface="Sitka Display" pitchFamily="2" charset="0"/>
              </a:rPr>
              <a:t>your</a:t>
            </a:r>
            <a:r>
              <a:rPr lang="fr-FR" dirty="0" smtClean="0">
                <a:latin typeface="Sitka Display" pitchFamily="2" charset="0"/>
              </a:rPr>
              <a:t> </a:t>
            </a:r>
            <a:r>
              <a:rPr lang="fr-FR" dirty="0" err="1" smtClean="0">
                <a:latin typeface="Sitka Display" pitchFamily="2" charset="0"/>
              </a:rPr>
              <a:t>choice</a:t>
            </a:r>
            <a:r>
              <a:rPr lang="fr-FR" dirty="0" smtClean="0">
                <a:latin typeface="Sitka Display" pitchFamily="2" charset="0"/>
              </a:rPr>
              <a:t> of </a:t>
            </a:r>
            <a:r>
              <a:rPr lang="fr-FR" dirty="0" err="1" smtClean="0">
                <a:latin typeface="Sitka Display" pitchFamily="2" charset="0"/>
              </a:rPr>
              <a:t>topic</a:t>
            </a:r>
            <a:endParaRPr lang="fr-FR" dirty="0" smtClean="0">
              <a:latin typeface="Sitka Display" pitchFamily="2" charset="0"/>
            </a:endParaRPr>
          </a:p>
          <a:p>
            <a:pPr>
              <a:buNone/>
            </a:pPr>
            <a:endParaRPr lang="fr-FR" sz="1800" dirty="0" smtClean="0">
              <a:latin typeface="Sitka Display" pitchFamily="2" charset="0"/>
            </a:endParaRPr>
          </a:p>
          <a:p>
            <a:pPr>
              <a:buNone/>
            </a:pPr>
            <a:r>
              <a:rPr lang="fr-FR" dirty="0" smtClean="0">
                <a:latin typeface="Sitka Display" pitchFamily="2" charset="0"/>
              </a:rPr>
              <a:t>If </a:t>
            </a:r>
            <a:r>
              <a:rPr lang="fr-FR" dirty="0" err="1" smtClean="0">
                <a:latin typeface="Sitka Display" pitchFamily="2" charset="0"/>
              </a:rPr>
              <a:t>you</a:t>
            </a:r>
            <a:r>
              <a:rPr lang="fr-FR" dirty="0" smtClean="0">
                <a:latin typeface="Sitka Display" pitchFamily="2" charset="0"/>
              </a:rPr>
              <a:t> </a:t>
            </a:r>
            <a:r>
              <a:rPr lang="fr-FR" dirty="0" smtClean="0">
                <a:latin typeface="Sitka Display" pitchFamily="2" charset="0"/>
              </a:rPr>
              <a:t>have </a:t>
            </a:r>
            <a:r>
              <a:rPr lang="fr-FR" dirty="0" err="1" smtClean="0">
                <a:latin typeface="Sitka Display" pitchFamily="2" charset="0"/>
              </a:rPr>
              <a:t>purchased</a:t>
            </a:r>
            <a:r>
              <a:rPr lang="fr-FR" dirty="0" smtClean="0">
                <a:latin typeface="Sitka Display" pitchFamily="2" charset="0"/>
              </a:rPr>
              <a:t> </a:t>
            </a:r>
            <a:r>
              <a:rPr lang="fr-FR" dirty="0" err="1" smtClean="0">
                <a:latin typeface="Sitka Display" pitchFamily="2" charset="0"/>
              </a:rPr>
              <a:t>this</a:t>
            </a:r>
            <a:r>
              <a:rPr lang="fr-FR" dirty="0" smtClean="0">
                <a:latin typeface="Sitka Display" pitchFamily="2" charset="0"/>
              </a:rPr>
              <a:t> </a:t>
            </a:r>
            <a:r>
              <a:rPr lang="fr-FR" dirty="0" err="1" smtClean="0">
                <a:latin typeface="Sitka Display" pitchFamily="2" charset="0"/>
              </a:rPr>
              <a:t>resource</a:t>
            </a:r>
            <a:r>
              <a:rPr lang="fr-FR" dirty="0" smtClean="0">
                <a:latin typeface="Sitka Display" pitchFamily="2" charset="0"/>
              </a:rPr>
              <a:t> as part of a bundle, I </a:t>
            </a:r>
            <a:r>
              <a:rPr lang="fr-FR" dirty="0" err="1" smtClean="0">
                <a:latin typeface="Sitka Display" pitchFamily="2" charset="0"/>
              </a:rPr>
              <a:t>will</a:t>
            </a:r>
            <a:r>
              <a:rPr lang="fr-FR" dirty="0" smtClean="0">
                <a:latin typeface="Sitka Display" pitchFamily="2" charset="0"/>
              </a:rPr>
              <a:t> email </a:t>
            </a:r>
            <a:r>
              <a:rPr lang="fr-FR" dirty="0" err="1" smtClean="0">
                <a:latin typeface="Sitka Display" pitchFamily="2" charset="0"/>
              </a:rPr>
              <a:t>you</a:t>
            </a:r>
            <a:r>
              <a:rPr lang="fr-FR" dirty="0" smtClean="0">
                <a:latin typeface="Sitka Display" pitchFamily="2" charset="0"/>
              </a:rPr>
              <a:t> </a:t>
            </a:r>
            <a:r>
              <a:rPr lang="fr-FR" dirty="0" err="1" smtClean="0">
                <a:latin typeface="Sitka Display" pitchFamily="2" charset="0"/>
              </a:rPr>
              <a:t>any</a:t>
            </a:r>
            <a:r>
              <a:rPr lang="fr-FR" dirty="0" smtClean="0">
                <a:latin typeface="Sitka Display" pitchFamily="2" charset="0"/>
              </a:rPr>
              <a:t> of </a:t>
            </a:r>
          </a:p>
          <a:p>
            <a:pPr>
              <a:buNone/>
            </a:pPr>
            <a:r>
              <a:rPr lang="fr-FR" dirty="0" err="1" smtClean="0">
                <a:latin typeface="Sitka Display" pitchFamily="2" charset="0"/>
              </a:rPr>
              <a:t>my</a:t>
            </a:r>
            <a:r>
              <a:rPr lang="fr-FR" dirty="0" smtClean="0">
                <a:latin typeface="Sitka Display" pitchFamily="2" charset="0"/>
              </a:rPr>
              <a:t> </a:t>
            </a:r>
            <a:r>
              <a:rPr lang="fr-FR" dirty="0" err="1" smtClean="0">
                <a:latin typeface="Sitka Display" pitchFamily="2" charset="0"/>
              </a:rPr>
              <a:t>resource</a:t>
            </a:r>
            <a:r>
              <a:rPr lang="fr-FR" dirty="0" smtClean="0">
                <a:latin typeface="Sitka Display" pitchFamily="2" charset="0"/>
              </a:rPr>
              <a:t> </a:t>
            </a:r>
            <a:r>
              <a:rPr lang="fr-FR" dirty="0" err="1" smtClean="0">
                <a:latin typeface="Sitka Display" pitchFamily="2" charset="0"/>
              </a:rPr>
              <a:t>worth</a:t>
            </a:r>
            <a:r>
              <a:rPr lang="fr-FR" dirty="0" smtClean="0">
                <a:latin typeface="Sitka Display" pitchFamily="2" charset="0"/>
              </a:rPr>
              <a:t> £3 or </a:t>
            </a:r>
            <a:r>
              <a:rPr lang="fr-FR" dirty="0" err="1" smtClean="0">
                <a:latin typeface="Sitka Display" pitchFamily="2" charset="0"/>
              </a:rPr>
              <a:t>under</a:t>
            </a:r>
            <a:r>
              <a:rPr lang="fr-FR" dirty="0" smtClean="0">
                <a:latin typeface="Sitka Display" pitchFamily="2" charset="0"/>
              </a:rPr>
              <a:t>, </a:t>
            </a:r>
            <a:r>
              <a:rPr lang="fr-FR" dirty="0" err="1" smtClean="0">
                <a:latin typeface="Sitka Display" pitchFamily="2" charset="0"/>
              </a:rPr>
              <a:t>just</a:t>
            </a:r>
            <a:r>
              <a:rPr lang="fr-FR" dirty="0" smtClean="0">
                <a:latin typeface="Sitka Display" pitchFamily="2" charset="0"/>
              </a:rPr>
              <a:t> have a look </a:t>
            </a:r>
            <a:r>
              <a:rPr lang="fr-FR" dirty="0" err="1" smtClean="0">
                <a:latin typeface="Sitka Display" pitchFamily="2" charset="0"/>
              </a:rPr>
              <a:t>at</a:t>
            </a:r>
            <a:r>
              <a:rPr lang="fr-FR" dirty="0" smtClean="0">
                <a:latin typeface="Sitka Display" pitchFamily="2" charset="0"/>
              </a:rPr>
              <a:t> </a:t>
            </a:r>
            <a:r>
              <a:rPr lang="fr-FR" dirty="0" err="1" smtClean="0">
                <a:latin typeface="Sitka Display" pitchFamily="2" charset="0"/>
              </a:rPr>
              <a:t>my</a:t>
            </a:r>
            <a:r>
              <a:rPr lang="fr-FR" dirty="0" smtClean="0">
                <a:latin typeface="Sitka Display" pitchFamily="2" charset="0"/>
              </a:rPr>
              <a:t> shop</a:t>
            </a:r>
            <a:r>
              <a:rPr lang="fr-FR" dirty="0" smtClean="0">
                <a:latin typeface="Sitka Display" pitchFamily="2" charset="0"/>
              </a:rPr>
              <a:t> </a:t>
            </a:r>
            <a:r>
              <a:rPr lang="fr-FR" dirty="0" err="1" smtClean="0">
                <a:latin typeface="Sitka Display" pitchFamily="2" charset="0"/>
                <a:hlinkClick r:id="rId3"/>
              </a:rPr>
              <a:t>my</a:t>
            </a:r>
            <a:r>
              <a:rPr lang="fr-FR" dirty="0" smtClean="0">
                <a:latin typeface="Sitka Display" pitchFamily="2" charset="0"/>
                <a:hlinkClick r:id="rId3"/>
              </a:rPr>
              <a:t> </a:t>
            </a:r>
            <a:r>
              <a:rPr lang="fr-FR" dirty="0" smtClean="0">
                <a:latin typeface="Sitka Display" pitchFamily="2" charset="0"/>
                <a:hlinkClick r:id="rId3"/>
              </a:rPr>
              <a:t>Tes shop.</a:t>
            </a:r>
            <a:endParaRPr lang="fr-FR" dirty="0" smtClean="0">
              <a:latin typeface="Sitka Display" pitchFamily="2" charset="0"/>
            </a:endParaRPr>
          </a:p>
          <a:p>
            <a:endParaRPr lang="fr-FR" dirty="0"/>
          </a:p>
        </p:txBody>
      </p:sp>
      <p:sp>
        <p:nvSpPr>
          <p:cNvPr id="4" name="ZoneTexte 3"/>
          <p:cNvSpPr txBox="1"/>
          <p:nvPr/>
        </p:nvSpPr>
        <p:spPr>
          <a:xfrm>
            <a:off x="488504" y="3501008"/>
            <a:ext cx="8712968" cy="4370427"/>
          </a:xfrm>
          <a:prstGeom prst="rect">
            <a:avLst/>
          </a:prstGeom>
          <a:noFill/>
        </p:spPr>
        <p:txBody>
          <a:bodyPr wrap="square" rtlCol="0">
            <a:spAutoFit/>
          </a:bodyPr>
          <a:lstStyle/>
          <a:p>
            <a:pPr>
              <a:buNone/>
            </a:pPr>
            <a:r>
              <a:rPr lang="fr-FR" sz="1600" u="sng" dirty="0" err="1" smtClean="0">
                <a:latin typeface="Sitka Display" pitchFamily="2" charset="0"/>
              </a:rPr>
              <a:t>Terms</a:t>
            </a:r>
            <a:r>
              <a:rPr lang="fr-FR" sz="1600" u="sng" dirty="0" smtClean="0">
                <a:latin typeface="Sitka Display" pitchFamily="2" charset="0"/>
              </a:rPr>
              <a:t> of use</a:t>
            </a:r>
          </a:p>
          <a:p>
            <a:pPr>
              <a:buNone/>
            </a:pPr>
            <a:endParaRPr lang="fr-FR" sz="1600" dirty="0" smtClean="0">
              <a:latin typeface="Sitka Display" pitchFamily="2" charset="0"/>
            </a:endParaRPr>
          </a:p>
          <a:p>
            <a:pPr>
              <a:buNone/>
            </a:pPr>
            <a:r>
              <a:rPr lang="en-US" sz="1600" dirty="0" smtClean="0">
                <a:latin typeface="Sitka Display" pitchFamily="2" charset="0"/>
              </a:rPr>
              <a:t>This product is for a single user and is for personal and classroom use only.  If you wish to share it with colleague please buy an extra license or refer them to my TES shop.</a:t>
            </a:r>
          </a:p>
          <a:p>
            <a:pPr>
              <a:buNone/>
            </a:pPr>
            <a:r>
              <a:rPr lang="en-US" sz="1600" dirty="0" smtClean="0">
                <a:latin typeface="Sitka Display" pitchFamily="2" charset="0"/>
              </a:rPr>
              <a:t>You may not share this resource online. </a:t>
            </a:r>
          </a:p>
          <a:p>
            <a:pPr>
              <a:buNone/>
            </a:pPr>
            <a:r>
              <a:rPr lang="en-US" sz="1600" dirty="0" smtClean="0">
                <a:latin typeface="Sitka Display" pitchFamily="2" charset="0"/>
              </a:rPr>
              <a:t>Copying any part of this resource is forbidden and violates the Digital Millennium Copyright Act (DMCA). </a:t>
            </a:r>
          </a:p>
          <a:p>
            <a:pPr>
              <a:buNone/>
            </a:pPr>
            <a:endParaRPr lang="en-US" sz="1600" dirty="0" smtClean="0">
              <a:latin typeface="Sitka Display" pitchFamily="2" charset="0"/>
            </a:endParaRPr>
          </a:p>
          <a:p>
            <a:r>
              <a:rPr lang="fr-FR" sz="1600" b="1" u="sng" dirty="0" err="1" smtClean="0">
                <a:latin typeface="Sitka Display" pitchFamily="2" charset="0"/>
              </a:rPr>
              <a:t>Credits</a:t>
            </a:r>
            <a:r>
              <a:rPr lang="fr-FR" sz="1600" b="1" u="sng" dirty="0" smtClean="0">
                <a:latin typeface="Sitka Display" pitchFamily="2" charset="0"/>
              </a:rPr>
              <a:t>:</a:t>
            </a:r>
          </a:p>
          <a:p>
            <a:endParaRPr lang="fr-FR" sz="1600" dirty="0" smtClean="0">
              <a:latin typeface="Sitka Display" pitchFamily="2" charset="0"/>
            </a:endParaRPr>
          </a:p>
          <a:p>
            <a:r>
              <a:rPr lang="fr-FR" sz="1600" dirty="0" err="1" smtClean="0">
                <a:latin typeface="Sitka Display" pitchFamily="2" charset="0"/>
              </a:rPr>
              <a:t>Thank</a:t>
            </a:r>
            <a:r>
              <a:rPr lang="fr-FR" sz="1600" dirty="0" smtClean="0">
                <a:latin typeface="Sitka Display" pitchFamily="2" charset="0"/>
              </a:rPr>
              <a:t> </a:t>
            </a:r>
            <a:r>
              <a:rPr lang="fr-FR" sz="1600" dirty="0" err="1" smtClean="0">
                <a:latin typeface="Sitka Display" pitchFamily="2" charset="0"/>
              </a:rPr>
              <a:t>you</a:t>
            </a:r>
            <a:r>
              <a:rPr lang="fr-FR" sz="1600" dirty="0" smtClean="0">
                <a:latin typeface="Sitka Display" pitchFamily="2" charset="0"/>
              </a:rPr>
              <a:t> to </a:t>
            </a:r>
            <a:r>
              <a:rPr lang="fr-FR" sz="1600" dirty="0" err="1" smtClean="0">
                <a:latin typeface="Sitka Display" pitchFamily="2" charset="0"/>
              </a:rPr>
              <a:t>Educlip</a:t>
            </a:r>
            <a:r>
              <a:rPr lang="fr-FR" sz="1600" dirty="0" smtClean="0">
                <a:latin typeface="Sitka Display" pitchFamily="2" charset="0"/>
              </a:rPr>
              <a:t> for </a:t>
            </a:r>
            <a:r>
              <a:rPr lang="fr-FR" sz="1600" dirty="0" err="1" smtClean="0">
                <a:latin typeface="Sitka Display" pitchFamily="2" charset="0"/>
              </a:rPr>
              <a:t>their</a:t>
            </a:r>
            <a:r>
              <a:rPr lang="fr-FR" sz="1600" dirty="0" smtClean="0">
                <a:latin typeface="Sitka Display" pitchFamily="2" charset="0"/>
              </a:rPr>
              <a:t> </a:t>
            </a:r>
            <a:r>
              <a:rPr lang="fr-FR" sz="1600" dirty="0" err="1" smtClean="0">
                <a:latin typeface="Sitka Display" pitchFamily="2" charset="0"/>
              </a:rPr>
              <a:t>great</a:t>
            </a:r>
            <a:r>
              <a:rPr lang="fr-FR" sz="1600" dirty="0" smtClean="0">
                <a:latin typeface="Sitka Display" pitchFamily="2" charset="0"/>
              </a:rPr>
              <a:t> font!</a:t>
            </a:r>
          </a:p>
          <a:p>
            <a:endParaRPr lang="fr-FR" sz="1000" dirty="0" smtClean="0">
              <a:latin typeface="Sitka Display" pitchFamily="2" charset="0"/>
            </a:endParaRPr>
          </a:p>
          <a:p>
            <a:r>
              <a:rPr lang="fr-FR" sz="1600" dirty="0" smtClean="0">
                <a:latin typeface="Sitka Display" pitchFamily="2" charset="0"/>
                <a:hlinkClick r:id="rId4"/>
              </a:rPr>
              <a:t>http://edu-clips.com/</a:t>
            </a:r>
            <a:endParaRPr lang="fr-FR" sz="1600" dirty="0" smtClean="0">
              <a:latin typeface="Sitka Display" pitchFamily="2" charset="0"/>
            </a:endParaRPr>
          </a:p>
          <a:p>
            <a:endParaRPr lang="fr-FR" sz="1400" dirty="0" smtClean="0">
              <a:latin typeface="Sitka Display" pitchFamily="2" charset="0"/>
            </a:endParaRPr>
          </a:p>
          <a:p>
            <a:endParaRPr lang="fr-FR" dirty="0" smtClean="0">
              <a:latin typeface="Sitka Display" pitchFamily="2" charset="0"/>
            </a:endParaRPr>
          </a:p>
          <a:p>
            <a:endParaRPr lang="fr-FR" dirty="0" smtClean="0">
              <a:latin typeface="Sitka Display" pitchFamily="2" charset="0"/>
            </a:endParaRPr>
          </a:p>
          <a:p>
            <a:pPr>
              <a:buNone/>
            </a:pPr>
            <a:endParaRPr lang="en-US" dirty="0" smtClean="0">
              <a:latin typeface="Sitka Display" pitchFamily="2" charset="0"/>
            </a:endParaRPr>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u="sng" dirty="0" smtClean="0">
                <a:latin typeface="PickUpSticks" pitchFamily="2" charset="0"/>
                <a:ea typeface="PickUpSticks" pitchFamily="2" charset="0"/>
              </a:rPr>
              <a:t>Certaines personnes disent que les français font trop la grève, êtes-vous d’accord ?</a:t>
            </a:r>
          </a:p>
        </p:txBody>
      </p:sp>
      <p:sp>
        <p:nvSpPr>
          <p:cNvPr id="4" name="Ellipse 3"/>
          <p:cNvSpPr/>
          <p:nvPr/>
        </p:nvSpPr>
        <p:spPr>
          <a:xfrm>
            <a:off x="1136576" y="1844824"/>
            <a:ext cx="2880320" cy="1800200"/>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dirty="0" smtClean="0">
                <a:solidFill>
                  <a:schemeClr val="tx1"/>
                </a:solidFill>
                <a:latin typeface="PickUpSticks" pitchFamily="2" charset="0"/>
                <a:ea typeface="PickUpSticks" pitchFamily="2" charset="0"/>
              </a:rPr>
              <a:t>Tout à fait</a:t>
            </a:r>
            <a:endParaRPr lang="fr-FR" sz="4000" dirty="0">
              <a:solidFill>
                <a:schemeClr val="tx1"/>
              </a:solidFill>
              <a:latin typeface="PickUpSticks" pitchFamily="2" charset="0"/>
              <a:ea typeface="PickUpSticks" pitchFamily="2" charset="0"/>
            </a:endParaRPr>
          </a:p>
        </p:txBody>
      </p:sp>
      <p:sp>
        <p:nvSpPr>
          <p:cNvPr id="5" name="Ellipse 4"/>
          <p:cNvSpPr/>
          <p:nvPr/>
        </p:nvSpPr>
        <p:spPr>
          <a:xfrm>
            <a:off x="5673080" y="1844824"/>
            <a:ext cx="2880320" cy="1800200"/>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dirty="0" smtClean="0">
                <a:solidFill>
                  <a:schemeClr val="tx1"/>
                </a:solidFill>
                <a:latin typeface="PickUpSticks" pitchFamily="2" charset="0"/>
                <a:ea typeface="PickUpSticks" pitchFamily="2" charset="0"/>
              </a:rPr>
              <a:t>Peut-être, mais…</a:t>
            </a:r>
            <a:endParaRPr lang="fr-FR" sz="4000" dirty="0">
              <a:solidFill>
                <a:schemeClr val="tx1"/>
              </a:solidFill>
              <a:latin typeface="PickUpSticks" pitchFamily="2" charset="0"/>
              <a:ea typeface="PickUpSticks" pitchFamily="2" charset="0"/>
            </a:endParaRPr>
          </a:p>
        </p:txBody>
      </p:sp>
      <p:cxnSp>
        <p:nvCxnSpPr>
          <p:cNvPr id="7" name="Connecteur droit avec flèche 6"/>
          <p:cNvCxnSpPr>
            <a:stCxn id="4" idx="3"/>
          </p:cNvCxnSpPr>
          <p:nvPr/>
        </p:nvCxnSpPr>
        <p:spPr>
          <a:xfrm flipH="1">
            <a:off x="1064568" y="3381391"/>
            <a:ext cx="493821" cy="839697"/>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a:stCxn id="4" idx="4"/>
          </p:cNvCxnSpPr>
          <p:nvPr/>
        </p:nvCxnSpPr>
        <p:spPr>
          <a:xfrm flipH="1">
            <a:off x="2144688" y="3645024"/>
            <a:ext cx="432048" cy="2160240"/>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a:stCxn id="4" idx="5"/>
          </p:cNvCxnSpPr>
          <p:nvPr/>
        </p:nvCxnSpPr>
        <p:spPr>
          <a:xfrm>
            <a:off x="3595083" y="3381391"/>
            <a:ext cx="493821" cy="839697"/>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a:stCxn id="5" idx="3"/>
          </p:cNvCxnSpPr>
          <p:nvPr/>
        </p:nvCxnSpPr>
        <p:spPr>
          <a:xfrm flipH="1">
            <a:off x="5457056" y="3381391"/>
            <a:ext cx="637837" cy="2207849"/>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a:stCxn id="5" idx="4"/>
          </p:cNvCxnSpPr>
          <p:nvPr/>
        </p:nvCxnSpPr>
        <p:spPr>
          <a:xfrm>
            <a:off x="7113240" y="3645024"/>
            <a:ext cx="0" cy="720080"/>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a:stCxn id="5" idx="5"/>
          </p:cNvCxnSpPr>
          <p:nvPr/>
        </p:nvCxnSpPr>
        <p:spPr>
          <a:xfrm>
            <a:off x="8131587" y="3381391"/>
            <a:ext cx="709845" cy="1847809"/>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200472" y="4293096"/>
            <a:ext cx="1800200" cy="1200329"/>
          </a:xfrm>
          <a:prstGeom prst="rect">
            <a:avLst/>
          </a:prstGeom>
          <a:noFill/>
        </p:spPr>
        <p:txBody>
          <a:bodyPr wrap="square" rtlCol="0">
            <a:spAutoFit/>
          </a:bodyPr>
          <a:lstStyle/>
          <a:p>
            <a:r>
              <a:rPr lang="fr-FR" dirty="0" smtClean="0">
                <a:latin typeface="Sitka Display" pitchFamily="2" charset="0"/>
              </a:rPr>
              <a:t>En 2017, la France a connu 712 mouvements de grève</a:t>
            </a:r>
            <a:endParaRPr lang="fr-FR" dirty="0">
              <a:latin typeface="Sitka Display" pitchFamily="2" charset="0"/>
            </a:endParaRPr>
          </a:p>
        </p:txBody>
      </p:sp>
      <p:sp>
        <p:nvSpPr>
          <p:cNvPr id="19" name="ZoneTexte 18"/>
          <p:cNvSpPr txBox="1"/>
          <p:nvPr/>
        </p:nvSpPr>
        <p:spPr>
          <a:xfrm>
            <a:off x="1064568" y="5877272"/>
            <a:ext cx="2664296" cy="646331"/>
          </a:xfrm>
          <a:prstGeom prst="rect">
            <a:avLst/>
          </a:prstGeom>
          <a:noFill/>
        </p:spPr>
        <p:txBody>
          <a:bodyPr wrap="square" rtlCol="0">
            <a:spAutoFit/>
          </a:bodyPr>
          <a:lstStyle/>
          <a:p>
            <a:r>
              <a:rPr lang="fr-FR" dirty="0" smtClean="0">
                <a:latin typeface="Sitka Display" pitchFamily="2" charset="0"/>
              </a:rPr>
              <a:t>La France est le pays en Europe le plus en grève</a:t>
            </a:r>
            <a:endParaRPr lang="fr-FR" dirty="0">
              <a:latin typeface="Sitka Display" pitchFamily="2" charset="0"/>
            </a:endParaRPr>
          </a:p>
        </p:txBody>
      </p:sp>
      <p:sp>
        <p:nvSpPr>
          <p:cNvPr id="21" name="ZoneTexte 20"/>
          <p:cNvSpPr txBox="1"/>
          <p:nvPr/>
        </p:nvSpPr>
        <p:spPr>
          <a:xfrm>
            <a:off x="2648744" y="4293096"/>
            <a:ext cx="2664297" cy="1200329"/>
          </a:xfrm>
          <a:prstGeom prst="rect">
            <a:avLst/>
          </a:prstGeom>
          <a:noFill/>
        </p:spPr>
        <p:txBody>
          <a:bodyPr wrap="square" rtlCol="0">
            <a:spAutoFit/>
          </a:bodyPr>
          <a:lstStyle/>
          <a:p>
            <a:r>
              <a:rPr lang="fr-FR" dirty="0" smtClean="0">
                <a:latin typeface="Sitka Display" pitchFamily="2" charset="0"/>
              </a:rPr>
              <a:t>Entre 2005 et 2014, la France a perdu 132 jours de travail pour cause de grève contre 23 au R-U</a:t>
            </a:r>
            <a:endParaRPr lang="fr-FR" dirty="0">
              <a:latin typeface="Sitka Display" pitchFamily="2" charset="0"/>
            </a:endParaRPr>
          </a:p>
        </p:txBody>
      </p:sp>
      <p:sp>
        <p:nvSpPr>
          <p:cNvPr id="23" name="ZoneTexte 22"/>
          <p:cNvSpPr txBox="1"/>
          <p:nvPr/>
        </p:nvSpPr>
        <p:spPr>
          <a:xfrm>
            <a:off x="6105129" y="4437112"/>
            <a:ext cx="2448272" cy="646331"/>
          </a:xfrm>
          <a:prstGeom prst="rect">
            <a:avLst/>
          </a:prstGeom>
          <a:noFill/>
        </p:spPr>
        <p:txBody>
          <a:bodyPr wrap="square" rtlCol="0">
            <a:spAutoFit/>
          </a:bodyPr>
          <a:lstStyle/>
          <a:p>
            <a:r>
              <a:rPr lang="fr-FR" dirty="0" smtClean="0">
                <a:latin typeface="Sitka Display" pitchFamily="2" charset="0"/>
              </a:rPr>
              <a:t>C’est un droit, on devrait pouvoir l’appliquer</a:t>
            </a:r>
            <a:endParaRPr lang="fr-FR" dirty="0">
              <a:latin typeface="Sitka Display" pitchFamily="2" charset="0"/>
            </a:endParaRPr>
          </a:p>
        </p:txBody>
      </p:sp>
      <p:sp>
        <p:nvSpPr>
          <p:cNvPr id="24" name="ZoneTexte 23"/>
          <p:cNvSpPr txBox="1"/>
          <p:nvPr/>
        </p:nvSpPr>
        <p:spPr>
          <a:xfrm>
            <a:off x="7545288" y="5229200"/>
            <a:ext cx="2160240" cy="1200329"/>
          </a:xfrm>
          <a:prstGeom prst="rect">
            <a:avLst/>
          </a:prstGeom>
          <a:noFill/>
        </p:spPr>
        <p:txBody>
          <a:bodyPr wrap="square" rtlCol="0">
            <a:spAutoFit/>
          </a:bodyPr>
          <a:lstStyle/>
          <a:p>
            <a:r>
              <a:rPr lang="fr-FR" dirty="0" smtClean="0">
                <a:latin typeface="Sitka Display" pitchFamily="2" charset="0"/>
              </a:rPr>
              <a:t>Ce n’est pas une honte de se battre pour ses libertés et ses convictions</a:t>
            </a:r>
            <a:endParaRPr lang="fr-FR" dirty="0">
              <a:latin typeface="Sitka Display" pitchFamily="2" charset="0"/>
            </a:endParaRPr>
          </a:p>
        </p:txBody>
      </p:sp>
      <p:sp>
        <p:nvSpPr>
          <p:cNvPr id="25" name="ZoneTexte 24"/>
          <p:cNvSpPr txBox="1"/>
          <p:nvPr/>
        </p:nvSpPr>
        <p:spPr>
          <a:xfrm>
            <a:off x="4160912" y="5661248"/>
            <a:ext cx="3096344" cy="923330"/>
          </a:xfrm>
          <a:prstGeom prst="rect">
            <a:avLst/>
          </a:prstGeom>
          <a:noFill/>
        </p:spPr>
        <p:txBody>
          <a:bodyPr wrap="square" rtlCol="0">
            <a:spAutoFit/>
          </a:bodyPr>
          <a:lstStyle/>
          <a:p>
            <a:r>
              <a:rPr lang="fr-FR" dirty="0" smtClean="0">
                <a:latin typeface="Sitka Display" pitchFamily="2" charset="0"/>
              </a:rPr>
              <a:t>Si les conditions de travail ne sont pas acceptables il faut se mettre en grève</a:t>
            </a:r>
            <a:endParaRPr lang="fr-FR" dirty="0">
              <a:latin typeface="Sitka Display" pitchFamily="2" charset="0"/>
            </a:endParaRPr>
          </a:p>
        </p:txBody>
      </p:sp>
      <p:sp>
        <p:nvSpPr>
          <p:cNvPr id="20" name="ZoneTexte 19"/>
          <p:cNvSpPr txBox="1"/>
          <p:nvPr/>
        </p:nvSpPr>
        <p:spPr>
          <a:xfrm>
            <a:off x="0" y="0"/>
            <a:ext cx="1484702" cy="276999"/>
          </a:xfrm>
          <a:prstGeom prst="rect">
            <a:avLst/>
          </a:prstGeom>
          <a:noFill/>
        </p:spPr>
        <p:txBody>
          <a:bodyPr wrap="none" rtlCol="0">
            <a:spAutoFit/>
          </a:bodyPr>
          <a:lstStyle/>
          <a:p>
            <a:r>
              <a:rPr lang="fr-FR" sz="1200" dirty="0" smtClean="0">
                <a:latin typeface="Sitka Display" pitchFamily="2" charset="0"/>
              </a:rPr>
              <a:t>© 2017, mperney002</a:t>
            </a:r>
            <a:endParaRPr lang="fr-FR" sz="1200" dirty="0">
              <a:latin typeface="Sitka Display" pitchFamily="2"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u="sng" dirty="0" smtClean="0">
                <a:latin typeface="PickUpSticks" pitchFamily="2" charset="0"/>
                <a:ea typeface="PickUpSticks" pitchFamily="2" charset="0"/>
              </a:rPr>
              <a:t>Pourquoi se mettre en grève ?</a:t>
            </a:r>
            <a:endParaRPr lang="fr-FR" u="sng" dirty="0">
              <a:latin typeface="PickUpSticks" pitchFamily="2" charset="0"/>
              <a:ea typeface="PickUpSticks" pitchFamily="2" charset="0"/>
            </a:endParaRPr>
          </a:p>
        </p:txBody>
      </p:sp>
      <p:sp>
        <p:nvSpPr>
          <p:cNvPr id="3" name="Espace réservé du contenu 2"/>
          <p:cNvSpPr>
            <a:spLocks noGrp="1"/>
          </p:cNvSpPr>
          <p:nvPr>
            <p:ph idx="1"/>
          </p:nvPr>
        </p:nvSpPr>
        <p:spPr>
          <a:xfrm>
            <a:off x="488504" y="1772816"/>
            <a:ext cx="8915400" cy="4525963"/>
          </a:xfrm>
        </p:spPr>
        <p:txBody>
          <a:bodyPr>
            <a:normAutofit fontScale="92500" lnSpcReduction="10000"/>
          </a:bodyPr>
          <a:lstStyle/>
          <a:p>
            <a:r>
              <a:rPr lang="fr-FR" dirty="0" smtClean="0">
                <a:latin typeface="Sitka Display" pitchFamily="2" charset="0"/>
              </a:rPr>
              <a:t>Protester contre des conditions de travail injustes</a:t>
            </a:r>
          </a:p>
          <a:p>
            <a:endParaRPr lang="fr-FR" dirty="0">
              <a:latin typeface="Sitka Display" pitchFamily="2" charset="0"/>
            </a:endParaRPr>
          </a:p>
          <a:p>
            <a:r>
              <a:rPr lang="fr-FR" dirty="0" smtClean="0">
                <a:latin typeface="Sitka Display" pitchFamily="2" charset="0"/>
              </a:rPr>
              <a:t>Lutter contre des réformes, des baisses de salaire ou des délocalisations</a:t>
            </a:r>
          </a:p>
          <a:p>
            <a:endParaRPr lang="fr-FR" dirty="0">
              <a:latin typeface="Sitka Display" pitchFamily="2" charset="0"/>
            </a:endParaRPr>
          </a:p>
          <a:p>
            <a:r>
              <a:rPr lang="fr-FR" dirty="0" smtClean="0">
                <a:latin typeface="Sitka Display" pitchFamily="2" charset="0"/>
              </a:rPr>
              <a:t>Montrer son mécontentement face à de nouvelles politiques comme dans l’éducation par exemple</a:t>
            </a:r>
          </a:p>
          <a:p>
            <a:pPr>
              <a:buNone/>
            </a:pPr>
            <a:endParaRPr lang="fr-FR" dirty="0">
              <a:latin typeface="Sitka Display" pitchFamily="2" charset="0"/>
            </a:endParaRPr>
          </a:p>
          <a:p>
            <a:r>
              <a:rPr lang="fr-FR" dirty="0" smtClean="0">
                <a:latin typeface="Sitka Display" pitchFamily="2" charset="0"/>
              </a:rPr>
              <a:t>Protéger les droits acquis par les générations passées</a:t>
            </a:r>
            <a:endParaRPr lang="fr-FR" dirty="0">
              <a:latin typeface="Sitka Display" pitchFamily="2" charset="0"/>
            </a:endParaRPr>
          </a:p>
        </p:txBody>
      </p:sp>
      <p:sp>
        <p:nvSpPr>
          <p:cNvPr id="4" name="ZoneTexte 3"/>
          <p:cNvSpPr txBox="1"/>
          <p:nvPr/>
        </p:nvSpPr>
        <p:spPr>
          <a:xfrm>
            <a:off x="0" y="0"/>
            <a:ext cx="1484702" cy="276999"/>
          </a:xfrm>
          <a:prstGeom prst="rect">
            <a:avLst/>
          </a:prstGeom>
          <a:noFill/>
        </p:spPr>
        <p:txBody>
          <a:bodyPr wrap="none" rtlCol="0">
            <a:spAutoFit/>
          </a:bodyPr>
          <a:lstStyle/>
          <a:p>
            <a:r>
              <a:rPr lang="fr-FR" sz="1200" dirty="0" smtClean="0">
                <a:latin typeface="Sitka Display" pitchFamily="2" charset="0"/>
              </a:rPr>
              <a:t>© 2017, mperney002</a:t>
            </a:r>
            <a:endParaRPr lang="fr-FR" sz="1200" dirty="0">
              <a:latin typeface="Sitka Display" pitchFamily="2"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u="sng" dirty="0" smtClean="0">
                <a:latin typeface="PickUpSticks" pitchFamily="2" charset="0"/>
                <a:ea typeface="PickUpSticks" pitchFamily="2" charset="0"/>
              </a:rPr>
              <a:t>Quels sont les avantages et les désavantages d’être en grève ?</a:t>
            </a:r>
            <a:endParaRPr lang="fr-FR" u="sng" dirty="0">
              <a:latin typeface="PickUpSticks" pitchFamily="2" charset="0"/>
              <a:ea typeface="PickUpSticks" pitchFamily="2" charset="0"/>
            </a:endParaRPr>
          </a:p>
        </p:txBody>
      </p:sp>
      <p:sp>
        <p:nvSpPr>
          <p:cNvPr id="4" name="Ellipse 3"/>
          <p:cNvSpPr/>
          <p:nvPr/>
        </p:nvSpPr>
        <p:spPr>
          <a:xfrm>
            <a:off x="1136576" y="1844824"/>
            <a:ext cx="2880320" cy="1800200"/>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dirty="0" smtClean="0">
                <a:solidFill>
                  <a:schemeClr val="tx1"/>
                </a:solidFill>
                <a:latin typeface="PickUpSticks" pitchFamily="2" charset="0"/>
                <a:ea typeface="PickUpSticks" pitchFamily="2" charset="0"/>
              </a:rPr>
              <a:t>Avantages</a:t>
            </a:r>
            <a:endParaRPr lang="fr-FR" sz="4000" dirty="0">
              <a:solidFill>
                <a:schemeClr val="tx1"/>
              </a:solidFill>
              <a:latin typeface="PickUpSticks" pitchFamily="2" charset="0"/>
              <a:ea typeface="PickUpSticks" pitchFamily="2" charset="0"/>
            </a:endParaRPr>
          </a:p>
        </p:txBody>
      </p:sp>
      <p:sp>
        <p:nvSpPr>
          <p:cNvPr id="5" name="Ellipse 4"/>
          <p:cNvSpPr/>
          <p:nvPr/>
        </p:nvSpPr>
        <p:spPr>
          <a:xfrm>
            <a:off x="5673080" y="1844824"/>
            <a:ext cx="2880320" cy="1800200"/>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smtClean="0">
                <a:solidFill>
                  <a:schemeClr val="tx1"/>
                </a:solidFill>
                <a:latin typeface="PickUpSticks" pitchFamily="2" charset="0"/>
                <a:ea typeface="PickUpSticks" pitchFamily="2" charset="0"/>
              </a:rPr>
              <a:t>Désavantages</a:t>
            </a:r>
            <a:endParaRPr lang="fr-FR" sz="3200" dirty="0">
              <a:solidFill>
                <a:schemeClr val="tx1"/>
              </a:solidFill>
              <a:latin typeface="PickUpSticks" pitchFamily="2" charset="0"/>
              <a:ea typeface="PickUpSticks" pitchFamily="2" charset="0"/>
            </a:endParaRPr>
          </a:p>
        </p:txBody>
      </p:sp>
      <p:cxnSp>
        <p:nvCxnSpPr>
          <p:cNvPr id="7" name="Connecteur droit avec flèche 6"/>
          <p:cNvCxnSpPr>
            <a:stCxn id="4" idx="3"/>
          </p:cNvCxnSpPr>
          <p:nvPr/>
        </p:nvCxnSpPr>
        <p:spPr>
          <a:xfrm flipH="1">
            <a:off x="1064568" y="3381391"/>
            <a:ext cx="493821" cy="839697"/>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a:stCxn id="4" idx="4"/>
          </p:cNvCxnSpPr>
          <p:nvPr/>
        </p:nvCxnSpPr>
        <p:spPr>
          <a:xfrm flipH="1">
            <a:off x="2144688" y="3645024"/>
            <a:ext cx="432048" cy="2160240"/>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a:stCxn id="4" idx="5"/>
          </p:cNvCxnSpPr>
          <p:nvPr/>
        </p:nvCxnSpPr>
        <p:spPr>
          <a:xfrm>
            <a:off x="3595083" y="3381391"/>
            <a:ext cx="493821" cy="839697"/>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a:stCxn id="5" idx="3"/>
          </p:cNvCxnSpPr>
          <p:nvPr/>
        </p:nvCxnSpPr>
        <p:spPr>
          <a:xfrm flipH="1">
            <a:off x="5457056" y="3381391"/>
            <a:ext cx="637837" cy="2207849"/>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a:stCxn id="5" idx="4"/>
          </p:cNvCxnSpPr>
          <p:nvPr/>
        </p:nvCxnSpPr>
        <p:spPr>
          <a:xfrm>
            <a:off x="7113240" y="3645024"/>
            <a:ext cx="0" cy="720080"/>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a:stCxn id="5" idx="5"/>
            <a:endCxn id="24" idx="0"/>
          </p:cNvCxnSpPr>
          <p:nvPr/>
        </p:nvCxnSpPr>
        <p:spPr>
          <a:xfrm>
            <a:off x="8131587" y="3381391"/>
            <a:ext cx="594057" cy="1775801"/>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200472" y="4293096"/>
            <a:ext cx="1800200" cy="1200329"/>
          </a:xfrm>
          <a:prstGeom prst="rect">
            <a:avLst/>
          </a:prstGeom>
          <a:noFill/>
        </p:spPr>
        <p:txBody>
          <a:bodyPr wrap="square" rtlCol="0">
            <a:spAutoFit/>
          </a:bodyPr>
          <a:lstStyle/>
          <a:p>
            <a:r>
              <a:rPr lang="fr-FR" dirty="0" smtClean="0">
                <a:latin typeface="Sitka Display" pitchFamily="2" charset="0"/>
              </a:rPr>
              <a:t>On peut faire entendre sa voix et obtenir ses réclamations</a:t>
            </a:r>
            <a:endParaRPr lang="fr-FR" dirty="0">
              <a:latin typeface="Sitka Display" pitchFamily="2" charset="0"/>
            </a:endParaRPr>
          </a:p>
        </p:txBody>
      </p:sp>
      <p:sp>
        <p:nvSpPr>
          <p:cNvPr id="19" name="ZoneTexte 18"/>
          <p:cNvSpPr txBox="1"/>
          <p:nvPr/>
        </p:nvSpPr>
        <p:spPr>
          <a:xfrm>
            <a:off x="920552" y="5805264"/>
            <a:ext cx="2664296" cy="646331"/>
          </a:xfrm>
          <a:prstGeom prst="rect">
            <a:avLst/>
          </a:prstGeom>
          <a:noFill/>
        </p:spPr>
        <p:txBody>
          <a:bodyPr wrap="square" rtlCol="0">
            <a:spAutoFit/>
          </a:bodyPr>
          <a:lstStyle/>
          <a:p>
            <a:pPr algn="ctr"/>
            <a:r>
              <a:rPr lang="fr-FR" dirty="0" smtClean="0">
                <a:latin typeface="Sitka Display" pitchFamily="2" charset="0"/>
              </a:rPr>
              <a:t>On se bat pour ses convictions</a:t>
            </a:r>
            <a:endParaRPr lang="fr-FR" dirty="0">
              <a:latin typeface="Sitka Display" pitchFamily="2" charset="0"/>
            </a:endParaRPr>
          </a:p>
        </p:txBody>
      </p:sp>
      <p:sp>
        <p:nvSpPr>
          <p:cNvPr id="21" name="ZoneTexte 20"/>
          <p:cNvSpPr txBox="1"/>
          <p:nvPr/>
        </p:nvSpPr>
        <p:spPr>
          <a:xfrm>
            <a:off x="2648744" y="4293096"/>
            <a:ext cx="2664297" cy="1200329"/>
          </a:xfrm>
          <a:prstGeom prst="rect">
            <a:avLst/>
          </a:prstGeom>
          <a:noFill/>
        </p:spPr>
        <p:txBody>
          <a:bodyPr wrap="square" rtlCol="0">
            <a:spAutoFit/>
          </a:bodyPr>
          <a:lstStyle/>
          <a:p>
            <a:r>
              <a:rPr lang="fr-FR" dirty="0" smtClean="0">
                <a:latin typeface="Sitka Display" pitchFamily="2" charset="0"/>
              </a:rPr>
              <a:t>En mettant pression sur le gouvernement et l’économie on peut faire pencher la balance</a:t>
            </a:r>
            <a:endParaRPr lang="fr-FR" dirty="0">
              <a:latin typeface="Sitka Display" pitchFamily="2" charset="0"/>
            </a:endParaRPr>
          </a:p>
        </p:txBody>
      </p:sp>
      <p:sp>
        <p:nvSpPr>
          <p:cNvPr id="23" name="ZoneTexte 22"/>
          <p:cNvSpPr txBox="1"/>
          <p:nvPr/>
        </p:nvSpPr>
        <p:spPr>
          <a:xfrm>
            <a:off x="4592960" y="5661248"/>
            <a:ext cx="2592288" cy="646331"/>
          </a:xfrm>
          <a:prstGeom prst="rect">
            <a:avLst/>
          </a:prstGeom>
          <a:noFill/>
        </p:spPr>
        <p:txBody>
          <a:bodyPr wrap="square" rtlCol="0">
            <a:spAutoFit/>
          </a:bodyPr>
          <a:lstStyle/>
          <a:p>
            <a:r>
              <a:rPr lang="fr-FR" dirty="0" smtClean="0">
                <a:latin typeface="Sitka Display" pitchFamily="2" charset="0"/>
              </a:rPr>
              <a:t>On n’est pas payé quand on est en grève</a:t>
            </a:r>
            <a:endParaRPr lang="fr-FR" dirty="0">
              <a:latin typeface="Sitka Display" pitchFamily="2" charset="0"/>
            </a:endParaRPr>
          </a:p>
        </p:txBody>
      </p:sp>
      <p:sp>
        <p:nvSpPr>
          <p:cNvPr id="24" name="ZoneTexte 23"/>
          <p:cNvSpPr txBox="1"/>
          <p:nvPr/>
        </p:nvSpPr>
        <p:spPr>
          <a:xfrm>
            <a:off x="7545288" y="5157192"/>
            <a:ext cx="2360712" cy="1200329"/>
          </a:xfrm>
          <a:prstGeom prst="rect">
            <a:avLst/>
          </a:prstGeom>
          <a:noFill/>
        </p:spPr>
        <p:txBody>
          <a:bodyPr wrap="square" rtlCol="0">
            <a:spAutoFit/>
          </a:bodyPr>
          <a:lstStyle/>
          <a:p>
            <a:r>
              <a:rPr lang="fr-FR" dirty="0" smtClean="0">
                <a:latin typeface="Sitka Display" pitchFamily="2" charset="0"/>
              </a:rPr>
              <a:t>Les grèves aboutissent rarement et peuvent devenir un poids pour les salariés</a:t>
            </a:r>
            <a:endParaRPr lang="fr-FR" dirty="0">
              <a:latin typeface="Sitka Display" pitchFamily="2" charset="0"/>
            </a:endParaRPr>
          </a:p>
        </p:txBody>
      </p:sp>
      <p:sp>
        <p:nvSpPr>
          <p:cNvPr id="25" name="ZoneTexte 24"/>
          <p:cNvSpPr txBox="1"/>
          <p:nvPr/>
        </p:nvSpPr>
        <p:spPr>
          <a:xfrm>
            <a:off x="6177136" y="4365104"/>
            <a:ext cx="2664296" cy="646331"/>
          </a:xfrm>
          <a:prstGeom prst="rect">
            <a:avLst/>
          </a:prstGeom>
          <a:noFill/>
        </p:spPr>
        <p:txBody>
          <a:bodyPr wrap="square" rtlCol="0">
            <a:spAutoFit/>
          </a:bodyPr>
          <a:lstStyle/>
          <a:p>
            <a:r>
              <a:rPr lang="fr-FR" dirty="0" smtClean="0">
                <a:latin typeface="Sitka Display" pitchFamily="2" charset="0"/>
              </a:rPr>
              <a:t>Tout le pays en pâtit (société, économie…)</a:t>
            </a:r>
            <a:endParaRPr lang="fr-FR" dirty="0">
              <a:latin typeface="Sitka Display" pitchFamily="2" charset="0"/>
            </a:endParaRPr>
          </a:p>
        </p:txBody>
      </p:sp>
      <p:sp>
        <p:nvSpPr>
          <p:cNvPr id="22" name="ZoneTexte 21"/>
          <p:cNvSpPr txBox="1"/>
          <p:nvPr/>
        </p:nvSpPr>
        <p:spPr>
          <a:xfrm>
            <a:off x="0" y="0"/>
            <a:ext cx="1484702" cy="276999"/>
          </a:xfrm>
          <a:prstGeom prst="rect">
            <a:avLst/>
          </a:prstGeom>
          <a:noFill/>
        </p:spPr>
        <p:txBody>
          <a:bodyPr wrap="none" rtlCol="0">
            <a:spAutoFit/>
          </a:bodyPr>
          <a:lstStyle/>
          <a:p>
            <a:r>
              <a:rPr lang="fr-FR" sz="1200" dirty="0" smtClean="0">
                <a:latin typeface="Sitka Display" pitchFamily="2" charset="0"/>
              </a:rPr>
              <a:t>© 2017, mperney002</a:t>
            </a:r>
            <a:endParaRPr lang="fr-FR" sz="1200" dirty="0">
              <a:latin typeface="Sitka Display" pitchFamily="2"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u="sng" dirty="0" smtClean="0">
                <a:latin typeface="PickUpSticks" pitchFamily="2" charset="0"/>
                <a:ea typeface="PickUpSticks" pitchFamily="2" charset="0"/>
              </a:rPr>
              <a:t>Pensez-vous que les grèves soient efficaces ? Donnez des exemples. </a:t>
            </a:r>
            <a:endParaRPr lang="fr-FR" u="sng" dirty="0">
              <a:latin typeface="PickUpSticks" pitchFamily="2" charset="0"/>
              <a:ea typeface="PickUpSticks" pitchFamily="2" charset="0"/>
            </a:endParaRPr>
          </a:p>
        </p:txBody>
      </p:sp>
      <p:sp>
        <p:nvSpPr>
          <p:cNvPr id="4" name="Ellipse 3"/>
          <p:cNvSpPr/>
          <p:nvPr/>
        </p:nvSpPr>
        <p:spPr>
          <a:xfrm>
            <a:off x="1136576" y="1700808"/>
            <a:ext cx="2880320" cy="1800200"/>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dirty="0" smtClean="0">
                <a:solidFill>
                  <a:schemeClr val="tx1"/>
                </a:solidFill>
                <a:latin typeface="PickUpSticks" pitchFamily="2" charset="0"/>
                <a:ea typeface="PickUpSticks" pitchFamily="2" charset="0"/>
              </a:rPr>
              <a:t>OUI</a:t>
            </a:r>
            <a:endParaRPr lang="fr-FR" sz="4000" dirty="0">
              <a:solidFill>
                <a:schemeClr val="tx1"/>
              </a:solidFill>
              <a:latin typeface="PickUpSticks" pitchFamily="2" charset="0"/>
              <a:ea typeface="PickUpSticks" pitchFamily="2" charset="0"/>
            </a:endParaRPr>
          </a:p>
        </p:txBody>
      </p:sp>
      <p:sp>
        <p:nvSpPr>
          <p:cNvPr id="5" name="Ellipse 4"/>
          <p:cNvSpPr/>
          <p:nvPr/>
        </p:nvSpPr>
        <p:spPr>
          <a:xfrm>
            <a:off x="5673080" y="1700808"/>
            <a:ext cx="2880320" cy="1800200"/>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dirty="0" smtClean="0">
                <a:solidFill>
                  <a:schemeClr val="tx1"/>
                </a:solidFill>
                <a:latin typeface="PickUpSticks" pitchFamily="2" charset="0"/>
                <a:ea typeface="PickUpSticks" pitchFamily="2" charset="0"/>
              </a:rPr>
              <a:t>NON</a:t>
            </a:r>
            <a:endParaRPr lang="fr-FR" sz="4000" dirty="0">
              <a:solidFill>
                <a:schemeClr val="tx1"/>
              </a:solidFill>
              <a:latin typeface="PickUpSticks" pitchFamily="2" charset="0"/>
              <a:ea typeface="PickUpSticks" pitchFamily="2" charset="0"/>
            </a:endParaRPr>
          </a:p>
        </p:txBody>
      </p:sp>
      <p:cxnSp>
        <p:nvCxnSpPr>
          <p:cNvPr id="7" name="Connecteur droit avec flèche 6"/>
          <p:cNvCxnSpPr>
            <a:stCxn id="4" idx="3"/>
          </p:cNvCxnSpPr>
          <p:nvPr/>
        </p:nvCxnSpPr>
        <p:spPr>
          <a:xfrm flipH="1">
            <a:off x="1064568" y="3237375"/>
            <a:ext cx="493821" cy="839697"/>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a:stCxn id="4" idx="5"/>
          </p:cNvCxnSpPr>
          <p:nvPr/>
        </p:nvCxnSpPr>
        <p:spPr>
          <a:xfrm>
            <a:off x="3595083" y="3237375"/>
            <a:ext cx="493821" cy="839697"/>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a:stCxn id="5" idx="4"/>
          </p:cNvCxnSpPr>
          <p:nvPr/>
        </p:nvCxnSpPr>
        <p:spPr>
          <a:xfrm flipH="1">
            <a:off x="6897216" y="3501008"/>
            <a:ext cx="216024" cy="648072"/>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a:stCxn id="5" idx="5"/>
          </p:cNvCxnSpPr>
          <p:nvPr/>
        </p:nvCxnSpPr>
        <p:spPr>
          <a:xfrm>
            <a:off x="8131587" y="3237375"/>
            <a:ext cx="709845" cy="1055721"/>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200472" y="4149080"/>
            <a:ext cx="2592288" cy="2585323"/>
          </a:xfrm>
          <a:prstGeom prst="rect">
            <a:avLst/>
          </a:prstGeom>
          <a:noFill/>
        </p:spPr>
        <p:txBody>
          <a:bodyPr wrap="square" rtlCol="0">
            <a:spAutoFit/>
          </a:bodyPr>
          <a:lstStyle/>
          <a:p>
            <a:pPr algn="ctr"/>
            <a:r>
              <a:rPr lang="fr-FR" u="sng" dirty="0" smtClean="0">
                <a:latin typeface="Sitka Display" pitchFamily="2" charset="0"/>
              </a:rPr>
              <a:t>Le CPE en 2006</a:t>
            </a:r>
            <a:endParaRPr lang="fr-FR" dirty="0" smtClean="0">
              <a:latin typeface="Sitka Display" pitchFamily="2" charset="0"/>
            </a:endParaRPr>
          </a:p>
          <a:p>
            <a:r>
              <a:rPr lang="fr-FR" dirty="0" smtClean="0">
                <a:latin typeface="Sitka Display" pitchFamily="2" charset="0"/>
              </a:rPr>
              <a:t>Les grèves et manifestations (avec 1 à 3 millions de personnes dans les rues) ont permis l’abrogation du Contrat Premier Embauche </a:t>
            </a:r>
            <a:r>
              <a:rPr lang="fr-FR" dirty="0" err="1" smtClean="0">
                <a:latin typeface="Sitka Display" pitchFamily="2" charset="0"/>
              </a:rPr>
              <a:t>aprés</a:t>
            </a:r>
            <a:r>
              <a:rPr lang="fr-FR" dirty="0" smtClean="0">
                <a:latin typeface="Sitka Display" pitchFamily="2" charset="0"/>
              </a:rPr>
              <a:t> un mois en France</a:t>
            </a:r>
          </a:p>
          <a:p>
            <a:endParaRPr lang="fr-FR" dirty="0">
              <a:latin typeface="Sitka Display" pitchFamily="2" charset="0"/>
            </a:endParaRPr>
          </a:p>
        </p:txBody>
      </p:sp>
      <p:sp>
        <p:nvSpPr>
          <p:cNvPr id="21" name="ZoneTexte 20"/>
          <p:cNvSpPr txBox="1"/>
          <p:nvPr/>
        </p:nvSpPr>
        <p:spPr>
          <a:xfrm>
            <a:off x="2792760" y="4149080"/>
            <a:ext cx="2664296" cy="2031325"/>
          </a:xfrm>
          <a:prstGeom prst="rect">
            <a:avLst/>
          </a:prstGeom>
          <a:noFill/>
        </p:spPr>
        <p:txBody>
          <a:bodyPr wrap="square" rtlCol="0">
            <a:spAutoFit/>
          </a:bodyPr>
          <a:lstStyle/>
          <a:p>
            <a:r>
              <a:rPr lang="fr-FR" u="sng" dirty="0" smtClean="0">
                <a:latin typeface="Sitka Display" pitchFamily="2" charset="0"/>
              </a:rPr>
              <a:t>Réforme des retraites 1995</a:t>
            </a:r>
          </a:p>
          <a:p>
            <a:r>
              <a:rPr lang="fr-FR" dirty="0" smtClean="0">
                <a:latin typeface="Sitka Display" pitchFamily="2" charset="0"/>
              </a:rPr>
              <a:t>Plus d’un mois de grève généralisée: pas de trains, écoles fermées, plus de courriers. Avec plus d’un million de manifestants le plan Juppé est retiré</a:t>
            </a:r>
            <a:endParaRPr lang="fr-FR" dirty="0">
              <a:latin typeface="Sitka Display" pitchFamily="2" charset="0"/>
            </a:endParaRPr>
          </a:p>
        </p:txBody>
      </p:sp>
      <p:sp>
        <p:nvSpPr>
          <p:cNvPr id="24" name="ZoneTexte 23"/>
          <p:cNvSpPr txBox="1"/>
          <p:nvPr/>
        </p:nvSpPr>
        <p:spPr>
          <a:xfrm>
            <a:off x="5529064" y="4149080"/>
            <a:ext cx="2376264" cy="2308324"/>
          </a:xfrm>
          <a:prstGeom prst="rect">
            <a:avLst/>
          </a:prstGeom>
          <a:noFill/>
        </p:spPr>
        <p:txBody>
          <a:bodyPr wrap="square" rtlCol="0">
            <a:spAutoFit/>
          </a:bodyPr>
          <a:lstStyle/>
          <a:p>
            <a:pPr algn="ctr"/>
            <a:r>
              <a:rPr lang="fr-FR" u="sng" dirty="0" smtClean="0">
                <a:latin typeface="Sitka Display" pitchFamily="2" charset="0"/>
              </a:rPr>
              <a:t>Loi travail 2016</a:t>
            </a:r>
          </a:p>
          <a:p>
            <a:r>
              <a:rPr lang="fr-FR" dirty="0" smtClean="0">
                <a:latin typeface="Sitka Display" pitchFamily="2" charset="0"/>
              </a:rPr>
              <a:t>Malgré les nombreuses grèves et manifestations, La loi El </a:t>
            </a:r>
            <a:r>
              <a:rPr lang="fr-FR" dirty="0" err="1" smtClean="0">
                <a:latin typeface="Sitka Display" pitchFamily="2" charset="0"/>
              </a:rPr>
              <a:t>Khomri</a:t>
            </a:r>
            <a:r>
              <a:rPr lang="fr-FR" dirty="0" smtClean="0">
                <a:latin typeface="Sitka Display" pitchFamily="2" charset="0"/>
              </a:rPr>
              <a:t> (ou Loi Travail) publiée en août 2016 a profondément modifié la législation du travail</a:t>
            </a:r>
            <a:endParaRPr lang="fr-FR" dirty="0">
              <a:latin typeface="Sitka Display" pitchFamily="2" charset="0"/>
            </a:endParaRPr>
          </a:p>
        </p:txBody>
      </p:sp>
      <p:sp>
        <p:nvSpPr>
          <p:cNvPr id="20" name="ZoneTexte 19"/>
          <p:cNvSpPr txBox="1"/>
          <p:nvPr/>
        </p:nvSpPr>
        <p:spPr>
          <a:xfrm>
            <a:off x="0" y="0"/>
            <a:ext cx="1484702" cy="276999"/>
          </a:xfrm>
          <a:prstGeom prst="rect">
            <a:avLst/>
          </a:prstGeom>
          <a:noFill/>
        </p:spPr>
        <p:txBody>
          <a:bodyPr wrap="none" rtlCol="0">
            <a:spAutoFit/>
          </a:bodyPr>
          <a:lstStyle/>
          <a:p>
            <a:r>
              <a:rPr lang="fr-FR" sz="1200" dirty="0" smtClean="0">
                <a:latin typeface="Sitka Display" pitchFamily="2" charset="0"/>
              </a:rPr>
              <a:t>© 2017, mperney002</a:t>
            </a:r>
            <a:endParaRPr lang="fr-FR" sz="1200" dirty="0">
              <a:latin typeface="Sitka Display" pitchFamily="2" charset="0"/>
            </a:endParaRPr>
          </a:p>
        </p:txBody>
      </p:sp>
      <p:sp>
        <p:nvSpPr>
          <p:cNvPr id="30" name="ZoneTexte 29"/>
          <p:cNvSpPr txBox="1"/>
          <p:nvPr/>
        </p:nvSpPr>
        <p:spPr>
          <a:xfrm>
            <a:off x="7905328" y="4293096"/>
            <a:ext cx="1800200" cy="2308324"/>
          </a:xfrm>
          <a:prstGeom prst="rect">
            <a:avLst/>
          </a:prstGeom>
          <a:noFill/>
        </p:spPr>
        <p:txBody>
          <a:bodyPr wrap="square" rtlCol="0">
            <a:spAutoFit/>
          </a:bodyPr>
          <a:lstStyle/>
          <a:p>
            <a:pPr algn="ctr"/>
            <a:r>
              <a:rPr lang="fr-FR" u="sng" dirty="0" smtClean="0">
                <a:latin typeface="Sitka Display" pitchFamily="2" charset="0"/>
              </a:rPr>
              <a:t>Au R-U, 1984/1985</a:t>
            </a:r>
          </a:p>
          <a:p>
            <a:r>
              <a:rPr lang="fr-FR" dirty="0" smtClean="0">
                <a:latin typeface="Sitka Display" pitchFamily="2" charset="0"/>
              </a:rPr>
              <a:t>Grève des mineurs britanniques face à M. </a:t>
            </a:r>
            <a:r>
              <a:rPr lang="fr-FR" dirty="0" err="1" smtClean="0">
                <a:latin typeface="Sitka Display" pitchFamily="2" charset="0"/>
              </a:rPr>
              <a:t>Tatcher</a:t>
            </a:r>
            <a:r>
              <a:rPr lang="fr-FR" dirty="0" smtClean="0">
                <a:latin typeface="Sitka Display" pitchFamily="2" charset="0"/>
              </a:rPr>
              <a:t>. 1 an de grève sans aboutissements</a:t>
            </a:r>
            <a:endParaRPr lang="fr-FR" dirty="0">
              <a:latin typeface="Sitka Display" pitchFamily="2"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u="sng" dirty="0" smtClean="0">
                <a:latin typeface="PickUpSticks" pitchFamily="2" charset="0"/>
                <a:ea typeface="PickUpSticks" pitchFamily="2" charset="0"/>
              </a:rPr>
              <a:t>Existe-t-il  différents types de grève?</a:t>
            </a:r>
            <a:endParaRPr lang="fr-FR" u="sng" dirty="0">
              <a:latin typeface="PickUpSticks" pitchFamily="2" charset="0"/>
              <a:ea typeface="PickUpSticks" pitchFamily="2" charset="0"/>
            </a:endParaRPr>
          </a:p>
        </p:txBody>
      </p:sp>
      <p:sp>
        <p:nvSpPr>
          <p:cNvPr id="3" name="Espace réservé du contenu 2"/>
          <p:cNvSpPr>
            <a:spLocks noGrp="1"/>
          </p:cNvSpPr>
          <p:nvPr>
            <p:ph idx="1"/>
          </p:nvPr>
        </p:nvSpPr>
        <p:spPr>
          <a:xfrm>
            <a:off x="488504" y="1628800"/>
            <a:ext cx="8915400" cy="4896544"/>
          </a:xfrm>
        </p:spPr>
        <p:txBody>
          <a:bodyPr>
            <a:normAutofit fontScale="92500"/>
          </a:bodyPr>
          <a:lstStyle/>
          <a:p>
            <a:r>
              <a:rPr lang="fr-FR" sz="2600" u="sng" dirty="0" smtClean="0">
                <a:latin typeface="Sitka Display" pitchFamily="2" charset="0"/>
              </a:rPr>
              <a:t>La grève générale</a:t>
            </a:r>
            <a:r>
              <a:rPr lang="fr-FR" sz="2600" dirty="0" smtClean="0">
                <a:latin typeface="Sitka Display" pitchFamily="2" charset="0"/>
              </a:rPr>
              <a:t>: Grève interprofessionnelle touchant en principe tous les travailleurs dans un pays.</a:t>
            </a:r>
            <a:endParaRPr lang="fr-FR" sz="2600" i="1" dirty="0" smtClean="0">
              <a:latin typeface="Sitka Display" pitchFamily="2" charset="0"/>
            </a:endParaRPr>
          </a:p>
          <a:p>
            <a:pPr>
              <a:buNone/>
            </a:pPr>
            <a:endParaRPr lang="fr-FR" sz="1300" dirty="0">
              <a:latin typeface="Sitka Display" pitchFamily="2" charset="0"/>
            </a:endParaRPr>
          </a:p>
          <a:p>
            <a:r>
              <a:rPr lang="fr-FR" sz="2600" u="sng" dirty="0" smtClean="0">
                <a:latin typeface="Sitka Display" pitchFamily="2" charset="0"/>
              </a:rPr>
              <a:t>L’action symbolique</a:t>
            </a:r>
            <a:r>
              <a:rPr lang="fr-FR" sz="2600" dirty="0" smtClean="0">
                <a:latin typeface="Sitka Display" pitchFamily="2" charset="0"/>
              </a:rPr>
              <a:t>: On ne gène pas le lieu de travail mais montre son mécontentement en portant un symbole ou refusant d’être payé.</a:t>
            </a:r>
          </a:p>
          <a:p>
            <a:endParaRPr lang="fr-FR" sz="1300" dirty="0">
              <a:latin typeface="Sitka Display" pitchFamily="2" charset="0"/>
            </a:endParaRPr>
          </a:p>
          <a:p>
            <a:r>
              <a:rPr lang="fr-FR" sz="2600" u="sng" dirty="0" smtClean="0">
                <a:latin typeface="Sitka Display" pitchFamily="2" charset="0"/>
              </a:rPr>
              <a:t>La grève du zèle</a:t>
            </a:r>
            <a:r>
              <a:rPr lang="fr-FR" sz="2600" dirty="0" smtClean="0">
                <a:latin typeface="Sitka Display" pitchFamily="2" charset="0"/>
              </a:rPr>
              <a:t>: Les travailleurs appliquent à la lettre toutes les règles et usent de perfectionnisme extrême pour ralentir le travail et réduire la productivité</a:t>
            </a:r>
          </a:p>
          <a:p>
            <a:endParaRPr lang="fr-FR" sz="1300" dirty="0" smtClean="0">
              <a:latin typeface="Sitka Display" pitchFamily="2" charset="0"/>
            </a:endParaRPr>
          </a:p>
          <a:p>
            <a:r>
              <a:rPr lang="fr-FR" sz="2600" u="sng" dirty="0" smtClean="0">
                <a:latin typeface="Sitka Display" pitchFamily="2" charset="0"/>
              </a:rPr>
              <a:t>Le blocus</a:t>
            </a:r>
            <a:r>
              <a:rPr lang="fr-FR" sz="2600" dirty="0" smtClean="0">
                <a:latin typeface="Sitka Display" pitchFamily="2" charset="0"/>
              </a:rPr>
              <a:t>: Bloquer toutes les entrées d’un lieu de travail par un piquet de grève pour empêcher toutes personnes d’aller travailler</a:t>
            </a:r>
          </a:p>
          <a:p>
            <a:pPr>
              <a:buNone/>
            </a:pPr>
            <a:endParaRPr lang="fr-FR" dirty="0" smtClean="0">
              <a:latin typeface="Sitka Display" pitchFamily="2" charset="0"/>
            </a:endParaRPr>
          </a:p>
          <a:p>
            <a:pPr>
              <a:buNone/>
            </a:pPr>
            <a:endParaRPr lang="fr-FR" dirty="0">
              <a:latin typeface="Sitka Display" pitchFamily="2" charset="0"/>
            </a:endParaRPr>
          </a:p>
        </p:txBody>
      </p:sp>
      <p:sp>
        <p:nvSpPr>
          <p:cNvPr id="4" name="ZoneTexte 3"/>
          <p:cNvSpPr txBox="1"/>
          <p:nvPr/>
        </p:nvSpPr>
        <p:spPr>
          <a:xfrm>
            <a:off x="0" y="0"/>
            <a:ext cx="1484702" cy="276999"/>
          </a:xfrm>
          <a:prstGeom prst="rect">
            <a:avLst/>
          </a:prstGeom>
          <a:noFill/>
        </p:spPr>
        <p:txBody>
          <a:bodyPr wrap="none" rtlCol="0">
            <a:spAutoFit/>
          </a:bodyPr>
          <a:lstStyle/>
          <a:p>
            <a:r>
              <a:rPr lang="fr-FR" sz="1200" dirty="0" smtClean="0">
                <a:latin typeface="Sitka Display" pitchFamily="2" charset="0"/>
              </a:rPr>
              <a:t>© 2017, mperney002</a:t>
            </a:r>
            <a:endParaRPr lang="fr-FR" sz="1200" dirty="0">
              <a:latin typeface="Sitka Display" pitchFamily="2"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u="sng" dirty="0" smtClean="0">
                <a:latin typeface="PickUpSticks" pitchFamily="2" charset="0"/>
                <a:ea typeface="PickUpSticks" pitchFamily="2" charset="0"/>
              </a:rPr>
              <a:t>Quelles pourraient être les alternatives à la grève?</a:t>
            </a:r>
            <a:endParaRPr lang="fr-FR" u="sng" dirty="0">
              <a:latin typeface="PickUpSticks" pitchFamily="2" charset="0"/>
              <a:ea typeface="PickUpSticks" pitchFamily="2" charset="0"/>
            </a:endParaRPr>
          </a:p>
        </p:txBody>
      </p:sp>
      <p:sp>
        <p:nvSpPr>
          <p:cNvPr id="3" name="Espace réservé du contenu 2"/>
          <p:cNvSpPr>
            <a:spLocks noGrp="1"/>
          </p:cNvSpPr>
          <p:nvPr>
            <p:ph idx="1"/>
          </p:nvPr>
        </p:nvSpPr>
        <p:spPr>
          <a:xfrm>
            <a:off x="488504" y="1772816"/>
            <a:ext cx="8915400" cy="4525963"/>
          </a:xfrm>
        </p:spPr>
        <p:txBody>
          <a:bodyPr>
            <a:normAutofit fontScale="92500" lnSpcReduction="20000"/>
          </a:bodyPr>
          <a:lstStyle/>
          <a:p>
            <a:r>
              <a:rPr lang="fr-FR" dirty="0" smtClean="0">
                <a:latin typeface="Sitka Display" pitchFamily="2" charset="0"/>
              </a:rPr>
              <a:t>L’abstention aux élections</a:t>
            </a:r>
          </a:p>
          <a:p>
            <a:pPr>
              <a:buNone/>
            </a:pPr>
            <a:endParaRPr lang="fr-FR" dirty="0">
              <a:latin typeface="Sitka Display" pitchFamily="2" charset="0"/>
            </a:endParaRPr>
          </a:p>
          <a:p>
            <a:r>
              <a:rPr lang="fr-FR" dirty="0" smtClean="0">
                <a:latin typeface="Sitka Display" pitchFamily="2" charset="0"/>
              </a:rPr>
              <a:t>Le boycott. </a:t>
            </a:r>
            <a:r>
              <a:rPr lang="fr-FR" sz="2400" i="1" dirty="0" smtClean="0">
                <a:latin typeface="Sitka Display" pitchFamily="2" charset="0"/>
              </a:rPr>
              <a:t>(Par exemple en soutien à des réformes dans certaines entreprises, leurs produits pourraient être boycottés)</a:t>
            </a:r>
          </a:p>
          <a:p>
            <a:endParaRPr lang="fr-FR" dirty="0">
              <a:latin typeface="Sitka Display" pitchFamily="2" charset="0"/>
            </a:endParaRPr>
          </a:p>
          <a:p>
            <a:r>
              <a:rPr lang="fr-FR" dirty="0" smtClean="0">
                <a:latin typeface="Sitka Display" pitchFamily="2" charset="0"/>
              </a:rPr>
              <a:t>Les pétitions notamment en ligne</a:t>
            </a:r>
          </a:p>
          <a:p>
            <a:endParaRPr lang="fr-FR" sz="2400" i="1" dirty="0" smtClean="0">
              <a:latin typeface="Sitka Display" pitchFamily="2" charset="0"/>
            </a:endParaRPr>
          </a:p>
          <a:p>
            <a:r>
              <a:rPr lang="fr-FR" dirty="0" smtClean="0">
                <a:latin typeface="Sitka Display" pitchFamily="2" charset="0"/>
              </a:rPr>
              <a:t>Faire entendre sa voix dans les médias ou sur Internet.</a:t>
            </a:r>
          </a:p>
          <a:p>
            <a:endParaRPr lang="fr-FR" dirty="0" smtClean="0">
              <a:latin typeface="Sitka Display" pitchFamily="2" charset="0"/>
            </a:endParaRPr>
          </a:p>
          <a:p>
            <a:r>
              <a:rPr lang="fr-FR" dirty="0" smtClean="0">
                <a:latin typeface="Sitka Display" pitchFamily="2" charset="0"/>
              </a:rPr>
              <a:t>Manifester dans les rues sur son temps libre.</a:t>
            </a:r>
          </a:p>
          <a:p>
            <a:pPr>
              <a:buNone/>
            </a:pPr>
            <a:endParaRPr lang="fr-FR" dirty="0">
              <a:latin typeface="Sitka Display" pitchFamily="2" charset="0"/>
            </a:endParaRPr>
          </a:p>
        </p:txBody>
      </p:sp>
      <p:sp>
        <p:nvSpPr>
          <p:cNvPr id="4" name="ZoneTexte 3"/>
          <p:cNvSpPr txBox="1"/>
          <p:nvPr/>
        </p:nvSpPr>
        <p:spPr>
          <a:xfrm>
            <a:off x="0" y="0"/>
            <a:ext cx="1484702" cy="276999"/>
          </a:xfrm>
          <a:prstGeom prst="rect">
            <a:avLst/>
          </a:prstGeom>
          <a:noFill/>
        </p:spPr>
        <p:txBody>
          <a:bodyPr wrap="none" rtlCol="0">
            <a:spAutoFit/>
          </a:bodyPr>
          <a:lstStyle/>
          <a:p>
            <a:r>
              <a:rPr lang="fr-FR" sz="1200" dirty="0" smtClean="0">
                <a:latin typeface="Sitka Display" pitchFamily="2" charset="0"/>
              </a:rPr>
              <a:t>© 2017, mperney002</a:t>
            </a:r>
            <a:endParaRPr lang="fr-FR" sz="1200" dirty="0">
              <a:latin typeface="Sitka Display" pitchFamily="2"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0512" y="692696"/>
            <a:ext cx="8915400" cy="1143000"/>
          </a:xfrm>
        </p:spPr>
        <p:txBody>
          <a:bodyPr>
            <a:normAutofit/>
          </a:bodyPr>
          <a:lstStyle/>
          <a:p>
            <a:r>
              <a:rPr lang="fr-FR" u="sng" dirty="0" smtClean="0">
                <a:latin typeface="PickUpSticks" pitchFamily="2" charset="0"/>
                <a:ea typeface="PickUpSticks" pitchFamily="2" charset="0"/>
              </a:rPr>
              <a:t>Pour quelles raisons faire une manifestation ?</a:t>
            </a:r>
            <a:endParaRPr lang="fr-FR" u="sng" dirty="0">
              <a:latin typeface="PickUpSticks" pitchFamily="2" charset="0"/>
              <a:ea typeface="PickUpSticks" pitchFamily="2" charset="0"/>
            </a:endParaRPr>
          </a:p>
        </p:txBody>
      </p:sp>
      <p:sp>
        <p:nvSpPr>
          <p:cNvPr id="3" name="Espace réservé du contenu 2"/>
          <p:cNvSpPr>
            <a:spLocks noGrp="1"/>
          </p:cNvSpPr>
          <p:nvPr>
            <p:ph idx="1"/>
          </p:nvPr>
        </p:nvSpPr>
        <p:spPr>
          <a:xfrm>
            <a:off x="488504" y="2060848"/>
            <a:ext cx="8915400" cy="4525963"/>
          </a:xfrm>
        </p:spPr>
        <p:txBody>
          <a:bodyPr>
            <a:normAutofit fontScale="92500" lnSpcReduction="10000"/>
          </a:bodyPr>
          <a:lstStyle/>
          <a:p>
            <a:r>
              <a:rPr lang="fr-FR" dirty="0" smtClean="0">
                <a:latin typeface="Sitka Display" pitchFamily="2" charset="0"/>
              </a:rPr>
              <a:t>Montrer son désaccord.</a:t>
            </a:r>
          </a:p>
          <a:p>
            <a:pPr>
              <a:buNone/>
            </a:pPr>
            <a:endParaRPr lang="fr-FR" dirty="0">
              <a:latin typeface="Sitka Display" pitchFamily="2" charset="0"/>
            </a:endParaRPr>
          </a:p>
          <a:p>
            <a:r>
              <a:rPr lang="fr-FR" dirty="0" smtClean="0">
                <a:latin typeface="Sitka Display" pitchFamily="2" charset="0"/>
              </a:rPr>
              <a:t>Se battre pour ses convictions</a:t>
            </a:r>
          </a:p>
          <a:p>
            <a:endParaRPr lang="fr-FR" dirty="0">
              <a:latin typeface="Sitka Display" pitchFamily="2" charset="0"/>
            </a:endParaRPr>
          </a:p>
          <a:p>
            <a:r>
              <a:rPr lang="fr-FR" dirty="0" smtClean="0">
                <a:latin typeface="Sitka Display" pitchFamily="2" charset="0"/>
              </a:rPr>
              <a:t>Faire entendre sa voix</a:t>
            </a:r>
          </a:p>
          <a:p>
            <a:endParaRPr lang="fr-FR" sz="2400" i="1" dirty="0" smtClean="0">
              <a:latin typeface="Sitka Display" pitchFamily="2" charset="0"/>
            </a:endParaRPr>
          </a:p>
          <a:p>
            <a:r>
              <a:rPr lang="fr-FR" dirty="0" smtClean="0">
                <a:latin typeface="Sitka Display" pitchFamily="2" charset="0"/>
              </a:rPr>
              <a:t>Se mobiliser, se rassembler et montrer sa solidarité</a:t>
            </a:r>
          </a:p>
          <a:p>
            <a:endParaRPr lang="fr-FR" dirty="0" smtClean="0">
              <a:latin typeface="Sitka Display" pitchFamily="2" charset="0"/>
            </a:endParaRPr>
          </a:p>
          <a:p>
            <a:r>
              <a:rPr lang="fr-FR" dirty="0" smtClean="0">
                <a:latin typeface="Sitka Display" pitchFamily="2" charset="0"/>
              </a:rPr>
              <a:t>Exprimer ses revendications, réclamations et attentes</a:t>
            </a:r>
          </a:p>
          <a:p>
            <a:pPr>
              <a:buNone/>
            </a:pPr>
            <a:endParaRPr lang="fr-FR" dirty="0">
              <a:latin typeface="Sitka Display" pitchFamily="2" charset="0"/>
            </a:endParaRPr>
          </a:p>
        </p:txBody>
      </p:sp>
      <p:sp>
        <p:nvSpPr>
          <p:cNvPr id="4" name="ZoneTexte 3"/>
          <p:cNvSpPr txBox="1"/>
          <p:nvPr/>
        </p:nvSpPr>
        <p:spPr>
          <a:xfrm>
            <a:off x="0" y="0"/>
            <a:ext cx="1484702" cy="276999"/>
          </a:xfrm>
          <a:prstGeom prst="rect">
            <a:avLst/>
          </a:prstGeom>
          <a:noFill/>
        </p:spPr>
        <p:txBody>
          <a:bodyPr wrap="none" rtlCol="0">
            <a:spAutoFit/>
          </a:bodyPr>
          <a:lstStyle/>
          <a:p>
            <a:r>
              <a:rPr lang="fr-FR" sz="1200" dirty="0" smtClean="0">
                <a:latin typeface="Sitka Display" pitchFamily="2" charset="0"/>
              </a:rPr>
              <a:t>© 2017, mperney002</a:t>
            </a:r>
            <a:endParaRPr lang="fr-FR" sz="1200" dirty="0">
              <a:latin typeface="Sitka Display" pitchFamily="2" charset="0"/>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3F7CF89D0DA24182D8BD5910AD89F4" ma:contentTypeVersion="1" ma:contentTypeDescription="Create a new document." ma:contentTypeScope="" ma:versionID="567ae329f6d48215cd46cf3b313343dc">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979667B0-024A-499D-92BC-18AC127F49D8}"/>
</file>

<file path=customXml/itemProps2.xml><?xml version="1.0" encoding="utf-8"?>
<ds:datastoreItem xmlns:ds="http://schemas.openxmlformats.org/officeDocument/2006/customXml" ds:itemID="{A5CE7D83-D5AD-46FA-A79D-FA258F088E88}"/>
</file>

<file path=customXml/itemProps3.xml><?xml version="1.0" encoding="utf-8"?>
<ds:datastoreItem xmlns:ds="http://schemas.openxmlformats.org/officeDocument/2006/customXml" ds:itemID="{87546DFD-84B3-461C-8A78-51F5945E2D34}"/>
</file>

<file path=docProps/app.xml><?xml version="1.0" encoding="utf-8"?>
<Properties xmlns="http://schemas.openxmlformats.org/officeDocument/2006/extended-properties" xmlns:vt="http://schemas.openxmlformats.org/officeDocument/2006/docPropsVTypes">
  <TotalTime>733</TotalTime>
  <Words>1835</Words>
  <Application>Microsoft Office PowerPoint</Application>
  <PresentationFormat>Format A4 (210 x 297 mm)</PresentationFormat>
  <Paragraphs>225</Paragraphs>
  <Slides>22</Slides>
  <Notes>0</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Thème Office</vt:lpstr>
      <vt:lpstr>Manifestations et grèves – à qui le pouvoir ? </vt:lpstr>
      <vt:lpstr>Que pensez-vous du droit de faire la grève ?</vt:lpstr>
      <vt:lpstr>Certaines personnes disent que les français font trop la grève, êtes-vous d’accord ?</vt:lpstr>
      <vt:lpstr>Pourquoi se mettre en grève ?</vt:lpstr>
      <vt:lpstr>Quels sont les avantages et les désavantages d’être en grève ?</vt:lpstr>
      <vt:lpstr>Pensez-vous que les grèves soient efficaces ? Donnez des exemples. </vt:lpstr>
      <vt:lpstr>Existe-t-il  différents types de grève?</vt:lpstr>
      <vt:lpstr>Quelles pourraient être les alternatives à la grève?</vt:lpstr>
      <vt:lpstr>Pour quelles raisons faire une manifestation ?</vt:lpstr>
      <vt:lpstr>Quels sont les avantages et les désavantages de faire une manifestation ?</vt:lpstr>
      <vt:lpstr>Que savez-vous du syndicalisme en France ou ailleurs dans le monde francophone ?</vt:lpstr>
      <vt:lpstr>Quel est le rôle d’un syndicat ?</vt:lpstr>
      <vt:lpstr>Plus tard, aimeriez-vous rejoindre un syndicat ?</vt:lpstr>
      <vt:lpstr>Etes vous pour ou contre les syndicats ?</vt:lpstr>
      <vt:lpstr>Présentez un syndicat français ou francophone.</vt:lpstr>
      <vt:lpstr>Pourquoi rejoindre un syndicat ?</vt:lpstr>
      <vt:lpstr>Pensez-vous que les syndicats aient vraiment du pouvoir en France ou ailleurs dans le monde francophone ?</vt:lpstr>
      <vt:lpstr>Quels genres d’actions peuvent mener les syndicats ? </vt:lpstr>
      <vt:lpstr>Quelles sont généralement les revendications des syndicats ?</vt:lpstr>
      <vt:lpstr>Les syndicats en Angleterre et en France ont-ils la même importance ?</vt:lpstr>
      <vt:lpstr>Comment imaginez-vous l’avenir des syndicats en France ou ailleurs dans le monde francophone ?</vt:lpstr>
      <vt:lpstr>Diapositive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ados, Le droit de vote et L’engagement politique</dc:title>
  <dc:creator>utilisateur</dc:creator>
  <cp:lastModifiedBy>utilisateur</cp:lastModifiedBy>
  <cp:revision>95</cp:revision>
  <dcterms:created xsi:type="dcterms:W3CDTF">2018-01-06T10:01:35Z</dcterms:created>
  <dcterms:modified xsi:type="dcterms:W3CDTF">2018-01-20T09:06:45Z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0x010100793F7CF89D0DA24182D8BD5910AD89F4</vt:lpwstr>
  </property>
</Properties>
</file>