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18C031-9D2E-4DC4-9602-8E379DFF464F}" type="datetimeFigureOut">
              <a:rPr lang="en-GB" smtClean="0"/>
              <a:t>16/04/2018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3479C66-1FE7-4ABE-A220-BA4EB2638A92}" type="slidenum">
              <a:rPr lang="en-GB" smtClean="0"/>
              <a:t>‹#›</a:t>
            </a:fld>
            <a:endParaRPr lang="en-GB"/>
          </a:p>
        </p:txBody>
      </p:sp>
    </p:spTree>
    <p:extLst>
      <p:ext uri="{BB962C8B-B14F-4D97-AF65-F5344CB8AC3E}">
        <p14:creationId xmlns:p14="http://schemas.microsoft.com/office/powerpoint/2010/main" val="2493603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AA38711-A537-3747-9E16-5E2364A21C71}" type="datetimeFigureOut">
              <a:rPr lang="en-US" smtClean="0"/>
              <a:t>4/16/2018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169A4F5-810B-0548-9356-929DAA3FA408}" type="slidenum">
              <a:rPr lang="en-US" smtClean="0"/>
              <a:t>‹#›</a:t>
            </a:fld>
            <a:endParaRPr lang="en-US"/>
          </a:p>
        </p:txBody>
      </p:sp>
    </p:spTree>
    <p:extLst>
      <p:ext uri="{BB962C8B-B14F-4D97-AF65-F5344CB8AC3E}">
        <p14:creationId xmlns:p14="http://schemas.microsoft.com/office/powerpoint/2010/main" val="17120480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Qualifications e.g. BTEC, NVQs</a:t>
            </a:r>
          </a:p>
          <a:p>
            <a:r>
              <a:rPr lang="en-US" dirty="0" smtClean="0"/>
              <a:t>New</a:t>
            </a:r>
            <a:r>
              <a:rPr lang="en-US" baseline="0" dirty="0" smtClean="0"/>
              <a:t> </a:t>
            </a:r>
            <a:r>
              <a:rPr lang="en-US" baseline="0" dirty="0" err="1" smtClean="0"/>
              <a:t>Vocationalism</a:t>
            </a:r>
            <a:r>
              <a:rPr lang="en-US" baseline="0" dirty="0" smtClean="0"/>
              <a:t> (Conservative </a:t>
            </a:r>
            <a:r>
              <a:rPr lang="en-US" baseline="0" dirty="0" err="1" smtClean="0"/>
              <a:t>govt</a:t>
            </a:r>
            <a:r>
              <a:rPr lang="en-US" baseline="0" dirty="0" smtClean="0"/>
              <a:t>) </a:t>
            </a:r>
            <a:r>
              <a:rPr lang="mr-IN" baseline="0" dirty="0" smtClean="0"/>
              <a:t>–</a:t>
            </a:r>
            <a:r>
              <a:rPr lang="en-US" baseline="0" dirty="0" smtClean="0"/>
              <a:t> providing a skilled workforce. Introduced NVQs</a:t>
            </a:r>
          </a:p>
          <a:p>
            <a:r>
              <a:rPr lang="en-US" baseline="0" dirty="0" smtClean="0"/>
              <a:t>Education reform act </a:t>
            </a:r>
            <a:r>
              <a:rPr lang="mr-IN" baseline="0" dirty="0" smtClean="0"/>
              <a:t>–</a:t>
            </a:r>
            <a:r>
              <a:rPr lang="en-US" baseline="0" dirty="0" smtClean="0"/>
              <a:t> included more choice including city technology colleges. </a:t>
            </a:r>
          </a:p>
          <a:p>
            <a:r>
              <a:rPr lang="en-US" baseline="0" dirty="0" smtClean="0"/>
              <a:t>New </a:t>
            </a:r>
            <a:r>
              <a:rPr lang="en-US" baseline="0" dirty="0" err="1" smtClean="0"/>
              <a:t>Labour</a:t>
            </a:r>
            <a:r>
              <a:rPr lang="en-US" baseline="0" dirty="0" smtClean="0"/>
              <a:t> extended the range and extent of vocational qualifications </a:t>
            </a:r>
            <a:r>
              <a:rPr lang="mr-IN" baseline="0" dirty="0" smtClean="0"/>
              <a:t>–</a:t>
            </a:r>
            <a:r>
              <a:rPr lang="en-US" baseline="0" dirty="0" smtClean="0"/>
              <a:t> BTEC, more subjects become vocational. Also brought in the New Deal to help get young people into jobs. </a:t>
            </a:r>
          </a:p>
          <a:p>
            <a:r>
              <a:rPr lang="en-US" baseline="0" dirty="0" smtClean="0"/>
              <a:t>BUT </a:t>
            </a:r>
            <a:r>
              <a:rPr lang="mr-IN" baseline="0" dirty="0" smtClean="0"/>
              <a:t>–</a:t>
            </a:r>
            <a:r>
              <a:rPr lang="en-US" baseline="0" dirty="0" smtClean="0"/>
              <a:t> seen as 2</a:t>
            </a:r>
            <a:r>
              <a:rPr lang="en-US" baseline="30000" dirty="0" smtClean="0"/>
              <a:t>nd</a:t>
            </a:r>
            <a:r>
              <a:rPr lang="en-US" baseline="0" dirty="0" smtClean="0"/>
              <a:t> best, </a:t>
            </a:r>
            <a:r>
              <a:rPr lang="en-US" baseline="0" dirty="0" err="1" smtClean="0"/>
              <a:t>quals</a:t>
            </a:r>
            <a:r>
              <a:rPr lang="en-US" baseline="0" dirty="0" smtClean="0"/>
              <a:t> have a lower status. Quality seen as poor.</a:t>
            </a:r>
          </a:p>
          <a:p>
            <a:r>
              <a:rPr lang="en-US" baseline="0" dirty="0" smtClean="0"/>
              <a:t>Willis </a:t>
            </a:r>
            <a:r>
              <a:rPr lang="mr-IN" baseline="0" dirty="0" smtClean="0"/>
              <a:t>–</a:t>
            </a:r>
            <a:r>
              <a:rPr lang="en-US" baseline="0" dirty="0" smtClean="0"/>
              <a:t> saw it as a way of keeping people in suspended animation </a:t>
            </a:r>
            <a:r>
              <a:rPr lang="mr-IN" baseline="0" dirty="0" smtClean="0"/>
              <a:t>–</a:t>
            </a:r>
            <a:r>
              <a:rPr lang="en-US" baseline="0" dirty="0" smtClean="0"/>
              <a:t> students staying on at school longer when they wanted to go into work</a:t>
            </a:r>
            <a:endParaRPr lang="en-US" dirty="0"/>
          </a:p>
        </p:txBody>
      </p:sp>
      <p:sp>
        <p:nvSpPr>
          <p:cNvPr id="4" name="Slide Number Placeholder 3"/>
          <p:cNvSpPr>
            <a:spLocks noGrp="1"/>
          </p:cNvSpPr>
          <p:nvPr>
            <p:ph type="sldNum" sz="quarter" idx="10"/>
          </p:nvPr>
        </p:nvSpPr>
        <p:spPr/>
        <p:txBody>
          <a:bodyPr/>
          <a:lstStyle/>
          <a:p>
            <a:fld id="{0169A4F5-810B-0548-9356-929DAA3FA408}" type="slidenum">
              <a:rPr lang="en-US" smtClean="0"/>
              <a:t>5</a:t>
            </a:fld>
            <a:endParaRPr lang="en-US"/>
          </a:p>
        </p:txBody>
      </p:sp>
    </p:spTree>
    <p:extLst>
      <p:ext uri="{BB962C8B-B14F-4D97-AF65-F5344CB8AC3E}">
        <p14:creationId xmlns:p14="http://schemas.microsoft.com/office/powerpoint/2010/main" val="63922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2F0292D-1797-49A5-8D2D-8D50C72EF3CC}" type="datetimeFigureOut">
              <a:rPr lang="en-US" smtClean="0"/>
              <a:t>4/16/2018</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6CC888B-D9F9-4E54-B722-F151A9F45E95}"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316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999475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307782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40350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F0292D-1797-49A5-8D2D-8D50C72EF3CC}"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3256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73884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0292D-1797-49A5-8D2D-8D50C72EF3CC}"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4237937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0292D-1797-49A5-8D2D-8D50C72EF3CC}" type="datetimeFigureOut">
              <a:rPr lang="en-US" smtClean="0"/>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1224569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0292D-1797-49A5-8D2D-8D50C72EF3CC}" type="datetimeFigureOut">
              <a:rPr lang="en-US" smtClean="0"/>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4159496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199265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1563673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A2F0292D-1797-49A5-8D2D-8D50C72EF3CC}" type="datetimeFigureOut">
              <a:rPr lang="en-US" smtClean="0"/>
              <a:t>4/16/2018</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D6CC888B-D9F9-4E54-B722-F151A9F45E95}" type="slidenum">
              <a:rPr lang="en-US" smtClean="0"/>
              <a:t>‹#›</a:t>
            </a:fld>
            <a:endParaRPr lang="en-US"/>
          </a:p>
        </p:txBody>
      </p:sp>
    </p:spTree>
    <p:extLst>
      <p:ext uri="{BB962C8B-B14F-4D97-AF65-F5344CB8AC3E}">
        <p14:creationId xmlns:p14="http://schemas.microsoft.com/office/powerpoint/2010/main" val="1946305945"/>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Education Revision Session</a:t>
            </a:r>
            <a:endParaRPr lang="en-US" dirty="0"/>
          </a:p>
        </p:txBody>
      </p:sp>
      <p:sp>
        <p:nvSpPr>
          <p:cNvPr id="3" name="Subtitle 2"/>
          <p:cNvSpPr>
            <a:spLocks noGrp="1"/>
          </p:cNvSpPr>
          <p:nvPr>
            <p:ph type="subTitle" idx="1"/>
          </p:nvPr>
        </p:nvSpPr>
        <p:spPr/>
        <p:txBody>
          <a:bodyPr/>
          <a:lstStyle/>
          <a:p>
            <a:r>
              <a:rPr lang="en-US" dirty="0" smtClean="0"/>
              <a:t>Tips and tricks</a:t>
            </a:r>
            <a:endParaRPr lang="en-US" dirty="0"/>
          </a:p>
        </p:txBody>
      </p:sp>
    </p:spTree>
    <p:extLst>
      <p:ext uri="{BB962C8B-B14F-4D97-AF65-F5344CB8AC3E}">
        <p14:creationId xmlns:p14="http://schemas.microsoft.com/office/powerpoint/2010/main" val="1075503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 mark</a:t>
            </a:r>
            <a:endParaRPr lang="en-US" dirty="0"/>
          </a:p>
        </p:txBody>
      </p:sp>
      <p:sp>
        <p:nvSpPr>
          <p:cNvPr id="3" name="Content Placeholder 2"/>
          <p:cNvSpPr>
            <a:spLocks noGrp="1"/>
          </p:cNvSpPr>
          <p:nvPr>
            <p:ph idx="1"/>
          </p:nvPr>
        </p:nvSpPr>
        <p:spPr/>
        <p:txBody>
          <a:bodyPr>
            <a:normAutofit/>
          </a:bodyPr>
          <a:lstStyle/>
          <a:p>
            <a:r>
              <a:rPr lang="en-US" dirty="0" smtClean="0"/>
              <a:t>Is an essay. Must include an introduction, debate within the main body and a conclusion.</a:t>
            </a:r>
          </a:p>
          <a:p>
            <a:r>
              <a:rPr lang="en-US" dirty="0" smtClean="0"/>
              <a:t>Make reference to the item (in the intro and then at least once more throughout). Again, don’t copy big chunks.</a:t>
            </a:r>
          </a:p>
          <a:p>
            <a:r>
              <a:rPr lang="en-US" dirty="0" smtClean="0"/>
              <a:t>Form an argument (this is why planning is so important).</a:t>
            </a:r>
          </a:p>
          <a:p>
            <a:r>
              <a:rPr lang="en-US" dirty="0" smtClean="0"/>
              <a:t>Concepts are really important in a 30 mark essay. You should also be using named sociologists/studies and where appropriate theory.</a:t>
            </a:r>
            <a:endParaRPr lang="en-US" dirty="0"/>
          </a:p>
        </p:txBody>
      </p:sp>
    </p:spTree>
    <p:extLst>
      <p:ext uri="{BB962C8B-B14F-4D97-AF65-F5344CB8AC3E}">
        <p14:creationId xmlns:p14="http://schemas.microsoft.com/office/powerpoint/2010/main" val="1971079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485" y="1184467"/>
            <a:ext cx="8866169" cy="3970318"/>
          </a:xfrm>
          <a:prstGeom prst="rect">
            <a:avLst/>
          </a:prstGeom>
          <a:solidFill>
            <a:srgbClr val="FFFF00"/>
          </a:solidFill>
          <a:ln>
            <a:solidFill>
              <a:srgbClr val="000000"/>
            </a:solidFill>
          </a:ln>
        </p:spPr>
        <p:txBody>
          <a:bodyPr wrap="square">
            <a:spAutoFit/>
          </a:bodyPr>
          <a:lstStyle/>
          <a:p>
            <a:r>
              <a:rPr lang="en-GB" b="1" dirty="0"/>
              <a:t>Item B</a:t>
            </a:r>
            <a:endParaRPr lang="en-GB" dirty="0"/>
          </a:p>
          <a:p>
            <a:r>
              <a:rPr lang="en-GB" dirty="0"/>
              <a:t>Functionalists argue that value consensus – agreed social values – is essential for the well-being of society. Schools play a vital role by socialising young people into these basic values. In western societies, schools stress the value of achievement and the importance of equal opportunity. For example, schools operate on meritocratic principles. Functionalists also see education as ‘sifting and sorting’ young people, matching them to the future work roles that suit their abilities.</a:t>
            </a:r>
          </a:p>
          <a:p>
            <a:r>
              <a:rPr lang="en-GB" dirty="0"/>
              <a:t>However, not all sociologists agree that the main function of education is to maintain a value consensus in society. Marxists argue that education transmits values that benefit the ruling class, not society as a whole.</a:t>
            </a:r>
          </a:p>
          <a:p>
            <a:pPr lvl="0"/>
            <a:r>
              <a:rPr lang="en-GB" b="1" dirty="0"/>
              <a:t>Applying material from Item B and your own knowledge, evaluate the claim that ‘the main function of education is to maintain a value consensus in society’. [30 marks]</a:t>
            </a:r>
          </a:p>
        </p:txBody>
      </p:sp>
    </p:spTree>
    <p:extLst>
      <p:ext uri="{BB962C8B-B14F-4D97-AF65-F5344CB8AC3E}">
        <p14:creationId xmlns:p14="http://schemas.microsoft.com/office/powerpoint/2010/main" val="274392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tips</a:t>
            </a:r>
            <a:endParaRPr lang="en-US" dirty="0"/>
          </a:p>
        </p:txBody>
      </p:sp>
      <p:sp>
        <p:nvSpPr>
          <p:cNvPr id="3" name="Content Placeholder 2"/>
          <p:cNvSpPr>
            <a:spLocks noGrp="1"/>
          </p:cNvSpPr>
          <p:nvPr>
            <p:ph idx="1"/>
          </p:nvPr>
        </p:nvSpPr>
        <p:spPr/>
        <p:txBody>
          <a:bodyPr/>
          <a:lstStyle/>
          <a:p>
            <a:r>
              <a:rPr lang="en-US" dirty="0" smtClean="0"/>
              <a:t>The more you practice and plan questions the more you will make links across the material and the more confident you will become in applying your knowledge.</a:t>
            </a:r>
          </a:p>
          <a:p>
            <a:r>
              <a:rPr lang="en-US" dirty="0" smtClean="0"/>
              <a:t>It is very likely that the exam board will cover all topics: policy, theory and at least one form of identity (class, gender, ethnicity) across the questions. You need to be prepared for them all. </a:t>
            </a:r>
            <a:endParaRPr lang="en-US" dirty="0"/>
          </a:p>
        </p:txBody>
      </p:sp>
    </p:spTree>
    <p:extLst>
      <p:ext uri="{BB962C8B-B14F-4D97-AF65-F5344CB8AC3E}">
        <p14:creationId xmlns:p14="http://schemas.microsoft.com/office/powerpoint/2010/main" val="3627624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Exam Paper: Paper 1</a:t>
            </a:r>
            <a:endParaRPr lang="en-US" dirty="0"/>
          </a:p>
        </p:txBody>
      </p:sp>
      <p:sp>
        <p:nvSpPr>
          <p:cNvPr id="3" name="Content Placeholder 2"/>
          <p:cNvSpPr>
            <a:spLocks noGrp="1"/>
          </p:cNvSpPr>
          <p:nvPr>
            <p:ph idx="1"/>
          </p:nvPr>
        </p:nvSpPr>
        <p:spPr/>
        <p:txBody>
          <a:bodyPr>
            <a:normAutofit/>
          </a:bodyPr>
          <a:lstStyle/>
          <a:p>
            <a:r>
              <a:rPr lang="en-US" dirty="0" smtClean="0"/>
              <a:t>4 mark (5 </a:t>
            </a:r>
            <a:r>
              <a:rPr lang="en-US" dirty="0" err="1" smtClean="0"/>
              <a:t>mins</a:t>
            </a:r>
            <a:r>
              <a:rPr lang="en-US" dirty="0" smtClean="0"/>
              <a:t>)</a:t>
            </a:r>
          </a:p>
          <a:p>
            <a:r>
              <a:rPr lang="en-US" dirty="0" smtClean="0"/>
              <a:t>6 mark (10 </a:t>
            </a:r>
            <a:r>
              <a:rPr lang="en-US" dirty="0" err="1" smtClean="0"/>
              <a:t>mins</a:t>
            </a:r>
            <a:r>
              <a:rPr lang="en-US" dirty="0" smtClean="0"/>
              <a:t>)</a:t>
            </a:r>
          </a:p>
          <a:p>
            <a:r>
              <a:rPr lang="en-US" dirty="0" smtClean="0"/>
              <a:t>10 mark ‘</a:t>
            </a:r>
            <a:r>
              <a:rPr lang="en-US" dirty="0" err="1" smtClean="0"/>
              <a:t>analyse</a:t>
            </a:r>
            <a:r>
              <a:rPr lang="en-US" dirty="0" smtClean="0"/>
              <a:t>’ </a:t>
            </a:r>
            <a:r>
              <a:rPr lang="mr-IN" dirty="0" smtClean="0"/>
              <a:t>–</a:t>
            </a:r>
            <a:r>
              <a:rPr lang="en-US" dirty="0" smtClean="0"/>
              <a:t> use the item (15 </a:t>
            </a:r>
            <a:r>
              <a:rPr lang="en-US" dirty="0" err="1" smtClean="0"/>
              <a:t>mins</a:t>
            </a:r>
            <a:r>
              <a:rPr lang="en-US" dirty="0" smtClean="0"/>
              <a:t>)</a:t>
            </a:r>
          </a:p>
          <a:p>
            <a:r>
              <a:rPr lang="en-US" dirty="0" smtClean="0"/>
              <a:t>30 mark </a:t>
            </a:r>
            <a:r>
              <a:rPr lang="mr-IN" dirty="0" smtClean="0"/>
              <a:t>–</a:t>
            </a:r>
            <a:r>
              <a:rPr lang="en-US" dirty="0" smtClean="0"/>
              <a:t> essay (45 </a:t>
            </a:r>
            <a:r>
              <a:rPr lang="en-US" dirty="0" err="1" smtClean="0"/>
              <a:t>mins</a:t>
            </a:r>
            <a:r>
              <a:rPr lang="en-US" dirty="0" smtClean="0"/>
              <a:t>)</a:t>
            </a:r>
          </a:p>
          <a:p>
            <a:r>
              <a:rPr lang="en-US" dirty="0" smtClean="0"/>
              <a:t>Then, 20 mark </a:t>
            </a:r>
            <a:r>
              <a:rPr lang="mr-IN" dirty="0" smtClean="0"/>
              <a:t>–</a:t>
            </a:r>
            <a:r>
              <a:rPr lang="en-US" dirty="0" smtClean="0"/>
              <a:t> methods in context (30 </a:t>
            </a:r>
            <a:r>
              <a:rPr lang="en-US" dirty="0" err="1" smtClean="0"/>
              <a:t>mins</a:t>
            </a:r>
            <a:r>
              <a:rPr lang="en-US" dirty="0" smtClean="0"/>
              <a:t>)</a:t>
            </a:r>
          </a:p>
          <a:p>
            <a:r>
              <a:rPr lang="en-US" dirty="0" smtClean="0"/>
              <a:t>10 mark </a:t>
            </a:r>
            <a:r>
              <a:rPr lang="mr-IN" dirty="0" smtClean="0"/>
              <a:t>–</a:t>
            </a:r>
            <a:r>
              <a:rPr lang="en-US" dirty="0" smtClean="0"/>
              <a:t> theory and/or methods (15 </a:t>
            </a:r>
            <a:r>
              <a:rPr lang="en-US" dirty="0" err="1" smtClean="0"/>
              <a:t>mins</a:t>
            </a:r>
            <a:r>
              <a:rPr lang="en-US" dirty="0" smtClean="0"/>
              <a:t>)</a:t>
            </a:r>
          </a:p>
        </p:txBody>
      </p:sp>
    </p:spTree>
    <p:extLst>
      <p:ext uri="{BB962C8B-B14F-4D97-AF65-F5344CB8AC3E}">
        <p14:creationId xmlns:p14="http://schemas.microsoft.com/office/powerpoint/2010/main" val="3282573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Tackling the paper</a:t>
            </a:r>
            <a:endParaRPr lang="en-US" dirty="0"/>
          </a:p>
        </p:txBody>
      </p:sp>
      <p:sp>
        <p:nvSpPr>
          <p:cNvPr id="3" name="Content Placeholder 2"/>
          <p:cNvSpPr>
            <a:spLocks noGrp="1"/>
          </p:cNvSpPr>
          <p:nvPr>
            <p:ph idx="1"/>
          </p:nvPr>
        </p:nvSpPr>
        <p:spPr/>
        <p:txBody>
          <a:bodyPr/>
          <a:lstStyle/>
          <a:p>
            <a:r>
              <a:rPr lang="en-US" dirty="0"/>
              <a:t>Each question will need planned </a:t>
            </a:r>
            <a:r>
              <a:rPr lang="mr-IN" dirty="0"/>
              <a:t>–</a:t>
            </a:r>
            <a:r>
              <a:rPr lang="en-US" dirty="0"/>
              <a:t> make the time.</a:t>
            </a:r>
          </a:p>
          <a:p>
            <a:r>
              <a:rPr lang="en-US" dirty="0" smtClean="0"/>
              <a:t>Plan in space where your answer will be written. Do not cross it out as the examiner could reward ideas if you run out of time.</a:t>
            </a:r>
          </a:p>
          <a:p>
            <a:r>
              <a:rPr lang="en-US" dirty="0" smtClean="0"/>
              <a:t>If you need more paper then ask for it </a:t>
            </a:r>
            <a:r>
              <a:rPr lang="mr-IN" dirty="0" smtClean="0"/>
              <a:t>–</a:t>
            </a:r>
            <a:r>
              <a:rPr lang="en-US" dirty="0" smtClean="0"/>
              <a:t> don’t feel restricted by the space in the booklet.</a:t>
            </a:r>
          </a:p>
          <a:p>
            <a:r>
              <a:rPr lang="en-US" dirty="0" smtClean="0"/>
              <a:t>Clearly number any additional answers.</a:t>
            </a:r>
          </a:p>
        </p:txBody>
      </p:sp>
    </p:spTree>
    <p:extLst>
      <p:ext uri="{BB962C8B-B14F-4D97-AF65-F5344CB8AC3E}">
        <p14:creationId xmlns:p14="http://schemas.microsoft.com/office/powerpoint/2010/main" val="401605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revise</a:t>
            </a:r>
            <a:endParaRPr lang="en-US" dirty="0"/>
          </a:p>
        </p:txBody>
      </p:sp>
      <p:sp>
        <p:nvSpPr>
          <p:cNvPr id="3" name="Content Placeholder 2"/>
          <p:cNvSpPr>
            <a:spLocks noGrp="1"/>
          </p:cNvSpPr>
          <p:nvPr>
            <p:ph idx="1"/>
          </p:nvPr>
        </p:nvSpPr>
        <p:spPr/>
        <p:txBody>
          <a:bodyPr/>
          <a:lstStyle/>
          <a:p>
            <a:r>
              <a:rPr lang="en-US" dirty="0" smtClean="0"/>
              <a:t>Theories of education</a:t>
            </a:r>
          </a:p>
          <a:p>
            <a:r>
              <a:rPr lang="en-US" dirty="0" smtClean="0"/>
              <a:t>Political approaches to education and education policies since 1988.</a:t>
            </a:r>
          </a:p>
          <a:p>
            <a:r>
              <a:rPr lang="en-US" dirty="0" smtClean="0"/>
              <a:t>Class</a:t>
            </a:r>
          </a:p>
          <a:p>
            <a:r>
              <a:rPr lang="en-US" dirty="0" smtClean="0"/>
              <a:t>Gender</a:t>
            </a:r>
          </a:p>
          <a:p>
            <a:r>
              <a:rPr lang="en-US" dirty="0" smtClean="0"/>
              <a:t>Ethnicity</a:t>
            </a:r>
            <a:endParaRPr lang="en-US" dirty="0"/>
          </a:p>
        </p:txBody>
      </p:sp>
      <p:sp>
        <p:nvSpPr>
          <p:cNvPr id="4" name="TextBox 3"/>
          <p:cNvSpPr txBox="1"/>
          <p:nvPr/>
        </p:nvSpPr>
        <p:spPr>
          <a:xfrm>
            <a:off x="2589019" y="3052749"/>
            <a:ext cx="5239100" cy="2031325"/>
          </a:xfrm>
          <a:prstGeom prst="rect">
            <a:avLst/>
          </a:prstGeom>
          <a:solidFill>
            <a:srgbClr val="92D050"/>
          </a:solidFill>
          <a:ln>
            <a:solidFill>
              <a:schemeClr val="tx1"/>
            </a:solidFill>
          </a:ln>
        </p:spPr>
        <p:txBody>
          <a:bodyPr wrap="square" rtlCol="0">
            <a:spAutoFit/>
          </a:bodyPr>
          <a:lstStyle/>
          <a:p>
            <a:r>
              <a:rPr lang="en-US" dirty="0" smtClean="0"/>
              <a:t>Internal and External reasons for all three and ways that they cross over with each other e.g. white, working class boys are the most likely to fail in the education system.</a:t>
            </a:r>
          </a:p>
          <a:p>
            <a:r>
              <a:rPr lang="en-US" dirty="0" smtClean="0"/>
              <a:t>Links to policy that might have impacted these groups and relevant views of different theories that could be linked to each one.</a:t>
            </a:r>
            <a:endParaRPr lang="en-US" dirty="0"/>
          </a:p>
        </p:txBody>
      </p:sp>
    </p:spTree>
    <p:extLst>
      <p:ext uri="{BB962C8B-B14F-4D97-AF65-F5344CB8AC3E}">
        <p14:creationId xmlns:p14="http://schemas.microsoft.com/office/powerpoint/2010/main" val="2075238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some questions: 4 mark</a:t>
            </a:r>
            <a:endParaRPr lang="en-US" dirty="0"/>
          </a:p>
        </p:txBody>
      </p:sp>
      <p:sp>
        <p:nvSpPr>
          <p:cNvPr id="3" name="Content Placeholder 2"/>
          <p:cNvSpPr>
            <a:spLocks noGrp="1"/>
          </p:cNvSpPr>
          <p:nvPr>
            <p:ph idx="1"/>
          </p:nvPr>
        </p:nvSpPr>
        <p:spPr/>
        <p:txBody>
          <a:bodyPr/>
          <a:lstStyle/>
          <a:p>
            <a:r>
              <a:rPr lang="en-US" dirty="0" smtClean="0"/>
              <a:t>4 mark: can be written as two bullet points. </a:t>
            </a:r>
          </a:p>
          <a:p>
            <a:r>
              <a:rPr lang="en-US" dirty="0" smtClean="0"/>
              <a:t>Make a point and then explain it. Doesn’t necessarily need studies but does need to use appropriate concepts. Make your points different.</a:t>
            </a:r>
            <a:endParaRPr lang="en-US" dirty="0"/>
          </a:p>
        </p:txBody>
      </p:sp>
      <p:sp>
        <p:nvSpPr>
          <p:cNvPr id="4" name="Rectangle 3"/>
          <p:cNvSpPr/>
          <p:nvPr/>
        </p:nvSpPr>
        <p:spPr>
          <a:xfrm>
            <a:off x="1443348" y="4060629"/>
            <a:ext cx="5578756" cy="1015663"/>
          </a:xfrm>
          <a:prstGeom prst="rect">
            <a:avLst/>
          </a:prstGeom>
          <a:solidFill>
            <a:srgbClr val="FFFF00"/>
          </a:solidFill>
          <a:ln>
            <a:solidFill>
              <a:srgbClr val="000000"/>
            </a:solidFill>
          </a:ln>
        </p:spPr>
        <p:txBody>
          <a:bodyPr wrap="square">
            <a:spAutoFit/>
          </a:bodyPr>
          <a:lstStyle/>
          <a:p>
            <a:pPr lvl="0"/>
            <a:r>
              <a:rPr lang="en-GB" sz="2000" dirty="0"/>
              <a:t>Outline two ways in which successive governments have tried to encourage vocational education in schools. (4 marks)</a:t>
            </a:r>
          </a:p>
        </p:txBody>
      </p:sp>
    </p:spTree>
    <p:extLst>
      <p:ext uri="{BB962C8B-B14F-4D97-AF65-F5344CB8AC3E}">
        <p14:creationId xmlns:p14="http://schemas.microsoft.com/office/powerpoint/2010/main" val="2546145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6 mark</a:t>
            </a:r>
            <a:endParaRPr lang="en-US" dirty="0"/>
          </a:p>
        </p:txBody>
      </p:sp>
      <p:sp>
        <p:nvSpPr>
          <p:cNvPr id="3" name="Content Placeholder 2"/>
          <p:cNvSpPr>
            <a:spLocks noGrp="1"/>
          </p:cNvSpPr>
          <p:nvPr>
            <p:ph idx="1"/>
          </p:nvPr>
        </p:nvSpPr>
        <p:spPr/>
        <p:txBody>
          <a:bodyPr/>
          <a:lstStyle/>
          <a:p>
            <a:r>
              <a:rPr lang="en-US" dirty="0" smtClean="0"/>
              <a:t>6 mark: written in the same way as the 4 mark and has the same rules. Just has 3 points rather than 2.</a:t>
            </a:r>
          </a:p>
          <a:p>
            <a:endParaRPr lang="en-US" dirty="0"/>
          </a:p>
        </p:txBody>
      </p:sp>
      <p:sp>
        <p:nvSpPr>
          <p:cNvPr id="5" name="Rectangle 4"/>
          <p:cNvSpPr/>
          <p:nvPr/>
        </p:nvSpPr>
        <p:spPr>
          <a:xfrm>
            <a:off x="1038050" y="2759748"/>
            <a:ext cx="7229714" cy="707886"/>
          </a:xfrm>
          <a:prstGeom prst="rect">
            <a:avLst/>
          </a:prstGeom>
          <a:solidFill>
            <a:srgbClr val="FFFF00"/>
          </a:solidFill>
          <a:ln>
            <a:solidFill>
              <a:srgbClr val="000000"/>
            </a:solidFill>
          </a:ln>
        </p:spPr>
        <p:txBody>
          <a:bodyPr wrap="square">
            <a:spAutoFit/>
          </a:bodyPr>
          <a:lstStyle/>
          <a:p>
            <a:pPr lvl="0"/>
            <a:r>
              <a:rPr lang="en-GB" sz="2000" dirty="0"/>
              <a:t>Outline </a:t>
            </a:r>
            <a:r>
              <a:rPr lang="en-GB" sz="2000" b="1" dirty="0"/>
              <a:t>three </a:t>
            </a:r>
            <a:r>
              <a:rPr lang="en-GB" sz="2000" dirty="0"/>
              <a:t>factors that may explain gender differences in subject choice (6 marks) </a:t>
            </a:r>
          </a:p>
        </p:txBody>
      </p:sp>
      <p:sp>
        <p:nvSpPr>
          <p:cNvPr id="6" name="Rectangle 5"/>
          <p:cNvSpPr/>
          <p:nvPr/>
        </p:nvSpPr>
        <p:spPr>
          <a:xfrm>
            <a:off x="1038050" y="4029165"/>
            <a:ext cx="7229714" cy="1015663"/>
          </a:xfrm>
          <a:prstGeom prst="rect">
            <a:avLst/>
          </a:prstGeom>
          <a:solidFill>
            <a:srgbClr val="FFFF00"/>
          </a:solidFill>
          <a:ln>
            <a:solidFill>
              <a:srgbClr val="000000"/>
            </a:solidFill>
          </a:ln>
        </p:spPr>
        <p:txBody>
          <a:bodyPr wrap="square">
            <a:spAutoFit/>
          </a:bodyPr>
          <a:lstStyle/>
          <a:p>
            <a:pPr lvl="0"/>
            <a:r>
              <a:rPr lang="en-GB" sz="2000" dirty="0"/>
              <a:t>Outline </a:t>
            </a:r>
            <a:r>
              <a:rPr lang="en-GB" sz="2000" b="1" dirty="0"/>
              <a:t>three </a:t>
            </a:r>
            <a:r>
              <a:rPr lang="en-GB" sz="2000" dirty="0"/>
              <a:t>ways in which a child’s cultural background may fail ‘to equip them to meet the demands of schooling’ (6 marks). </a:t>
            </a:r>
          </a:p>
        </p:txBody>
      </p:sp>
      <p:sp>
        <p:nvSpPr>
          <p:cNvPr id="7" name="Rectangle 6"/>
          <p:cNvSpPr/>
          <p:nvPr/>
        </p:nvSpPr>
        <p:spPr>
          <a:xfrm>
            <a:off x="1038050" y="5620435"/>
            <a:ext cx="7229714" cy="707886"/>
          </a:xfrm>
          <a:prstGeom prst="rect">
            <a:avLst/>
          </a:prstGeom>
          <a:solidFill>
            <a:srgbClr val="FFFF00"/>
          </a:solidFill>
          <a:ln>
            <a:solidFill>
              <a:srgbClr val="000000"/>
            </a:solidFill>
          </a:ln>
        </p:spPr>
        <p:txBody>
          <a:bodyPr wrap="square">
            <a:spAutoFit/>
          </a:bodyPr>
          <a:lstStyle/>
          <a:p>
            <a:pPr lvl="0"/>
            <a:r>
              <a:rPr lang="en-GB" sz="2000" dirty="0"/>
              <a:t>Outline </a:t>
            </a:r>
            <a:r>
              <a:rPr lang="en-GB" sz="2000" b="1" dirty="0"/>
              <a:t>three</a:t>
            </a:r>
            <a:r>
              <a:rPr lang="en-GB" sz="2000" dirty="0"/>
              <a:t> functions of the education system. (6 marks)</a:t>
            </a:r>
          </a:p>
        </p:txBody>
      </p:sp>
    </p:spTree>
    <p:extLst>
      <p:ext uri="{BB962C8B-B14F-4D97-AF65-F5344CB8AC3E}">
        <p14:creationId xmlns:p14="http://schemas.microsoft.com/office/powerpoint/2010/main" val="1522660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mark</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err="1" smtClean="0"/>
              <a:t>Analyse</a:t>
            </a:r>
            <a:r>
              <a:rPr lang="en-US" dirty="0" smtClean="0"/>
              <a:t>’ question </a:t>
            </a:r>
            <a:r>
              <a:rPr lang="mr-IN" dirty="0" smtClean="0"/>
              <a:t>–</a:t>
            </a:r>
            <a:r>
              <a:rPr lang="en-US" dirty="0" smtClean="0"/>
              <a:t> the points must be taken from the item and you should link to the item in your answer to show where you got your answer from.</a:t>
            </a:r>
          </a:p>
          <a:p>
            <a:r>
              <a:rPr lang="en-US" dirty="0" smtClean="0"/>
              <a:t>Don’t copy big chunks of the item, instead paraphrase or copy a little point.</a:t>
            </a:r>
          </a:p>
          <a:p>
            <a:r>
              <a:rPr lang="en-US" dirty="0" smtClean="0"/>
              <a:t>Use studies, theory, relevant concepts and make sure to evaluate (just a sentence).</a:t>
            </a:r>
          </a:p>
          <a:p>
            <a:r>
              <a:rPr lang="en-US" dirty="0" smtClean="0"/>
              <a:t>Make your 2 points distinct from each other.</a:t>
            </a:r>
          </a:p>
          <a:p>
            <a:r>
              <a:rPr lang="en-US" dirty="0" smtClean="0"/>
              <a:t>Aim to write just over a side of A4.</a:t>
            </a:r>
            <a:endParaRPr lang="en-US" dirty="0"/>
          </a:p>
        </p:txBody>
      </p:sp>
    </p:spTree>
    <p:extLst>
      <p:ext uri="{BB962C8B-B14F-4D97-AF65-F5344CB8AC3E}">
        <p14:creationId xmlns:p14="http://schemas.microsoft.com/office/powerpoint/2010/main" val="3359021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mark example</a:t>
            </a:r>
            <a:endParaRPr lang="en-US" dirty="0"/>
          </a:p>
        </p:txBody>
      </p:sp>
      <p:sp>
        <p:nvSpPr>
          <p:cNvPr id="3" name="Content Placeholder 2"/>
          <p:cNvSpPr>
            <a:spLocks noGrp="1"/>
          </p:cNvSpPr>
          <p:nvPr>
            <p:ph idx="1"/>
          </p:nvPr>
        </p:nvSpPr>
        <p:spPr>
          <a:solidFill>
            <a:srgbClr val="FFFF00"/>
          </a:solidFill>
          <a:ln>
            <a:solidFill>
              <a:srgbClr val="000000"/>
            </a:solidFill>
          </a:ln>
        </p:spPr>
        <p:txBody>
          <a:bodyPr>
            <a:normAutofit/>
          </a:bodyPr>
          <a:lstStyle/>
          <a:p>
            <a:pPr marL="0" indent="0">
              <a:buNone/>
            </a:pPr>
            <a:r>
              <a:rPr lang="en-GB" dirty="0" smtClean="0">
                <a:solidFill>
                  <a:schemeClr val="tx1"/>
                </a:solidFill>
              </a:rPr>
              <a:t>Item: The </a:t>
            </a:r>
            <a:r>
              <a:rPr lang="en-GB" dirty="0">
                <a:solidFill>
                  <a:schemeClr val="tx1"/>
                </a:solidFill>
              </a:rPr>
              <a:t>educational achievements of both boys and girls have improved since the 1980s, but girls’ results have improved more rapidly. They have overtaken boys in Key Stage tests, at GCSE and at A level. Girls are also more likely than boys to go to </a:t>
            </a:r>
            <a:r>
              <a:rPr lang="en-GB" dirty="0" smtClean="0">
                <a:solidFill>
                  <a:schemeClr val="tx1"/>
                </a:solidFill>
              </a:rPr>
              <a:t>university. However</a:t>
            </a:r>
            <a:r>
              <a:rPr lang="en-GB" dirty="0">
                <a:solidFill>
                  <a:schemeClr val="tx1"/>
                </a:solidFill>
              </a:rPr>
              <a:t>, gender differences in subject choice remain relatively unchanged in both academic and vocational courses. </a:t>
            </a:r>
            <a:r>
              <a:rPr lang="en-GB" dirty="0" smtClean="0">
                <a:solidFill>
                  <a:schemeClr val="tx1"/>
                </a:solidFill>
              </a:rPr>
              <a:t>Sociologists </a:t>
            </a:r>
            <a:r>
              <a:rPr lang="en-GB" dirty="0">
                <a:solidFill>
                  <a:schemeClr val="tx1"/>
                </a:solidFill>
              </a:rPr>
              <a:t>argue that these patterns of achievement and of subject choice are the result of factors both within the education system and in wider society</a:t>
            </a:r>
            <a:r>
              <a:rPr lang="en-GB" dirty="0" smtClean="0">
                <a:solidFill>
                  <a:schemeClr val="tx1"/>
                </a:solidFill>
              </a:rPr>
              <a:t>.</a:t>
            </a:r>
          </a:p>
          <a:p>
            <a:pPr marL="0" indent="0">
              <a:buNone/>
            </a:pPr>
            <a:r>
              <a:rPr lang="en-GB" b="1" dirty="0">
                <a:solidFill>
                  <a:schemeClr val="tx1"/>
                </a:solidFill>
              </a:rPr>
              <a:t>Applying material from </a:t>
            </a:r>
            <a:r>
              <a:rPr lang="en-GB" b="1" dirty="0" smtClean="0">
                <a:solidFill>
                  <a:schemeClr val="tx1"/>
                </a:solidFill>
              </a:rPr>
              <a:t>the item, </a:t>
            </a:r>
            <a:r>
              <a:rPr lang="en-GB" b="1" dirty="0">
                <a:solidFill>
                  <a:schemeClr val="tx1"/>
                </a:solidFill>
              </a:rPr>
              <a:t>analyse two </a:t>
            </a:r>
            <a:r>
              <a:rPr lang="en-GB" b="1" dirty="0" smtClean="0">
                <a:solidFill>
                  <a:schemeClr val="tx1"/>
                </a:solidFill>
              </a:rPr>
              <a:t>reasons why there are differences in subject choice between boys and girls.</a:t>
            </a:r>
            <a:endParaRPr lang="en-GB" b="1"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776724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391312"/>
            <a:ext cx="8042276" cy="5628707"/>
          </a:xfrm>
        </p:spPr>
        <p:txBody>
          <a:bodyPr>
            <a:normAutofit/>
          </a:bodyPr>
          <a:lstStyle/>
          <a:p>
            <a:pPr marL="0" indent="0">
              <a:buNone/>
            </a:pPr>
            <a:r>
              <a:rPr lang="en-US" dirty="0">
                <a:solidFill>
                  <a:schemeClr val="tx1"/>
                </a:solidFill>
              </a:rPr>
              <a:t>Answers may include the following and/or other relevant points: </a:t>
            </a:r>
          </a:p>
          <a:p>
            <a:r>
              <a:rPr lang="en-US" dirty="0">
                <a:solidFill>
                  <a:schemeClr val="tx1"/>
                </a:solidFill>
              </a:rPr>
              <a:t>peer pressure </a:t>
            </a:r>
          </a:p>
          <a:p>
            <a:r>
              <a:rPr lang="en-US" dirty="0">
                <a:solidFill>
                  <a:schemeClr val="tx1"/>
                </a:solidFill>
              </a:rPr>
              <a:t>pupils’ gender identities </a:t>
            </a:r>
          </a:p>
          <a:p>
            <a:r>
              <a:rPr lang="en-US" dirty="0">
                <a:solidFill>
                  <a:schemeClr val="tx1"/>
                </a:solidFill>
              </a:rPr>
              <a:t>primary </a:t>
            </a:r>
            <a:r>
              <a:rPr lang="en-US" dirty="0" err="1">
                <a:solidFill>
                  <a:schemeClr val="tx1"/>
                </a:solidFill>
              </a:rPr>
              <a:t>socialisation</a:t>
            </a:r>
            <a:r>
              <a:rPr lang="en-US" dirty="0">
                <a:solidFill>
                  <a:schemeClr val="tx1"/>
                </a:solidFill>
              </a:rPr>
              <a:t> </a:t>
            </a:r>
          </a:p>
          <a:p>
            <a:r>
              <a:rPr lang="en-US" dirty="0">
                <a:solidFill>
                  <a:schemeClr val="tx1"/>
                </a:solidFill>
              </a:rPr>
              <a:t>gender domains </a:t>
            </a:r>
          </a:p>
          <a:p>
            <a:r>
              <a:rPr lang="en-US" dirty="0">
                <a:solidFill>
                  <a:schemeClr val="tx1"/>
                </a:solidFill>
              </a:rPr>
              <a:t>school </a:t>
            </a:r>
            <a:r>
              <a:rPr lang="en-US" dirty="0" err="1">
                <a:solidFill>
                  <a:schemeClr val="tx1"/>
                </a:solidFill>
              </a:rPr>
              <a:t>organisation</a:t>
            </a:r>
            <a:r>
              <a:rPr lang="en-US" dirty="0">
                <a:solidFill>
                  <a:schemeClr val="tx1"/>
                </a:solidFill>
              </a:rPr>
              <a:t> and type (mixed vs. single-sex classes/schools) </a:t>
            </a:r>
          </a:p>
          <a:p>
            <a:r>
              <a:rPr lang="en-US" dirty="0">
                <a:solidFill>
                  <a:schemeClr val="tx1"/>
                </a:solidFill>
              </a:rPr>
              <a:t>teacher influence/teaching styles </a:t>
            </a:r>
          </a:p>
          <a:p>
            <a:r>
              <a:rPr lang="en-US" dirty="0">
                <a:solidFill>
                  <a:schemeClr val="tx1"/>
                </a:solidFill>
              </a:rPr>
              <a:t>gendered subject images </a:t>
            </a:r>
          </a:p>
          <a:p>
            <a:r>
              <a:rPr lang="en-US" dirty="0">
                <a:solidFill>
                  <a:schemeClr val="tx1"/>
                </a:solidFill>
              </a:rPr>
              <a:t>stereotyping in learning materials </a:t>
            </a:r>
          </a:p>
          <a:p>
            <a:r>
              <a:rPr lang="en-US" dirty="0">
                <a:solidFill>
                  <a:schemeClr val="tx1"/>
                </a:solidFill>
              </a:rPr>
              <a:t>career preferences/gender segregation in the </a:t>
            </a:r>
            <a:r>
              <a:rPr lang="en-US" dirty="0" err="1">
                <a:solidFill>
                  <a:schemeClr val="tx1"/>
                </a:solidFill>
              </a:rPr>
              <a:t>labour</a:t>
            </a:r>
            <a:r>
              <a:rPr lang="en-US" dirty="0">
                <a:solidFill>
                  <a:schemeClr val="tx1"/>
                </a:solidFill>
              </a:rPr>
              <a:t> market. </a:t>
            </a:r>
          </a:p>
          <a:p>
            <a:endParaRPr lang="en-US" dirty="0">
              <a:solidFill>
                <a:schemeClr val="tx1"/>
              </a:solidFill>
            </a:endParaRPr>
          </a:p>
        </p:txBody>
      </p:sp>
    </p:spTree>
    <p:extLst>
      <p:ext uri="{BB962C8B-B14F-4D97-AF65-F5344CB8AC3E}">
        <p14:creationId xmlns:p14="http://schemas.microsoft.com/office/powerpoint/2010/main" val="1571192554"/>
      </p:ext>
    </p:extLst>
  </p:cSld>
  <p:clrMapOvr>
    <a:masterClrMapping/>
  </p:clrMapOvr>
</p:sld>
</file>

<file path=ppt/theme/theme1.xml><?xml version="1.0" encoding="utf-8"?>
<a:theme xmlns:a="http://schemas.openxmlformats.org/drawingml/2006/main" name="Basis">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113</TotalTime>
  <Words>1026</Words>
  <Application>Microsoft Office PowerPoint</Application>
  <PresentationFormat>On-screen Show (4:3)</PresentationFormat>
  <Paragraphs>69</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Corbel</vt:lpstr>
      <vt:lpstr>Mangal</vt:lpstr>
      <vt:lpstr>Basis</vt:lpstr>
      <vt:lpstr>Education Revision Session</vt:lpstr>
      <vt:lpstr>The Exam Paper: Paper 1</vt:lpstr>
      <vt:lpstr>Tackling the paper</vt:lpstr>
      <vt:lpstr>Topics to revise</vt:lpstr>
      <vt:lpstr>Plan some questions: 4 mark</vt:lpstr>
      <vt:lpstr>6 mark</vt:lpstr>
      <vt:lpstr>10 mark</vt:lpstr>
      <vt:lpstr>10 mark example</vt:lpstr>
      <vt:lpstr>PowerPoint Presentation</vt:lpstr>
      <vt:lpstr>30 mark</vt:lpstr>
      <vt:lpstr>PowerPoint Presentation</vt:lpstr>
      <vt:lpstr>Key tips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Revision Session</dc:title>
  <dc:creator>Hannah Roberts</dc:creator>
  <cp:lastModifiedBy>Hannah Roberts</cp:lastModifiedBy>
  <cp:revision>9</cp:revision>
  <cp:lastPrinted>2018-04-16T10:25:08Z</cp:lastPrinted>
  <dcterms:created xsi:type="dcterms:W3CDTF">2018-04-11T10:22:04Z</dcterms:created>
  <dcterms:modified xsi:type="dcterms:W3CDTF">2018-04-16T10:25:12Z</dcterms:modified>
</cp:coreProperties>
</file>