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94" r:id="rId2"/>
  </p:sldMasterIdLst>
  <p:sldIdLst>
    <p:sldId id="274" r:id="rId3"/>
    <p:sldId id="281" r:id="rId4"/>
    <p:sldId id="270" r:id="rId5"/>
    <p:sldId id="271" r:id="rId6"/>
    <p:sldId id="269" r:id="rId7"/>
    <p:sldId id="261" r:id="rId8"/>
    <p:sldId id="262" r:id="rId9"/>
    <p:sldId id="264" r:id="rId10"/>
    <p:sldId id="273" r:id="rId11"/>
    <p:sldId id="265" r:id="rId12"/>
    <p:sldId id="266" r:id="rId13"/>
    <p:sldId id="263"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FD05041-DE1E-4E72-ACB2-BD453F6E155A}" type="datetimeFigureOut">
              <a:rPr lang="en-GB" smtClean="0"/>
              <a:t>17/04/2018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B3C433-B022-4AF2-B17A-6E2740274012}" type="slidenum">
              <a:rPr lang="en-GB" smtClean="0"/>
              <a:t>‹#›</a:t>
            </a:fld>
            <a:endParaRPr lang="en-GB"/>
          </a:p>
        </p:txBody>
      </p:sp>
    </p:spTree>
    <p:extLst>
      <p:ext uri="{BB962C8B-B14F-4D97-AF65-F5344CB8AC3E}">
        <p14:creationId xmlns:p14="http://schemas.microsoft.com/office/powerpoint/2010/main" val="32931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05041-DE1E-4E72-ACB2-BD453F6E155A}" type="datetimeFigureOut">
              <a:rPr lang="en-GB" smtClean="0"/>
              <a:t>17/04/2018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B3C433-B022-4AF2-B17A-6E2740274012}" type="slidenum">
              <a:rPr lang="en-GB" smtClean="0"/>
              <a:t>‹#›</a:t>
            </a:fld>
            <a:endParaRPr lang="en-GB"/>
          </a:p>
        </p:txBody>
      </p:sp>
    </p:spTree>
    <p:extLst>
      <p:ext uri="{BB962C8B-B14F-4D97-AF65-F5344CB8AC3E}">
        <p14:creationId xmlns:p14="http://schemas.microsoft.com/office/powerpoint/2010/main" val="2335233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05041-DE1E-4E72-ACB2-BD453F6E155A}" type="datetimeFigureOut">
              <a:rPr lang="en-GB" smtClean="0"/>
              <a:t>17/04/2018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B3C433-B022-4AF2-B17A-6E2740274012}"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4050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05041-DE1E-4E72-ACB2-BD453F6E155A}" type="datetimeFigureOut">
              <a:rPr lang="en-GB" smtClean="0"/>
              <a:t>17/04/2018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B3C433-B022-4AF2-B17A-6E2740274012}" type="slidenum">
              <a:rPr lang="en-GB" smtClean="0"/>
              <a:t>‹#›</a:t>
            </a:fld>
            <a:endParaRPr lang="en-GB"/>
          </a:p>
        </p:txBody>
      </p:sp>
    </p:spTree>
    <p:extLst>
      <p:ext uri="{BB962C8B-B14F-4D97-AF65-F5344CB8AC3E}">
        <p14:creationId xmlns:p14="http://schemas.microsoft.com/office/powerpoint/2010/main" val="1375386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05041-DE1E-4E72-ACB2-BD453F6E155A}" type="datetimeFigureOut">
              <a:rPr lang="en-GB" smtClean="0"/>
              <a:t>17/04/2018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B3C433-B022-4AF2-B17A-6E2740274012}"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11986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05041-DE1E-4E72-ACB2-BD453F6E155A}" type="datetimeFigureOut">
              <a:rPr lang="en-GB" smtClean="0"/>
              <a:t>17/04/2018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B3C433-B022-4AF2-B17A-6E2740274012}" type="slidenum">
              <a:rPr lang="en-GB" smtClean="0"/>
              <a:t>‹#›</a:t>
            </a:fld>
            <a:endParaRPr lang="en-GB"/>
          </a:p>
        </p:txBody>
      </p:sp>
    </p:spTree>
    <p:extLst>
      <p:ext uri="{BB962C8B-B14F-4D97-AF65-F5344CB8AC3E}">
        <p14:creationId xmlns:p14="http://schemas.microsoft.com/office/powerpoint/2010/main" val="3099279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D05041-DE1E-4E72-ACB2-BD453F6E155A}" type="datetimeFigureOut">
              <a:rPr lang="en-GB" smtClean="0"/>
              <a:t>17/04/2018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B3C433-B022-4AF2-B17A-6E2740274012}" type="slidenum">
              <a:rPr lang="en-GB" smtClean="0"/>
              <a:t>‹#›</a:t>
            </a:fld>
            <a:endParaRPr lang="en-GB"/>
          </a:p>
        </p:txBody>
      </p:sp>
    </p:spTree>
    <p:extLst>
      <p:ext uri="{BB962C8B-B14F-4D97-AF65-F5344CB8AC3E}">
        <p14:creationId xmlns:p14="http://schemas.microsoft.com/office/powerpoint/2010/main" val="13772815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D05041-DE1E-4E72-ACB2-BD453F6E155A}" type="datetimeFigureOut">
              <a:rPr lang="en-GB" smtClean="0"/>
              <a:t>17/04/2018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B3C433-B022-4AF2-B17A-6E2740274012}" type="slidenum">
              <a:rPr lang="en-GB" smtClean="0"/>
              <a:t>‹#›</a:t>
            </a:fld>
            <a:endParaRPr lang="en-GB"/>
          </a:p>
        </p:txBody>
      </p:sp>
    </p:spTree>
    <p:extLst>
      <p:ext uri="{BB962C8B-B14F-4D97-AF65-F5344CB8AC3E}">
        <p14:creationId xmlns:p14="http://schemas.microsoft.com/office/powerpoint/2010/main" val="24791589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F148B9F-4B37-4968-AB71-83BE2ECBE303}" type="datetimeFigureOut">
              <a:rPr lang="en-GB" smtClean="0">
                <a:solidFill>
                  <a:prstClr val="black">
                    <a:lumMod val="95000"/>
                    <a:lumOff val="5000"/>
                  </a:prstClr>
                </a:solidFill>
              </a:rPr>
              <a:pPr/>
              <a:t>17/04/2018</a:t>
            </a:fld>
            <a:endParaRPr lang="en-GB">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GB">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BBFF17DE-F2E3-4BB1-A841-72F4FA1A3B95}" type="slidenum">
              <a:rPr lang="en-GB" smtClean="0">
                <a:solidFill>
                  <a:prstClr val="black">
                    <a:lumMod val="95000"/>
                    <a:lumOff val="5000"/>
                  </a:prstClr>
                </a:solidFill>
              </a:rPr>
              <a:pPr/>
              <a:t>‹#›</a:t>
            </a:fld>
            <a:endParaRPr lang="en-GB">
              <a:solidFill>
                <a:prstClr val="black">
                  <a:lumMod val="95000"/>
                  <a:lumOff val="5000"/>
                </a:prstClr>
              </a:solidFill>
            </a:endParaRP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8736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148B9F-4B37-4968-AB71-83BE2ECBE303}" type="datetimeFigureOut">
              <a:rPr lang="en-GB" smtClean="0">
                <a:solidFill>
                  <a:prstClr val="black">
                    <a:lumMod val="95000"/>
                    <a:lumOff val="5000"/>
                  </a:prstClr>
                </a:solidFill>
              </a:rPr>
              <a:pPr/>
              <a:t>17/04/2018</a:t>
            </a:fld>
            <a:endParaRPr lang="en-GB">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GB">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BBFF17DE-F2E3-4BB1-A841-72F4FA1A3B95}" type="slidenum">
              <a:rPr lang="en-GB" smtClean="0">
                <a:solidFill>
                  <a:prstClr val="black">
                    <a:lumMod val="95000"/>
                    <a:lumOff val="5000"/>
                  </a:prstClr>
                </a:solidFill>
              </a:rPr>
              <a:pPr/>
              <a:t>‹#›</a:t>
            </a:fld>
            <a:endParaRPr lang="en-GB">
              <a:solidFill>
                <a:prstClr val="black">
                  <a:lumMod val="95000"/>
                  <a:lumOff val="5000"/>
                </a:prstClr>
              </a:solidFill>
            </a:endParaRPr>
          </a:p>
        </p:txBody>
      </p:sp>
    </p:spTree>
    <p:extLst>
      <p:ext uri="{BB962C8B-B14F-4D97-AF65-F5344CB8AC3E}">
        <p14:creationId xmlns:p14="http://schemas.microsoft.com/office/powerpoint/2010/main" val="13945756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148B9F-4B37-4968-AB71-83BE2ECBE303}" type="datetimeFigureOut">
              <a:rPr lang="en-GB" smtClean="0">
                <a:solidFill>
                  <a:prstClr val="black">
                    <a:lumMod val="95000"/>
                    <a:lumOff val="5000"/>
                  </a:prstClr>
                </a:solidFill>
              </a:rPr>
              <a:pPr/>
              <a:t>17/04/2018</a:t>
            </a:fld>
            <a:endParaRPr lang="en-GB">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GB">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BBFF17DE-F2E3-4BB1-A841-72F4FA1A3B95}" type="slidenum">
              <a:rPr lang="en-GB" smtClean="0">
                <a:solidFill>
                  <a:prstClr val="black">
                    <a:lumMod val="95000"/>
                    <a:lumOff val="5000"/>
                  </a:prstClr>
                </a:solidFill>
              </a:rPr>
              <a:pPr/>
              <a:t>‹#›</a:t>
            </a:fld>
            <a:endParaRPr lang="en-GB">
              <a:solidFill>
                <a:prstClr val="black">
                  <a:lumMod val="95000"/>
                  <a:lumOff val="5000"/>
                </a:prstClr>
              </a:solidFill>
            </a:endParaRP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514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D05041-DE1E-4E72-ACB2-BD453F6E155A}" type="datetimeFigureOut">
              <a:rPr lang="en-GB" smtClean="0"/>
              <a:t>17/04/2018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B3C433-B022-4AF2-B17A-6E2740274012}" type="slidenum">
              <a:rPr lang="en-GB" smtClean="0"/>
              <a:t>‹#›</a:t>
            </a:fld>
            <a:endParaRPr lang="en-GB"/>
          </a:p>
        </p:txBody>
      </p:sp>
    </p:spTree>
    <p:extLst>
      <p:ext uri="{BB962C8B-B14F-4D97-AF65-F5344CB8AC3E}">
        <p14:creationId xmlns:p14="http://schemas.microsoft.com/office/powerpoint/2010/main" val="1251672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F148B9F-4B37-4968-AB71-83BE2ECBE303}" type="datetimeFigureOut">
              <a:rPr lang="en-GB" smtClean="0">
                <a:solidFill>
                  <a:prstClr val="black">
                    <a:lumMod val="95000"/>
                    <a:lumOff val="5000"/>
                  </a:prstClr>
                </a:solidFill>
              </a:rPr>
              <a:pPr/>
              <a:t>17/04/2018</a:t>
            </a:fld>
            <a:endParaRPr lang="en-GB">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GB">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BBFF17DE-F2E3-4BB1-A841-72F4FA1A3B95}" type="slidenum">
              <a:rPr lang="en-GB" smtClean="0">
                <a:solidFill>
                  <a:prstClr val="black">
                    <a:lumMod val="95000"/>
                    <a:lumOff val="5000"/>
                  </a:prstClr>
                </a:solidFill>
              </a:rPr>
              <a:pPr/>
              <a:t>‹#›</a:t>
            </a:fld>
            <a:endParaRPr lang="en-GB">
              <a:solidFill>
                <a:prstClr val="black">
                  <a:lumMod val="95000"/>
                  <a:lumOff val="5000"/>
                </a:prstClr>
              </a:solidFill>
            </a:endParaRPr>
          </a:p>
        </p:txBody>
      </p:sp>
    </p:spTree>
    <p:extLst>
      <p:ext uri="{BB962C8B-B14F-4D97-AF65-F5344CB8AC3E}">
        <p14:creationId xmlns:p14="http://schemas.microsoft.com/office/powerpoint/2010/main" val="4198493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F148B9F-4B37-4968-AB71-83BE2ECBE303}" type="datetimeFigureOut">
              <a:rPr lang="en-GB" smtClean="0">
                <a:solidFill>
                  <a:prstClr val="black">
                    <a:lumMod val="95000"/>
                    <a:lumOff val="5000"/>
                  </a:prstClr>
                </a:solidFill>
              </a:rPr>
              <a:pPr/>
              <a:t>17/04/2018</a:t>
            </a:fld>
            <a:endParaRPr lang="en-GB">
              <a:solidFill>
                <a:prstClr val="black">
                  <a:lumMod val="95000"/>
                  <a:lumOff val="5000"/>
                </a:prstClr>
              </a:solidFill>
            </a:endParaRPr>
          </a:p>
        </p:txBody>
      </p:sp>
      <p:sp>
        <p:nvSpPr>
          <p:cNvPr id="8" name="Footer Placeholder 7"/>
          <p:cNvSpPr>
            <a:spLocks noGrp="1"/>
          </p:cNvSpPr>
          <p:nvPr>
            <p:ph type="ftr" sz="quarter" idx="11"/>
          </p:nvPr>
        </p:nvSpPr>
        <p:spPr/>
        <p:txBody>
          <a:bodyPr/>
          <a:lstStyle/>
          <a:p>
            <a:endParaRPr lang="en-GB">
              <a:solidFill>
                <a:prstClr val="black">
                  <a:lumMod val="95000"/>
                  <a:lumOff val="5000"/>
                </a:prstClr>
              </a:solidFill>
            </a:endParaRPr>
          </a:p>
        </p:txBody>
      </p:sp>
      <p:sp>
        <p:nvSpPr>
          <p:cNvPr id="9" name="Slide Number Placeholder 8"/>
          <p:cNvSpPr>
            <a:spLocks noGrp="1"/>
          </p:cNvSpPr>
          <p:nvPr>
            <p:ph type="sldNum" sz="quarter" idx="12"/>
          </p:nvPr>
        </p:nvSpPr>
        <p:spPr/>
        <p:txBody>
          <a:bodyPr/>
          <a:lstStyle/>
          <a:p>
            <a:fld id="{BBFF17DE-F2E3-4BB1-A841-72F4FA1A3B95}" type="slidenum">
              <a:rPr lang="en-GB" smtClean="0">
                <a:solidFill>
                  <a:prstClr val="black">
                    <a:lumMod val="95000"/>
                    <a:lumOff val="5000"/>
                  </a:prstClr>
                </a:solidFill>
              </a:rPr>
              <a:pPr/>
              <a:t>‹#›</a:t>
            </a:fld>
            <a:endParaRPr lang="en-GB">
              <a:solidFill>
                <a:prstClr val="black">
                  <a:lumMod val="95000"/>
                  <a:lumOff val="5000"/>
                </a:prstClr>
              </a:solidFill>
            </a:endParaRPr>
          </a:p>
        </p:txBody>
      </p:sp>
    </p:spTree>
    <p:extLst>
      <p:ext uri="{BB962C8B-B14F-4D97-AF65-F5344CB8AC3E}">
        <p14:creationId xmlns:p14="http://schemas.microsoft.com/office/powerpoint/2010/main" val="11926728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F148B9F-4B37-4968-AB71-83BE2ECBE303}" type="datetimeFigureOut">
              <a:rPr lang="en-GB" smtClean="0">
                <a:solidFill>
                  <a:prstClr val="black">
                    <a:lumMod val="95000"/>
                    <a:lumOff val="5000"/>
                  </a:prstClr>
                </a:solidFill>
              </a:rPr>
              <a:pPr/>
              <a:t>17/04/2018</a:t>
            </a:fld>
            <a:endParaRPr lang="en-GB">
              <a:solidFill>
                <a:prstClr val="black">
                  <a:lumMod val="95000"/>
                  <a:lumOff val="5000"/>
                </a:prstClr>
              </a:solidFill>
            </a:endParaRPr>
          </a:p>
        </p:txBody>
      </p:sp>
      <p:sp>
        <p:nvSpPr>
          <p:cNvPr id="4" name="Footer Placeholder 3"/>
          <p:cNvSpPr>
            <a:spLocks noGrp="1"/>
          </p:cNvSpPr>
          <p:nvPr>
            <p:ph type="ftr" sz="quarter" idx="11"/>
          </p:nvPr>
        </p:nvSpPr>
        <p:spPr/>
        <p:txBody>
          <a:bodyPr/>
          <a:lstStyle/>
          <a:p>
            <a:endParaRPr lang="en-GB">
              <a:solidFill>
                <a:prstClr val="black">
                  <a:lumMod val="95000"/>
                  <a:lumOff val="5000"/>
                </a:prstClr>
              </a:solidFill>
            </a:endParaRPr>
          </a:p>
        </p:txBody>
      </p:sp>
      <p:sp>
        <p:nvSpPr>
          <p:cNvPr id="5" name="Slide Number Placeholder 4"/>
          <p:cNvSpPr>
            <a:spLocks noGrp="1"/>
          </p:cNvSpPr>
          <p:nvPr>
            <p:ph type="sldNum" sz="quarter" idx="12"/>
          </p:nvPr>
        </p:nvSpPr>
        <p:spPr/>
        <p:txBody>
          <a:bodyPr/>
          <a:lstStyle/>
          <a:p>
            <a:fld id="{BBFF17DE-F2E3-4BB1-A841-72F4FA1A3B95}" type="slidenum">
              <a:rPr lang="en-GB" smtClean="0">
                <a:solidFill>
                  <a:prstClr val="black">
                    <a:lumMod val="95000"/>
                    <a:lumOff val="5000"/>
                  </a:prstClr>
                </a:solidFill>
              </a:rPr>
              <a:pPr/>
              <a:t>‹#›</a:t>
            </a:fld>
            <a:endParaRPr lang="en-GB">
              <a:solidFill>
                <a:prstClr val="black">
                  <a:lumMod val="95000"/>
                  <a:lumOff val="5000"/>
                </a:prstClr>
              </a:solidFill>
            </a:endParaRPr>
          </a:p>
        </p:txBody>
      </p:sp>
    </p:spTree>
    <p:extLst>
      <p:ext uri="{BB962C8B-B14F-4D97-AF65-F5344CB8AC3E}">
        <p14:creationId xmlns:p14="http://schemas.microsoft.com/office/powerpoint/2010/main" val="39042299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148B9F-4B37-4968-AB71-83BE2ECBE303}" type="datetimeFigureOut">
              <a:rPr lang="en-GB" smtClean="0">
                <a:solidFill>
                  <a:prstClr val="black">
                    <a:lumMod val="95000"/>
                    <a:lumOff val="5000"/>
                  </a:prstClr>
                </a:solidFill>
              </a:rPr>
              <a:pPr/>
              <a:t>17/04/2018</a:t>
            </a:fld>
            <a:endParaRPr lang="en-GB">
              <a:solidFill>
                <a:prstClr val="black">
                  <a:lumMod val="95000"/>
                  <a:lumOff val="5000"/>
                </a:prstClr>
              </a:solidFill>
            </a:endParaRPr>
          </a:p>
        </p:txBody>
      </p:sp>
      <p:sp>
        <p:nvSpPr>
          <p:cNvPr id="3" name="Footer Placeholder 2"/>
          <p:cNvSpPr>
            <a:spLocks noGrp="1"/>
          </p:cNvSpPr>
          <p:nvPr>
            <p:ph type="ftr" sz="quarter" idx="11"/>
          </p:nvPr>
        </p:nvSpPr>
        <p:spPr/>
        <p:txBody>
          <a:bodyPr/>
          <a:lstStyle/>
          <a:p>
            <a:endParaRPr lang="en-GB">
              <a:solidFill>
                <a:prstClr val="black">
                  <a:lumMod val="95000"/>
                  <a:lumOff val="5000"/>
                </a:prstClr>
              </a:solidFill>
            </a:endParaRPr>
          </a:p>
        </p:txBody>
      </p:sp>
      <p:sp>
        <p:nvSpPr>
          <p:cNvPr id="4" name="Slide Number Placeholder 3"/>
          <p:cNvSpPr>
            <a:spLocks noGrp="1"/>
          </p:cNvSpPr>
          <p:nvPr>
            <p:ph type="sldNum" sz="quarter" idx="12"/>
          </p:nvPr>
        </p:nvSpPr>
        <p:spPr/>
        <p:txBody>
          <a:bodyPr/>
          <a:lstStyle/>
          <a:p>
            <a:fld id="{BBFF17DE-F2E3-4BB1-A841-72F4FA1A3B95}" type="slidenum">
              <a:rPr lang="en-GB" smtClean="0">
                <a:solidFill>
                  <a:prstClr val="black">
                    <a:lumMod val="95000"/>
                    <a:lumOff val="5000"/>
                  </a:prstClr>
                </a:solidFill>
              </a:rPr>
              <a:pPr/>
              <a:t>‹#›</a:t>
            </a:fld>
            <a:endParaRPr lang="en-GB">
              <a:solidFill>
                <a:prstClr val="black">
                  <a:lumMod val="95000"/>
                  <a:lumOff val="5000"/>
                </a:prstClr>
              </a:solidFill>
            </a:endParaRPr>
          </a:p>
        </p:txBody>
      </p:sp>
    </p:spTree>
    <p:extLst>
      <p:ext uri="{BB962C8B-B14F-4D97-AF65-F5344CB8AC3E}">
        <p14:creationId xmlns:p14="http://schemas.microsoft.com/office/powerpoint/2010/main" val="41337791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148B9F-4B37-4968-AB71-83BE2ECBE303}" type="datetimeFigureOut">
              <a:rPr lang="en-GB" smtClean="0">
                <a:solidFill>
                  <a:prstClr val="black">
                    <a:lumMod val="95000"/>
                    <a:lumOff val="5000"/>
                  </a:prstClr>
                </a:solidFill>
              </a:rPr>
              <a:pPr/>
              <a:t>17/04/2018</a:t>
            </a:fld>
            <a:endParaRPr lang="en-GB">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GB">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BBFF17DE-F2E3-4BB1-A841-72F4FA1A3B95}" type="slidenum">
              <a:rPr lang="en-GB" smtClean="0">
                <a:solidFill>
                  <a:prstClr val="black">
                    <a:lumMod val="95000"/>
                    <a:lumOff val="5000"/>
                  </a:prstClr>
                </a:solidFill>
              </a:rPr>
              <a:pPr/>
              <a:t>‹#›</a:t>
            </a:fld>
            <a:endParaRPr lang="en-GB">
              <a:solidFill>
                <a:prstClr val="black">
                  <a:lumMod val="95000"/>
                  <a:lumOff val="5000"/>
                </a:prstClr>
              </a:solidFill>
            </a:endParaRPr>
          </a:p>
        </p:txBody>
      </p:sp>
    </p:spTree>
    <p:extLst>
      <p:ext uri="{BB962C8B-B14F-4D97-AF65-F5344CB8AC3E}">
        <p14:creationId xmlns:p14="http://schemas.microsoft.com/office/powerpoint/2010/main" val="24873860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148B9F-4B37-4968-AB71-83BE2ECBE303}" type="datetimeFigureOut">
              <a:rPr lang="en-GB" smtClean="0">
                <a:solidFill>
                  <a:prstClr val="black">
                    <a:lumMod val="95000"/>
                    <a:lumOff val="5000"/>
                  </a:prstClr>
                </a:solidFill>
              </a:rPr>
              <a:pPr/>
              <a:t>17/04/2018</a:t>
            </a:fld>
            <a:endParaRPr lang="en-GB">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GB">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BBFF17DE-F2E3-4BB1-A841-72F4FA1A3B95}" type="slidenum">
              <a:rPr lang="en-GB" smtClean="0">
                <a:solidFill>
                  <a:prstClr val="black">
                    <a:lumMod val="95000"/>
                    <a:lumOff val="5000"/>
                  </a:prstClr>
                </a:solidFill>
              </a:rPr>
              <a:pPr/>
              <a:t>‹#›</a:t>
            </a:fld>
            <a:endParaRPr lang="en-GB">
              <a:solidFill>
                <a:prstClr val="black">
                  <a:lumMod val="95000"/>
                  <a:lumOff val="5000"/>
                </a:prstClr>
              </a:solidFill>
            </a:endParaRPr>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00542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148B9F-4B37-4968-AB71-83BE2ECBE303}" type="datetimeFigureOut">
              <a:rPr lang="en-GB" smtClean="0">
                <a:solidFill>
                  <a:prstClr val="black">
                    <a:lumMod val="95000"/>
                    <a:lumOff val="5000"/>
                  </a:prstClr>
                </a:solidFill>
              </a:rPr>
              <a:pPr/>
              <a:t>17/04/2018</a:t>
            </a:fld>
            <a:endParaRPr lang="en-GB">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GB">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BBFF17DE-F2E3-4BB1-A841-72F4FA1A3B95}" type="slidenum">
              <a:rPr lang="en-GB" smtClean="0">
                <a:solidFill>
                  <a:prstClr val="black">
                    <a:lumMod val="95000"/>
                    <a:lumOff val="5000"/>
                  </a:prstClr>
                </a:solidFill>
              </a:rPr>
              <a:pPr/>
              <a:t>‹#›</a:t>
            </a:fld>
            <a:endParaRPr lang="en-GB">
              <a:solidFill>
                <a:prstClr val="black">
                  <a:lumMod val="95000"/>
                  <a:lumOff val="5000"/>
                </a:prstClr>
              </a:solidFill>
            </a:endParaRPr>
          </a:p>
        </p:txBody>
      </p:sp>
    </p:spTree>
    <p:extLst>
      <p:ext uri="{BB962C8B-B14F-4D97-AF65-F5344CB8AC3E}">
        <p14:creationId xmlns:p14="http://schemas.microsoft.com/office/powerpoint/2010/main" val="16547958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148B9F-4B37-4968-AB71-83BE2ECBE303}" type="datetimeFigureOut">
              <a:rPr lang="en-GB" smtClean="0">
                <a:solidFill>
                  <a:prstClr val="black">
                    <a:lumMod val="95000"/>
                    <a:lumOff val="5000"/>
                  </a:prstClr>
                </a:solidFill>
              </a:rPr>
              <a:pPr/>
              <a:t>17/04/2018</a:t>
            </a:fld>
            <a:endParaRPr lang="en-GB">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GB">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BBFF17DE-F2E3-4BB1-A841-72F4FA1A3B95}" type="slidenum">
              <a:rPr lang="en-GB" smtClean="0">
                <a:solidFill>
                  <a:prstClr val="black">
                    <a:lumMod val="95000"/>
                    <a:lumOff val="5000"/>
                  </a:prstClr>
                </a:solidFill>
              </a:rPr>
              <a:pPr/>
              <a:t>‹#›</a:t>
            </a:fld>
            <a:endParaRPr lang="en-GB">
              <a:solidFill>
                <a:prstClr val="black">
                  <a:lumMod val="95000"/>
                  <a:lumOff val="5000"/>
                </a:prstClr>
              </a:solidFill>
            </a:endParaRPr>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9345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05041-DE1E-4E72-ACB2-BD453F6E155A}" type="datetimeFigureOut">
              <a:rPr lang="en-GB" smtClean="0"/>
              <a:t>17/04/2018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B3C433-B022-4AF2-B17A-6E2740274012}" type="slidenum">
              <a:rPr lang="en-GB" smtClean="0"/>
              <a:t>‹#›</a:t>
            </a:fld>
            <a:endParaRPr lang="en-GB"/>
          </a:p>
        </p:txBody>
      </p:sp>
    </p:spTree>
    <p:extLst>
      <p:ext uri="{BB962C8B-B14F-4D97-AF65-F5344CB8AC3E}">
        <p14:creationId xmlns:p14="http://schemas.microsoft.com/office/powerpoint/2010/main" val="2450340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D05041-DE1E-4E72-ACB2-BD453F6E155A}" type="datetimeFigureOut">
              <a:rPr lang="en-GB" smtClean="0"/>
              <a:t>17/04/2018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B3C433-B022-4AF2-B17A-6E2740274012}" type="slidenum">
              <a:rPr lang="en-GB" smtClean="0"/>
              <a:t>‹#›</a:t>
            </a:fld>
            <a:endParaRPr lang="en-GB"/>
          </a:p>
        </p:txBody>
      </p:sp>
    </p:spTree>
    <p:extLst>
      <p:ext uri="{BB962C8B-B14F-4D97-AF65-F5344CB8AC3E}">
        <p14:creationId xmlns:p14="http://schemas.microsoft.com/office/powerpoint/2010/main" val="1960670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D05041-DE1E-4E72-ACB2-BD453F6E155A}" type="datetimeFigureOut">
              <a:rPr lang="en-GB" smtClean="0"/>
              <a:t>17/04/2018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DB3C433-B022-4AF2-B17A-6E2740274012}" type="slidenum">
              <a:rPr lang="en-GB" smtClean="0"/>
              <a:t>‹#›</a:t>
            </a:fld>
            <a:endParaRPr lang="en-GB"/>
          </a:p>
        </p:txBody>
      </p:sp>
    </p:spTree>
    <p:extLst>
      <p:ext uri="{BB962C8B-B14F-4D97-AF65-F5344CB8AC3E}">
        <p14:creationId xmlns:p14="http://schemas.microsoft.com/office/powerpoint/2010/main" val="3085293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FD05041-DE1E-4E72-ACB2-BD453F6E155A}" type="datetimeFigureOut">
              <a:rPr lang="en-GB" smtClean="0"/>
              <a:t>17/04/2018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DB3C433-B022-4AF2-B17A-6E2740274012}" type="slidenum">
              <a:rPr lang="en-GB" smtClean="0"/>
              <a:t>‹#›</a:t>
            </a:fld>
            <a:endParaRPr lang="en-GB"/>
          </a:p>
        </p:txBody>
      </p:sp>
    </p:spTree>
    <p:extLst>
      <p:ext uri="{BB962C8B-B14F-4D97-AF65-F5344CB8AC3E}">
        <p14:creationId xmlns:p14="http://schemas.microsoft.com/office/powerpoint/2010/main" val="4106661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05041-DE1E-4E72-ACB2-BD453F6E155A}" type="datetimeFigureOut">
              <a:rPr lang="en-GB" smtClean="0"/>
              <a:t>17/04/2018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DB3C433-B022-4AF2-B17A-6E2740274012}" type="slidenum">
              <a:rPr lang="en-GB" smtClean="0"/>
              <a:t>‹#›</a:t>
            </a:fld>
            <a:endParaRPr lang="en-GB"/>
          </a:p>
        </p:txBody>
      </p:sp>
    </p:spTree>
    <p:extLst>
      <p:ext uri="{BB962C8B-B14F-4D97-AF65-F5344CB8AC3E}">
        <p14:creationId xmlns:p14="http://schemas.microsoft.com/office/powerpoint/2010/main" val="1509430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D05041-DE1E-4E72-ACB2-BD453F6E155A}" type="datetimeFigureOut">
              <a:rPr lang="en-GB" smtClean="0"/>
              <a:t>17/04/2018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B3C433-B022-4AF2-B17A-6E2740274012}" type="slidenum">
              <a:rPr lang="en-GB" smtClean="0"/>
              <a:t>‹#›</a:t>
            </a:fld>
            <a:endParaRPr lang="en-GB"/>
          </a:p>
        </p:txBody>
      </p:sp>
    </p:spTree>
    <p:extLst>
      <p:ext uri="{BB962C8B-B14F-4D97-AF65-F5344CB8AC3E}">
        <p14:creationId xmlns:p14="http://schemas.microsoft.com/office/powerpoint/2010/main" val="3451434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B3C433-B022-4AF2-B17A-6E2740274012}" type="slidenum">
              <a:rPr lang="en-GB" smtClean="0"/>
              <a:t>‹#›</a:t>
            </a:fld>
            <a:endParaRPr lang="en-GB"/>
          </a:p>
        </p:txBody>
      </p:sp>
      <p:sp>
        <p:nvSpPr>
          <p:cNvPr id="5" name="Date Placeholder 4"/>
          <p:cNvSpPr>
            <a:spLocks noGrp="1"/>
          </p:cNvSpPr>
          <p:nvPr>
            <p:ph type="dt" sz="half" idx="10"/>
          </p:nvPr>
        </p:nvSpPr>
        <p:spPr/>
        <p:txBody>
          <a:bodyPr/>
          <a:lstStyle/>
          <a:p>
            <a:fld id="{DFD05041-DE1E-4E72-ACB2-BD453F6E155A}" type="datetimeFigureOut">
              <a:rPr lang="en-GB" smtClean="0"/>
              <a:t>17/04/2018</a:t>
            </a:fld>
            <a:endParaRPr lang="en-GB"/>
          </a:p>
        </p:txBody>
      </p:sp>
    </p:spTree>
    <p:extLst>
      <p:ext uri="{BB962C8B-B14F-4D97-AF65-F5344CB8AC3E}">
        <p14:creationId xmlns:p14="http://schemas.microsoft.com/office/powerpoint/2010/main" val="1877357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FD05041-DE1E-4E72-ACB2-BD453F6E155A}" type="datetimeFigureOut">
              <a:rPr lang="en-GB" smtClean="0"/>
              <a:t>17/04/2018</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DB3C433-B022-4AF2-B17A-6E2740274012}" type="slidenum">
              <a:rPr lang="en-GB" smtClean="0"/>
              <a:t>‹#›</a:t>
            </a:fld>
            <a:endParaRPr lang="en-GB"/>
          </a:p>
        </p:txBody>
      </p:sp>
    </p:spTree>
    <p:extLst>
      <p:ext uri="{BB962C8B-B14F-4D97-AF65-F5344CB8AC3E}">
        <p14:creationId xmlns:p14="http://schemas.microsoft.com/office/powerpoint/2010/main" val="253343595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F148B9F-4B37-4968-AB71-83BE2ECBE303}" type="datetimeFigureOut">
              <a:rPr lang="en-GB" smtClean="0">
                <a:solidFill>
                  <a:prstClr val="black">
                    <a:lumMod val="95000"/>
                    <a:lumOff val="5000"/>
                  </a:prstClr>
                </a:solidFill>
              </a:rPr>
              <a:pPr/>
              <a:t>17/04/2018</a:t>
            </a:fld>
            <a:endParaRPr lang="en-GB">
              <a:solidFill>
                <a:prstClr val="black">
                  <a:lumMod val="95000"/>
                  <a:lumOff val="5000"/>
                </a:prstClr>
              </a:solidFill>
            </a:endParaRP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GB">
              <a:solidFill>
                <a:prstClr val="black">
                  <a:lumMod val="95000"/>
                  <a:lumOff val="5000"/>
                </a:prstClr>
              </a:solidFill>
            </a:endParaRP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BFF17DE-F2E3-4BB1-A841-72F4FA1A3B95}" type="slidenum">
              <a:rPr lang="en-GB" smtClean="0">
                <a:solidFill>
                  <a:prstClr val="black">
                    <a:lumMod val="95000"/>
                    <a:lumOff val="5000"/>
                  </a:prstClr>
                </a:solidFill>
              </a:rPr>
              <a:pPr/>
              <a:t>‹#›</a:t>
            </a:fld>
            <a:endParaRPr lang="en-GB">
              <a:solidFill>
                <a:prstClr val="black">
                  <a:lumMod val="95000"/>
                  <a:lumOff val="5000"/>
                </a:prstClr>
              </a:solidFill>
            </a:endParaRPr>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275783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youtu.be/V0TYvzAHzwo?t=32s" TargetMode="Externa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hyperlink" Target="https://youtu.be/V0TYvzAHzwo?t=32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hyperlink" Target="https://youtu.be/V0TYvzAHzwo?t=32s"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hyperlink" Target="https://youtu.be/V0TYvzAHzwo?t=32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n7XoB3jPESI"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155" y="123568"/>
            <a:ext cx="8596668" cy="1320800"/>
          </a:xfrm>
        </p:spPr>
        <p:txBody>
          <a:bodyPr>
            <a:normAutofit/>
          </a:bodyPr>
          <a:lstStyle/>
          <a:p>
            <a:r>
              <a:rPr lang="en-GB" sz="4000" dirty="0" smtClean="0">
                <a:solidFill>
                  <a:schemeClr val="accent2"/>
                </a:solidFill>
              </a:rPr>
              <a:t>GUEST SPEAKER – 27</a:t>
            </a:r>
            <a:r>
              <a:rPr lang="en-GB" sz="4000" baseline="30000" dirty="0" smtClean="0">
                <a:solidFill>
                  <a:schemeClr val="accent2"/>
                </a:solidFill>
              </a:rPr>
              <a:t>th</a:t>
            </a:r>
            <a:r>
              <a:rPr lang="en-GB" sz="4000" dirty="0" smtClean="0">
                <a:solidFill>
                  <a:schemeClr val="accent2"/>
                </a:solidFill>
              </a:rPr>
              <a:t> April </a:t>
            </a:r>
            <a:r>
              <a:rPr lang="en-GB" dirty="0">
                <a:solidFill>
                  <a:schemeClr val="accent2"/>
                </a:solidFill>
              </a:rPr>
              <a:t/>
            </a:r>
            <a:br>
              <a:rPr lang="en-GB" dirty="0">
                <a:solidFill>
                  <a:schemeClr val="accent2"/>
                </a:solidFill>
              </a:rPr>
            </a:br>
            <a:endParaRPr lang="en-GB" dirty="0">
              <a:solidFill>
                <a:schemeClr val="accent2"/>
              </a:solidFill>
            </a:endParaRPr>
          </a:p>
        </p:txBody>
      </p:sp>
      <p:sp>
        <p:nvSpPr>
          <p:cNvPr id="3" name="Content Placeholder 2"/>
          <p:cNvSpPr>
            <a:spLocks noGrp="1"/>
          </p:cNvSpPr>
          <p:nvPr>
            <p:ph idx="1"/>
          </p:nvPr>
        </p:nvSpPr>
        <p:spPr>
          <a:xfrm>
            <a:off x="290155" y="783968"/>
            <a:ext cx="9026840" cy="5335843"/>
          </a:xfrm>
        </p:spPr>
        <p:txBody>
          <a:bodyPr>
            <a:noAutofit/>
          </a:bodyPr>
          <a:lstStyle/>
          <a:p>
            <a:r>
              <a:rPr lang="en-GB" sz="2000" dirty="0" smtClean="0"/>
              <a:t>Next Friday Mark Stuart, an Assistant Professor of Politics at the University of Nottingham, is coming in to talk to the department. </a:t>
            </a:r>
          </a:p>
          <a:p>
            <a:endParaRPr lang="en-GB" sz="2000" dirty="0"/>
          </a:p>
          <a:p>
            <a:r>
              <a:rPr lang="en-GB" sz="2000" dirty="0" smtClean="0"/>
              <a:t>He will be giving a talk from </a:t>
            </a:r>
            <a:r>
              <a:rPr lang="en-GB" sz="2000" b="1" u="sng" dirty="0" smtClean="0">
                <a:solidFill>
                  <a:schemeClr val="accent2"/>
                </a:solidFill>
              </a:rPr>
              <a:t>1-2pm</a:t>
            </a:r>
            <a:r>
              <a:rPr lang="en-GB" sz="2000" dirty="0" smtClean="0"/>
              <a:t> in the </a:t>
            </a:r>
            <a:r>
              <a:rPr lang="en-GB" sz="2000" b="1" u="sng" dirty="0" smtClean="0">
                <a:solidFill>
                  <a:schemeClr val="accent2"/>
                </a:solidFill>
              </a:rPr>
              <a:t>main hall </a:t>
            </a:r>
            <a:r>
              <a:rPr lang="en-GB" sz="2000" dirty="0" smtClean="0"/>
              <a:t>on </a:t>
            </a:r>
            <a:r>
              <a:rPr lang="en-GB" sz="2000" dirty="0"/>
              <a:t>'Explaining the Outcome of the 2016 Brexit </a:t>
            </a:r>
            <a:r>
              <a:rPr lang="en-GB" sz="2000" dirty="0" smtClean="0"/>
              <a:t>Referendum‘. </a:t>
            </a:r>
          </a:p>
          <a:p>
            <a:endParaRPr lang="en-GB" sz="2000" dirty="0"/>
          </a:p>
          <a:p>
            <a:r>
              <a:rPr lang="en-GB" sz="2000" dirty="0" smtClean="0"/>
              <a:t>The talk is open to all Lower and Upper Sixth students, with lower sixth students </a:t>
            </a:r>
            <a:r>
              <a:rPr lang="en-GB" sz="2000" b="1" u="sng" dirty="0" smtClean="0">
                <a:solidFill>
                  <a:schemeClr val="accent2"/>
                </a:solidFill>
                <a:effectLst>
                  <a:outerShdw blurRad="38100" dist="38100" dir="2700000" algn="tl">
                    <a:srgbClr val="000000">
                      <a:alpha val="43137"/>
                    </a:srgbClr>
                  </a:outerShdw>
                </a:effectLst>
              </a:rPr>
              <a:t>strongly advised </a:t>
            </a:r>
            <a:r>
              <a:rPr lang="en-GB" sz="2000" dirty="0" smtClean="0">
                <a:solidFill>
                  <a:schemeClr val="tx1"/>
                </a:solidFill>
              </a:rPr>
              <a:t>to attend. </a:t>
            </a:r>
          </a:p>
          <a:p>
            <a:endParaRPr lang="en-GB" sz="2000" b="1" u="sng" dirty="0">
              <a:solidFill>
                <a:schemeClr val="tx1"/>
              </a:solidFill>
            </a:endParaRPr>
          </a:p>
          <a:p>
            <a:r>
              <a:rPr lang="en-GB" sz="2000" dirty="0" smtClean="0">
                <a:solidFill>
                  <a:schemeClr val="tx1"/>
                </a:solidFill>
              </a:rPr>
              <a:t>Mark has been researching and writing on UK politics for over 20 years and is an expert on the UK parliament. His particular interest is backbench rebellions (we used his research in Unit 2!) </a:t>
            </a:r>
          </a:p>
          <a:p>
            <a:endParaRPr lang="en-GB" sz="2000" b="1" u="sng" dirty="0">
              <a:solidFill>
                <a:schemeClr val="tx1"/>
              </a:solidFill>
            </a:endParaRPr>
          </a:p>
          <a:p>
            <a:r>
              <a:rPr lang="en-GB" sz="2000" dirty="0" smtClean="0">
                <a:solidFill>
                  <a:schemeClr val="tx1"/>
                </a:solidFill>
              </a:rPr>
              <a:t>There will be time devoted to Q&amp;A, and he is happy to answer questions on UK politics as a whole, as well as studying Politics at University (which may be of interest to U6 students!) </a:t>
            </a:r>
            <a:endParaRPr lang="en-GB" sz="2000" dirty="0">
              <a:solidFill>
                <a:schemeClr val="accent2"/>
              </a:solidFill>
            </a:endParaRPr>
          </a:p>
        </p:txBody>
      </p:sp>
      <p:pic>
        <p:nvPicPr>
          <p:cNvPr id="5" name="Picture 4"/>
          <p:cNvPicPr>
            <a:picLocks noChangeAspect="1"/>
          </p:cNvPicPr>
          <p:nvPr/>
        </p:nvPicPr>
        <p:blipFill>
          <a:blip r:embed="rId2"/>
          <a:stretch>
            <a:fillRect/>
          </a:stretch>
        </p:blipFill>
        <p:spPr>
          <a:xfrm>
            <a:off x="9178753" y="1290222"/>
            <a:ext cx="2978493" cy="1674274"/>
          </a:xfrm>
          <a:prstGeom prst="rect">
            <a:avLst/>
          </a:prstGeom>
        </p:spPr>
      </p:pic>
      <p:pic>
        <p:nvPicPr>
          <p:cNvPr id="7" name="Picture 6"/>
          <p:cNvPicPr>
            <a:picLocks noChangeAspect="1"/>
          </p:cNvPicPr>
          <p:nvPr/>
        </p:nvPicPr>
        <p:blipFill>
          <a:blip r:embed="rId3"/>
          <a:stretch>
            <a:fillRect/>
          </a:stretch>
        </p:blipFill>
        <p:spPr>
          <a:xfrm>
            <a:off x="9144000" y="5145024"/>
            <a:ext cx="3048000" cy="1712976"/>
          </a:xfrm>
          <a:prstGeom prst="rect">
            <a:avLst/>
          </a:prstGeom>
        </p:spPr>
      </p:pic>
    </p:spTree>
    <p:extLst>
      <p:ext uri="{BB962C8B-B14F-4D97-AF65-F5344CB8AC3E}">
        <p14:creationId xmlns:p14="http://schemas.microsoft.com/office/powerpoint/2010/main" val="11870117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hlinkClick r:id="rId2"/>
              </a:rPr>
              <a:t>1979 election </a:t>
            </a:r>
            <a:endParaRPr lang="en-GB" dirty="0"/>
          </a:p>
        </p:txBody>
      </p:sp>
      <p:sp>
        <p:nvSpPr>
          <p:cNvPr id="3" name="Content Placeholder 2"/>
          <p:cNvSpPr>
            <a:spLocks noGrp="1"/>
          </p:cNvSpPr>
          <p:nvPr>
            <p:ph idx="1"/>
          </p:nvPr>
        </p:nvSpPr>
        <p:spPr>
          <a:xfrm>
            <a:off x="405499" y="2004218"/>
            <a:ext cx="4570169" cy="3880773"/>
          </a:xfrm>
        </p:spPr>
        <p:txBody>
          <a:bodyPr/>
          <a:lstStyle/>
          <a:p>
            <a:r>
              <a:rPr lang="en-GB" sz="2400" dirty="0"/>
              <a:t>Read the article and electoral data</a:t>
            </a:r>
          </a:p>
          <a:p>
            <a:endParaRPr lang="en-GB" sz="2400" dirty="0"/>
          </a:p>
          <a:p>
            <a:r>
              <a:rPr lang="en-GB" sz="2400" dirty="0"/>
              <a:t>Use the information within </a:t>
            </a:r>
            <a:r>
              <a:rPr lang="en-GB" sz="2400" dirty="0" smtClean="0"/>
              <a:t>it, plus the textbook page 144,  </a:t>
            </a:r>
            <a:r>
              <a:rPr lang="en-GB" sz="2400" b="1" u="sng" dirty="0"/>
              <a:t>to add detail to the table on page 37 </a:t>
            </a:r>
          </a:p>
          <a:p>
            <a:endParaRPr lang="en-GB" dirty="0"/>
          </a:p>
          <a:p>
            <a:endParaRPr lang="en-GB" dirty="0"/>
          </a:p>
        </p:txBody>
      </p:sp>
      <p:pic>
        <p:nvPicPr>
          <p:cNvPr id="1026" name="Picture 2" descr="Image result for 1979 election">
            <a:extLst>
              <a:ext uri="{FF2B5EF4-FFF2-40B4-BE49-F238E27FC236}">
                <a16:creationId xmlns:a16="http://schemas.microsoft.com/office/drawing/2014/main" xmlns="" id="{5F4BE0FA-4648-4BEE-9370-37167F6EEDF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6215" y="282573"/>
            <a:ext cx="4858451" cy="27328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1979 callaghan">
            <a:extLst>
              <a:ext uri="{FF2B5EF4-FFF2-40B4-BE49-F238E27FC236}">
                <a16:creationId xmlns:a16="http://schemas.microsoft.com/office/drawing/2014/main" xmlns="" id="{A612B3A7-BCD9-4D02-917C-25C69159D7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6215" y="3152112"/>
            <a:ext cx="4858451" cy="3232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04291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320800"/>
          </a:xfrm>
        </p:spPr>
        <p:txBody>
          <a:bodyPr/>
          <a:lstStyle/>
          <a:p>
            <a:r>
              <a:rPr lang="en-GB" dirty="0">
                <a:hlinkClick r:id="rId2"/>
              </a:rPr>
              <a:t>1979 election </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554052"/>
              </p:ext>
            </p:extLst>
          </p:nvPr>
        </p:nvGraphicFramePr>
        <p:xfrm>
          <a:off x="201447" y="660400"/>
          <a:ext cx="11550567" cy="6642939"/>
        </p:xfrm>
        <a:graphic>
          <a:graphicData uri="http://schemas.openxmlformats.org/drawingml/2006/table">
            <a:tbl>
              <a:tblPr firstRow="1" firstCol="1" bandRow="1">
                <a:tableStyleId>{5C22544A-7EE6-4342-B048-85BDC9FD1C3A}</a:tableStyleId>
              </a:tblPr>
              <a:tblGrid>
                <a:gridCol w="2056668">
                  <a:extLst>
                    <a:ext uri="{9D8B030D-6E8A-4147-A177-3AD203B41FA5}">
                      <a16:colId xmlns:a16="http://schemas.microsoft.com/office/drawing/2014/main" xmlns="" val="20000"/>
                    </a:ext>
                  </a:extLst>
                </a:gridCol>
                <a:gridCol w="9493899">
                  <a:extLst>
                    <a:ext uri="{9D8B030D-6E8A-4147-A177-3AD203B41FA5}">
                      <a16:colId xmlns:a16="http://schemas.microsoft.com/office/drawing/2014/main" xmlns="" val="20001"/>
                    </a:ext>
                  </a:extLst>
                </a:gridCol>
              </a:tblGrid>
              <a:tr h="238805">
                <a:tc>
                  <a:txBody>
                    <a:bodyPr/>
                    <a:lstStyle/>
                    <a:p>
                      <a:pPr>
                        <a:lnSpc>
                          <a:spcPct val="115000"/>
                        </a:lnSpc>
                        <a:spcAft>
                          <a:spcPts val="1000"/>
                        </a:spcAft>
                      </a:pPr>
                      <a:r>
                        <a:rPr lang="en-GB" sz="1600" b="1" dirty="0">
                          <a:solidFill>
                            <a:schemeClr val="tx1"/>
                          </a:solidFill>
                          <a:effectLst/>
                        </a:rPr>
                        <a:t>Factor</a:t>
                      </a:r>
                      <a:endParaRPr lang="en-GB" sz="16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0703" marR="40703" marT="0" marB="0"/>
                </a:tc>
                <a:tc>
                  <a:txBody>
                    <a:bodyPr/>
                    <a:lstStyle/>
                    <a:p>
                      <a:pPr>
                        <a:lnSpc>
                          <a:spcPct val="115000"/>
                        </a:lnSpc>
                        <a:spcAft>
                          <a:spcPts val="1000"/>
                        </a:spcAft>
                      </a:pPr>
                      <a:r>
                        <a:rPr lang="en-GB" sz="1600" b="1" dirty="0">
                          <a:solidFill>
                            <a:schemeClr val="tx1"/>
                          </a:solidFill>
                          <a:effectLst/>
                        </a:rPr>
                        <a:t>Summary of how it impacted on the election</a:t>
                      </a:r>
                      <a:endParaRPr lang="en-GB" sz="16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0703" marR="40703" marT="0" marB="0"/>
                </a:tc>
                <a:extLst>
                  <a:ext uri="{0D108BD9-81ED-4DB2-BD59-A6C34878D82A}">
                    <a16:rowId xmlns:a16="http://schemas.microsoft.com/office/drawing/2014/main" xmlns="" val="10000"/>
                  </a:ext>
                </a:extLst>
              </a:tr>
              <a:tr h="947499">
                <a:tc>
                  <a:txBody>
                    <a:bodyPr/>
                    <a:lstStyle/>
                    <a:p>
                      <a:pPr>
                        <a:lnSpc>
                          <a:spcPct val="115000"/>
                        </a:lnSpc>
                        <a:spcAft>
                          <a:spcPts val="1000"/>
                        </a:spcAft>
                      </a:pPr>
                      <a:r>
                        <a:rPr lang="en-GB" sz="1200" b="1" dirty="0">
                          <a:solidFill>
                            <a:schemeClr val="tx1"/>
                          </a:solidFill>
                          <a:effectLst/>
                        </a:rPr>
                        <a:t>Demographic issues</a:t>
                      </a:r>
                      <a:endParaRPr lang="en-GB" sz="12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0703" marR="40703" marT="0" marB="0"/>
                </a:tc>
                <a:tc>
                  <a:txBody>
                    <a:bodyPr/>
                    <a:lstStyle/>
                    <a:p>
                      <a:pPr>
                        <a:lnSpc>
                          <a:spcPct val="115000"/>
                        </a:lnSpc>
                        <a:spcAft>
                          <a:spcPts val="1000"/>
                        </a:spcAft>
                      </a:pPr>
                      <a:r>
                        <a:rPr lang="en-GB" sz="1200" b="1" dirty="0">
                          <a:solidFill>
                            <a:schemeClr val="tx1"/>
                          </a:solidFill>
                          <a:effectLst/>
                        </a:rPr>
                        <a:t> </a:t>
                      </a:r>
                      <a:r>
                        <a:rPr lang="en-GB" sz="1200" b="1" dirty="0" smtClean="0">
                          <a:solidFill>
                            <a:schemeClr val="tx1"/>
                          </a:solidFill>
                          <a:effectLst/>
                        </a:rPr>
                        <a:t>Age not a</a:t>
                      </a:r>
                      <a:r>
                        <a:rPr lang="en-GB" sz="1200" b="1" baseline="0" dirty="0" smtClean="0">
                          <a:solidFill>
                            <a:schemeClr val="tx1"/>
                          </a:solidFill>
                          <a:effectLst/>
                        </a:rPr>
                        <a:t> factor – conservatives won support of all age groups, including 18-24 </a:t>
                      </a:r>
                      <a:r>
                        <a:rPr lang="en-GB" sz="1200" b="1" baseline="0" dirty="0" err="1" smtClean="0">
                          <a:solidFill>
                            <a:schemeClr val="tx1"/>
                          </a:solidFill>
                          <a:effectLst/>
                        </a:rPr>
                        <a:t>yr</a:t>
                      </a:r>
                      <a:r>
                        <a:rPr lang="en-GB" sz="1200" b="1" baseline="0" dirty="0" smtClean="0">
                          <a:solidFill>
                            <a:schemeClr val="tx1"/>
                          </a:solidFill>
                          <a:effectLst/>
                        </a:rPr>
                        <a:t> olds (42%)</a:t>
                      </a:r>
                    </a:p>
                    <a:p>
                      <a:pPr>
                        <a:lnSpc>
                          <a:spcPct val="115000"/>
                        </a:lnSpc>
                        <a:spcAft>
                          <a:spcPts val="1000"/>
                        </a:spcAft>
                      </a:pPr>
                      <a:r>
                        <a:rPr lang="en-GB" sz="1200" b="1" baseline="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Class more important – C2 shift to Conservatives to become even in support (11% swing). DE support grew too, although still majority Labour (9% swing)</a:t>
                      </a:r>
                    </a:p>
                    <a:p>
                      <a:pPr>
                        <a:lnSpc>
                          <a:spcPct val="115000"/>
                        </a:lnSpc>
                        <a:spcAft>
                          <a:spcPts val="1000"/>
                        </a:spcAft>
                      </a:pPr>
                      <a:r>
                        <a:rPr lang="en-GB" sz="1200" b="1" baseline="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However, there was an erosion of working class vote and the middle class had grown.</a:t>
                      </a:r>
                      <a:endParaRPr lang="en-GB" sz="12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0703" marR="40703" marT="0" marB="0"/>
                </a:tc>
                <a:extLst>
                  <a:ext uri="{0D108BD9-81ED-4DB2-BD59-A6C34878D82A}">
                    <a16:rowId xmlns:a16="http://schemas.microsoft.com/office/drawing/2014/main" xmlns="" val="10001"/>
                  </a:ext>
                </a:extLst>
              </a:tr>
              <a:tr h="1193684">
                <a:tc>
                  <a:txBody>
                    <a:bodyPr/>
                    <a:lstStyle/>
                    <a:p>
                      <a:pPr>
                        <a:lnSpc>
                          <a:spcPct val="115000"/>
                        </a:lnSpc>
                        <a:spcAft>
                          <a:spcPts val="1000"/>
                        </a:spcAft>
                      </a:pPr>
                      <a:r>
                        <a:rPr lang="en-GB" sz="1200" b="1" dirty="0">
                          <a:solidFill>
                            <a:schemeClr val="tx1"/>
                          </a:solidFill>
                          <a:effectLst/>
                        </a:rPr>
                        <a:t>Valence and other issues (how competent the parties were perceived)</a:t>
                      </a:r>
                      <a:endParaRPr lang="en-GB" sz="12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0703" marR="40703" marT="0" marB="0"/>
                </a:tc>
                <a:tc>
                  <a:txBody>
                    <a:bodyPr/>
                    <a:lstStyle/>
                    <a:p>
                      <a:pPr>
                        <a:lnSpc>
                          <a:spcPct val="115000"/>
                        </a:lnSpc>
                        <a:spcAft>
                          <a:spcPts val="1000"/>
                        </a:spcAft>
                      </a:pPr>
                      <a:r>
                        <a:rPr lang="en-GB" sz="1200" b="1" dirty="0">
                          <a:solidFill>
                            <a:schemeClr val="tx1"/>
                          </a:solidFill>
                          <a:effectLst/>
                        </a:rPr>
                        <a:t> </a:t>
                      </a:r>
                      <a:r>
                        <a:rPr lang="en-GB" sz="1200" b="1" dirty="0" smtClean="0">
                          <a:solidFill>
                            <a:schemeClr val="tx1"/>
                          </a:solidFill>
                          <a:effectLst/>
                        </a:rPr>
                        <a:t>Economic Competence</a:t>
                      </a:r>
                      <a:r>
                        <a:rPr lang="en-GB" sz="1200" b="1" baseline="0" dirty="0" smtClean="0">
                          <a:solidFill>
                            <a:schemeClr val="tx1"/>
                          </a:solidFill>
                          <a:effectLst/>
                        </a:rPr>
                        <a:t> is key.</a:t>
                      </a:r>
                    </a:p>
                    <a:p>
                      <a:pPr>
                        <a:lnSpc>
                          <a:spcPct val="115000"/>
                        </a:lnSpc>
                        <a:spcAft>
                          <a:spcPts val="1000"/>
                        </a:spcAft>
                      </a:pPr>
                      <a:r>
                        <a:rPr lang="en-GB" sz="1200" b="1" baseline="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Circumstances of 1970s and the Winter of Discontent. </a:t>
                      </a:r>
                      <a:r>
                        <a:rPr lang="en-GB" sz="1200" b="1" baseline="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 cosy relationship had developed between Labour and Trade unions in the 1970s with union having access to no.10 (‘Beer and sandwiches’). Callaghan’s </a:t>
                      </a:r>
                      <a:r>
                        <a:rPr lang="en-GB" sz="1200" b="1" baseline="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attitude – ‘Crisis, what crisis?’. </a:t>
                      </a:r>
                      <a:r>
                        <a:rPr lang="en-GB" sz="1200" b="1" baseline="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Labour </a:t>
                      </a:r>
                      <a:r>
                        <a:rPr lang="en-GB" sz="1200" b="1" baseline="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were perceived to be weak on union </a:t>
                      </a:r>
                      <a:r>
                        <a:rPr lang="en-GB" sz="1200" b="1" baseline="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power. Conservative advert (created by Saatchi &amp; Saatchi) ‘Labour isn’t working’ v effective at consolidating this view. Callaghan </a:t>
                      </a:r>
                      <a:r>
                        <a:rPr lang="en-GB" sz="1200" b="1" baseline="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had also been against Wilson’s attempts to curb Trade Union power </a:t>
                      </a:r>
                      <a:r>
                        <a:rPr lang="en-GB" sz="1200" b="1" baseline="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(‘In </a:t>
                      </a:r>
                      <a:r>
                        <a:rPr lang="en-GB" sz="1200" b="1" baseline="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place of </a:t>
                      </a:r>
                      <a:r>
                        <a:rPr lang="en-GB" sz="1200" b="1" baseline="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Strife’ </a:t>
                      </a:r>
                      <a:r>
                        <a:rPr lang="en-GB" sz="1200" b="1" baseline="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policy). Unemployment was 1m. </a:t>
                      </a:r>
                    </a:p>
                    <a:p>
                      <a:pPr>
                        <a:lnSpc>
                          <a:spcPct val="115000"/>
                        </a:lnSpc>
                        <a:spcAft>
                          <a:spcPts val="1000"/>
                        </a:spcAft>
                      </a:pPr>
                      <a:r>
                        <a:rPr lang="en-GB" sz="1200" b="1" baseline="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Conservatives were considered more economically competent with a radical solution to curb union power and introduce monetarism.</a:t>
                      </a:r>
                      <a:endParaRPr lang="en-GB" sz="12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0703" marR="40703" marT="0" marB="0"/>
                </a:tc>
                <a:extLst>
                  <a:ext uri="{0D108BD9-81ED-4DB2-BD59-A6C34878D82A}">
                    <a16:rowId xmlns:a16="http://schemas.microsoft.com/office/drawing/2014/main" xmlns="" val="10002"/>
                  </a:ext>
                </a:extLst>
              </a:tr>
              <a:tr h="1023741">
                <a:tc>
                  <a:txBody>
                    <a:bodyPr/>
                    <a:lstStyle/>
                    <a:p>
                      <a:pPr>
                        <a:lnSpc>
                          <a:spcPct val="115000"/>
                        </a:lnSpc>
                        <a:spcAft>
                          <a:spcPts val="1000"/>
                        </a:spcAft>
                      </a:pPr>
                      <a:r>
                        <a:rPr lang="en-GB" sz="1200" b="1">
                          <a:solidFill>
                            <a:schemeClr val="tx1"/>
                          </a:solidFill>
                          <a:effectLst/>
                        </a:rPr>
                        <a:t>The role of party leaders</a:t>
                      </a:r>
                      <a:endParaRPr lang="en-GB" sz="12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0703" marR="40703" marT="0" marB="0"/>
                </a:tc>
                <a:tc>
                  <a:txBody>
                    <a:bodyPr/>
                    <a:lstStyle/>
                    <a:p>
                      <a:pPr>
                        <a:lnSpc>
                          <a:spcPct val="115000"/>
                        </a:lnSpc>
                        <a:spcAft>
                          <a:spcPts val="1000"/>
                        </a:spcAft>
                      </a:pPr>
                      <a:r>
                        <a:rPr lang="en-GB" sz="1200" b="1" dirty="0">
                          <a:solidFill>
                            <a:schemeClr val="tx1"/>
                          </a:solidFill>
                          <a:effectLst/>
                        </a:rPr>
                        <a:t> </a:t>
                      </a:r>
                      <a:r>
                        <a:rPr lang="en-GB" sz="1200" b="1" dirty="0" smtClean="0">
                          <a:solidFill>
                            <a:schemeClr val="tx1"/>
                          </a:solidFill>
                          <a:effectLst/>
                        </a:rPr>
                        <a:t>the Conservatives won in spite of, not because of,</a:t>
                      </a:r>
                      <a:r>
                        <a:rPr lang="en-GB" sz="1200" b="1" baseline="0" dirty="0" smtClean="0">
                          <a:solidFill>
                            <a:schemeClr val="tx1"/>
                          </a:solidFill>
                          <a:effectLst/>
                        </a:rPr>
                        <a:t> Margaret Thatcher.</a:t>
                      </a:r>
                    </a:p>
                    <a:p>
                      <a:pPr>
                        <a:lnSpc>
                          <a:spcPct val="115000"/>
                        </a:lnSpc>
                        <a:spcAft>
                          <a:spcPts val="1000"/>
                        </a:spcAft>
                      </a:pPr>
                      <a:r>
                        <a:rPr lang="en-GB" sz="1200" b="1" baseline="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‘Sunny Jim; Callaghan was more popular with the electorate, friendly and approachable. 20% ahead in polls.</a:t>
                      </a:r>
                    </a:p>
                    <a:p>
                      <a:pPr>
                        <a:lnSpc>
                          <a:spcPct val="115000"/>
                        </a:lnSpc>
                        <a:spcAft>
                          <a:spcPts val="1000"/>
                        </a:spcAft>
                      </a:pPr>
                      <a:r>
                        <a:rPr lang="en-GB" sz="1200" b="1" baseline="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Thatcher was unpopular – posh and distant. Was considered shrill. Had been unpopular Minister of Education (Thatcher, the Milk Snatcher). Made efforts to improve image (lowered voice, used of Saatchi &amp;Saatchi, good photo ops – with baby calf, in chocolate factory </a:t>
                      </a:r>
                      <a:r>
                        <a:rPr lang="en-GB" sz="1200" b="1" baseline="0" dirty="0" err="1"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etc</a:t>
                      </a:r>
                      <a:r>
                        <a:rPr lang="en-GB" sz="1200" b="1" baseline="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GB" sz="12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0703" marR="40703" marT="0" marB="0"/>
                </a:tc>
                <a:extLst>
                  <a:ext uri="{0D108BD9-81ED-4DB2-BD59-A6C34878D82A}">
                    <a16:rowId xmlns:a16="http://schemas.microsoft.com/office/drawing/2014/main" xmlns="" val="10003"/>
                  </a:ext>
                </a:extLst>
              </a:tr>
              <a:tr h="572689">
                <a:tc>
                  <a:txBody>
                    <a:bodyPr/>
                    <a:lstStyle/>
                    <a:p>
                      <a:pPr>
                        <a:lnSpc>
                          <a:spcPct val="115000"/>
                        </a:lnSpc>
                        <a:spcAft>
                          <a:spcPts val="1000"/>
                        </a:spcAft>
                      </a:pPr>
                      <a:r>
                        <a:rPr lang="en-GB" sz="1200" b="1">
                          <a:solidFill>
                            <a:schemeClr val="tx1"/>
                          </a:solidFill>
                          <a:effectLst/>
                        </a:rPr>
                        <a:t>Turnout and its significance </a:t>
                      </a:r>
                      <a:endParaRPr lang="en-GB" sz="12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0703" marR="40703" marT="0" marB="0"/>
                </a:tc>
                <a:tc>
                  <a:txBody>
                    <a:bodyPr/>
                    <a:lstStyle/>
                    <a:p>
                      <a:pPr>
                        <a:lnSpc>
                          <a:spcPct val="115000"/>
                        </a:lnSpc>
                        <a:spcAft>
                          <a:spcPts val="1000"/>
                        </a:spcAft>
                      </a:pPr>
                      <a:r>
                        <a:rPr lang="en-GB" sz="1200" b="1" dirty="0">
                          <a:solidFill>
                            <a:schemeClr val="tx1"/>
                          </a:solidFill>
                          <a:effectLst/>
                        </a:rPr>
                        <a:t> </a:t>
                      </a:r>
                      <a:r>
                        <a:rPr lang="en-GB" sz="1200" b="1" dirty="0" smtClean="0">
                          <a:solidFill>
                            <a:schemeClr val="tx1"/>
                          </a:solidFill>
                          <a:effectLst/>
                        </a:rPr>
                        <a:t>76 %. This was lower than Feb</a:t>
                      </a:r>
                      <a:r>
                        <a:rPr lang="en-GB" sz="1200" b="1" baseline="0" dirty="0" smtClean="0">
                          <a:solidFill>
                            <a:schemeClr val="tx1"/>
                          </a:solidFill>
                          <a:effectLst/>
                        </a:rPr>
                        <a:t> </a:t>
                      </a:r>
                      <a:r>
                        <a:rPr lang="en-GB" sz="1200" b="1" dirty="0" smtClean="0">
                          <a:solidFill>
                            <a:schemeClr val="tx1"/>
                          </a:solidFill>
                          <a:effectLst/>
                        </a:rPr>
                        <a:t>1974 election of 78.8%. There was an </a:t>
                      </a:r>
                      <a:r>
                        <a:rPr lang="en-GB" sz="1200" b="1" dirty="0" err="1" smtClean="0">
                          <a:solidFill>
                            <a:schemeClr val="tx1"/>
                          </a:solidFill>
                          <a:effectLst/>
                        </a:rPr>
                        <a:t>absention</a:t>
                      </a:r>
                      <a:r>
                        <a:rPr lang="en-GB" sz="1200" b="1" dirty="0" smtClean="0">
                          <a:solidFill>
                            <a:schemeClr val="tx1"/>
                          </a:solidFill>
                          <a:effectLst/>
                        </a:rPr>
                        <a:t> </a:t>
                      </a:r>
                      <a:r>
                        <a:rPr lang="en-GB" sz="1200" b="1" dirty="0" smtClean="0">
                          <a:solidFill>
                            <a:schemeClr val="tx1"/>
                          </a:solidFill>
                          <a:effectLst/>
                        </a:rPr>
                        <a:t>of working class and union members</a:t>
                      </a:r>
                      <a:endParaRPr lang="en-GB" sz="12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0703" marR="40703" marT="0" marB="0"/>
                </a:tc>
                <a:extLst>
                  <a:ext uri="{0D108BD9-81ED-4DB2-BD59-A6C34878D82A}">
                    <a16:rowId xmlns:a16="http://schemas.microsoft.com/office/drawing/2014/main" xmlns="" val="10004"/>
                  </a:ext>
                </a:extLst>
              </a:tr>
              <a:tr h="1193684">
                <a:tc>
                  <a:txBody>
                    <a:bodyPr/>
                    <a:lstStyle/>
                    <a:p>
                      <a:pPr>
                        <a:lnSpc>
                          <a:spcPct val="115000"/>
                        </a:lnSpc>
                        <a:spcAft>
                          <a:spcPts val="1000"/>
                        </a:spcAft>
                      </a:pPr>
                      <a:r>
                        <a:rPr lang="en-GB" sz="1200" b="1" dirty="0">
                          <a:solidFill>
                            <a:schemeClr val="tx1"/>
                          </a:solidFill>
                          <a:effectLst/>
                        </a:rPr>
                        <a:t>Political issues impacting on the election</a:t>
                      </a:r>
                      <a:endParaRPr lang="en-GB" sz="12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0703" marR="40703" marT="0" marB="0"/>
                </a:tc>
                <a:tc>
                  <a:txBody>
                    <a:bodyPr/>
                    <a:lstStyle/>
                    <a:p>
                      <a:pPr>
                        <a:lnSpc>
                          <a:spcPct val="115000"/>
                        </a:lnSpc>
                        <a:spcAft>
                          <a:spcPts val="1000"/>
                        </a:spcAft>
                      </a:pPr>
                      <a:r>
                        <a:rPr lang="en-GB" sz="1200" b="1" dirty="0">
                          <a:solidFill>
                            <a:schemeClr val="tx1"/>
                          </a:solidFill>
                          <a:effectLst/>
                        </a:rPr>
                        <a:t> </a:t>
                      </a:r>
                      <a:r>
                        <a:rPr lang="en-GB" sz="1200" b="1" dirty="0" smtClean="0">
                          <a:solidFill>
                            <a:schemeClr val="tx1"/>
                          </a:solidFill>
                          <a:effectLst/>
                        </a:rPr>
                        <a:t>Strikes</a:t>
                      </a:r>
                      <a:r>
                        <a:rPr lang="en-GB" sz="1200" b="1" baseline="0" dirty="0" smtClean="0">
                          <a:solidFill>
                            <a:schemeClr val="tx1"/>
                          </a:solidFill>
                          <a:effectLst/>
                        </a:rPr>
                        <a:t> by teachers and printers during campaign.</a:t>
                      </a:r>
                    </a:p>
                    <a:p>
                      <a:pPr>
                        <a:lnSpc>
                          <a:spcPct val="115000"/>
                        </a:lnSpc>
                        <a:spcAft>
                          <a:spcPts val="1000"/>
                        </a:spcAft>
                      </a:pPr>
                      <a:r>
                        <a:rPr lang="en-GB" sz="1200" b="1" baseline="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Winter of discontent.</a:t>
                      </a:r>
                      <a:endParaRPr lang="en-GB" sz="12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0703" marR="40703" marT="0" marB="0"/>
                </a:tc>
                <a:extLst>
                  <a:ext uri="{0D108BD9-81ED-4DB2-BD59-A6C34878D82A}">
                    <a16:rowId xmlns:a16="http://schemas.microsoft.com/office/drawing/2014/main" xmlns="" val="10005"/>
                  </a:ext>
                </a:extLst>
              </a:tr>
              <a:tr h="902101">
                <a:tc>
                  <a:txBody>
                    <a:bodyPr/>
                    <a:lstStyle/>
                    <a:p>
                      <a:pPr>
                        <a:lnSpc>
                          <a:spcPct val="115000"/>
                        </a:lnSpc>
                        <a:spcAft>
                          <a:spcPts val="1000"/>
                        </a:spcAft>
                      </a:pPr>
                      <a:r>
                        <a:rPr lang="en-GB" sz="1200" b="1">
                          <a:solidFill>
                            <a:schemeClr val="tx1"/>
                          </a:solidFill>
                          <a:effectLst/>
                        </a:rPr>
                        <a:t>Other factors</a:t>
                      </a:r>
                      <a:endParaRPr lang="en-GB" sz="12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0703" marR="40703" marT="0" marB="0"/>
                </a:tc>
                <a:tc>
                  <a:txBody>
                    <a:bodyPr/>
                    <a:lstStyle/>
                    <a:p>
                      <a:pPr>
                        <a:lnSpc>
                          <a:spcPct val="115000"/>
                        </a:lnSpc>
                        <a:spcAft>
                          <a:spcPts val="1000"/>
                        </a:spcAft>
                      </a:pPr>
                      <a:r>
                        <a:rPr lang="en-GB" sz="1200" b="1" dirty="0">
                          <a:solidFill>
                            <a:schemeClr val="tx1"/>
                          </a:solidFill>
                          <a:effectLst/>
                        </a:rPr>
                        <a:t> </a:t>
                      </a:r>
                      <a:r>
                        <a:rPr lang="en-GB" sz="1200" b="1" dirty="0" smtClean="0">
                          <a:solidFill>
                            <a:schemeClr val="tx1"/>
                          </a:solidFill>
                          <a:effectLst/>
                        </a:rPr>
                        <a:t>Policies: conservatives emphasised</a:t>
                      </a:r>
                      <a:r>
                        <a:rPr lang="en-GB" sz="1200" b="1" baseline="0" dirty="0" smtClean="0">
                          <a:solidFill>
                            <a:schemeClr val="tx1"/>
                          </a:solidFill>
                          <a:effectLst/>
                        </a:rPr>
                        <a:t> union reform and cutting inflation.</a:t>
                      </a:r>
                    </a:p>
                    <a:p>
                      <a:pPr>
                        <a:lnSpc>
                          <a:spcPct val="115000"/>
                        </a:lnSpc>
                        <a:spcAft>
                          <a:spcPts val="1000"/>
                        </a:spcAft>
                      </a:pPr>
                      <a:r>
                        <a:rPr lang="en-GB" sz="1200" b="1" baseline="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Labour emphasised commitment to full employment too.</a:t>
                      </a:r>
                    </a:p>
                    <a:p>
                      <a:pPr>
                        <a:lnSpc>
                          <a:spcPct val="115000"/>
                        </a:lnSpc>
                        <a:spcAft>
                          <a:spcPts val="1000"/>
                        </a:spcAft>
                      </a:pPr>
                      <a:r>
                        <a:rPr lang="en-GB" sz="1200" b="1" baseline="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Economy not in good shape.</a:t>
                      </a:r>
                      <a:endParaRPr lang="en-GB" sz="12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0703" marR="40703" marT="0" marB="0"/>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21310414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030" y="156238"/>
            <a:ext cx="8596668" cy="1320800"/>
          </a:xfrm>
        </p:spPr>
        <p:txBody>
          <a:bodyPr/>
          <a:lstStyle/>
          <a:p>
            <a:r>
              <a:rPr lang="en-GB" dirty="0"/>
              <a:t>Which of the following was most important in 1979? Why? </a:t>
            </a:r>
          </a:p>
        </p:txBody>
      </p:sp>
      <p:sp>
        <p:nvSpPr>
          <p:cNvPr id="3" name="Content Placeholder 2"/>
          <p:cNvSpPr>
            <a:spLocks noGrp="1"/>
          </p:cNvSpPr>
          <p:nvPr>
            <p:ph idx="1"/>
          </p:nvPr>
        </p:nvSpPr>
        <p:spPr>
          <a:xfrm>
            <a:off x="346029" y="1670258"/>
            <a:ext cx="10534005" cy="4730542"/>
          </a:xfrm>
        </p:spPr>
        <p:txBody>
          <a:bodyPr>
            <a:normAutofit lnSpcReduction="10000"/>
          </a:bodyPr>
          <a:lstStyle/>
          <a:p>
            <a:pPr fontAlgn="t"/>
            <a:r>
              <a:rPr lang="en-GB" b="1" dirty="0"/>
              <a:t>Demographic issues</a:t>
            </a:r>
          </a:p>
          <a:p>
            <a:pPr fontAlgn="t"/>
            <a:endParaRPr lang="en-GB" dirty="0"/>
          </a:p>
          <a:p>
            <a:pPr fontAlgn="t"/>
            <a:r>
              <a:rPr lang="en-GB" b="1" dirty="0"/>
              <a:t>Valence and other issues (remember, this means how competent the parties were perceived)</a:t>
            </a:r>
          </a:p>
          <a:p>
            <a:pPr fontAlgn="t"/>
            <a:endParaRPr lang="en-GB" dirty="0"/>
          </a:p>
          <a:p>
            <a:pPr fontAlgn="t"/>
            <a:r>
              <a:rPr lang="en-GB" b="1" dirty="0"/>
              <a:t>The role of party leaders</a:t>
            </a:r>
          </a:p>
          <a:p>
            <a:pPr fontAlgn="t"/>
            <a:endParaRPr lang="en-GB" dirty="0"/>
          </a:p>
          <a:p>
            <a:pPr fontAlgn="t"/>
            <a:r>
              <a:rPr lang="en-GB" b="1" dirty="0"/>
              <a:t>Turnout and its significance </a:t>
            </a:r>
          </a:p>
          <a:p>
            <a:pPr fontAlgn="t"/>
            <a:endParaRPr lang="en-GB" dirty="0"/>
          </a:p>
          <a:p>
            <a:pPr fontAlgn="t"/>
            <a:r>
              <a:rPr lang="en-GB" b="1" dirty="0"/>
              <a:t>Political issues impacting on the election</a:t>
            </a:r>
          </a:p>
          <a:p>
            <a:pPr fontAlgn="t"/>
            <a:endParaRPr lang="en-GB" b="1" dirty="0"/>
          </a:p>
          <a:p>
            <a:pPr fontAlgn="t"/>
            <a:r>
              <a:rPr lang="en-GB" sz="2100" b="1" dirty="0"/>
              <a:t>Task: Write a brief sentence at the bottom explaining the most important factor in your view.</a:t>
            </a:r>
          </a:p>
          <a:p>
            <a:endParaRPr lang="en-GB" dirty="0"/>
          </a:p>
        </p:txBody>
      </p:sp>
    </p:spTree>
    <p:extLst>
      <p:ext uri="{BB962C8B-B14F-4D97-AF65-F5344CB8AC3E}">
        <p14:creationId xmlns:p14="http://schemas.microsoft.com/office/powerpoint/2010/main" val="7276200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996" y="336550"/>
            <a:ext cx="8596668" cy="1320800"/>
          </a:xfrm>
        </p:spPr>
        <p:txBody>
          <a:bodyPr/>
          <a:lstStyle/>
          <a:p>
            <a:r>
              <a:rPr lang="en-GB" b="1" dirty="0"/>
              <a:t>Extension/HW</a:t>
            </a:r>
          </a:p>
        </p:txBody>
      </p:sp>
      <p:sp>
        <p:nvSpPr>
          <p:cNvPr id="3" name="Content Placeholder 2"/>
          <p:cNvSpPr>
            <a:spLocks noGrp="1"/>
          </p:cNvSpPr>
          <p:nvPr>
            <p:ph idx="1"/>
          </p:nvPr>
        </p:nvSpPr>
        <p:spPr>
          <a:xfrm>
            <a:off x="805921" y="1270000"/>
            <a:ext cx="8596668" cy="3880773"/>
          </a:xfrm>
        </p:spPr>
        <p:txBody>
          <a:bodyPr/>
          <a:lstStyle/>
          <a:p>
            <a:r>
              <a:rPr lang="en-GB" dirty="0" smtClean="0"/>
              <a:t>Watch the short video clip of Thatcher’s </a:t>
            </a:r>
            <a:r>
              <a:rPr lang="en-GB" dirty="0"/>
              <a:t>1979 campaign (</a:t>
            </a:r>
            <a:r>
              <a:rPr lang="en-GB" dirty="0" smtClean="0"/>
              <a:t>lin</a:t>
            </a:r>
            <a:r>
              <a:rPr lang="en-GB" dirty="0" smtClean="0"/>
              <a:t>k on slide 14) </a:t>
            </a:r>
            <a:r>
              <a:rPr lang="en-GB" dirty="0" smtClean="0"/>
              <a:t>and take notes on how she campaigned.</a:t>
            </a:r>
          </a:p>
          <a:p>
            <a:r>
              <a:rPr lang="en-GB" dirty="0" smtClean="0"/>
              <a:t>Read </a:t>
            </a:r>
            <a:r>
              <a:rPr lang="en-GB" dirty="0"/>
              <a:t>the article and answer the questions on the </a:t>
            </a:r>
            <a:r>
              <a:rPr lang="en-GB" sz="2400" b="1" dirty="0"/>
              <a:t>1992 election on page 38</a:t>
            </a:r>
          </a:p>
          <a:p>
            <a:endParaRPr lang="en-GB" dirty="0"/>
          </a:p>
          <a:p>
            <a:r>
              <a:rPr lang="en-GB" dirty="0"/>
              <a:t>Then complete the page in the booklet, using this information and your own research online </a:t>
            </a:r>
          </a:p>
        </p:txBody>
      </p:sp>
      <p:pic>
        <p:nvPicPr>
          <p:cNvPr id="2050" name="Picture 2" descr="Image result for 1992 uk election">
            <a:extLst>
              <a:ext uri="{FF2B5EF4-FFF2-40B4-BE49-F238E27FC236}">
                <a16:creationId xmlns:a16="http://schemas.microsoft.com/office/drawing/2014/main" xmlns="" id="{C668C40A-CE85-40AD-95CF-807B77AA7E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1913" y="4019550"/>
            <a:ext cx="5562600" cy="2838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2357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7653" y="0"/>
            <a:ext cx="9720072" cy="1499616"/>
          </a:xfrm>
        </p:spPr>
        <p:txBody>
          <a:bodyPr/>
          <a:lstStyle/>
          <a:p>
            <a:r>
              <a:rPr lang="en-GB" dirty="0" smtClean="0"/>
              <a:t>Revision sessions – open to AS and A level students </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88631222"/>
              </p:ext>
            </p:extLst>
          </p:nvPr>
        </p:nvGraphicFramePr>
        <p:xfrm>
          <a:off x="733168" y="1377650"/>
          <a:ext cx="10519718" cy="5396292"/>
        </p:xfrm>
        <a:graphic>
          <a:graphicData uri="http://schemas.openxmlformats.org/drawingml/2006/table">
            <a:tbl>
              <a:tblPr firstRow="1" firstCol="1" bandRow="1">
                <a:tableStyleId>{5C22544A-7EE6-4342-B048-85BDC9FD1C3A}</a:tableStyleId>
              </a:tblPr>
              <a:tblGrid>
                <a:gridCol w="3473275"/>
                <a:gridCol w="3473275"/>
                <a:gridCol w="3473275"/>
                <a:gridCol w="99893"/>
              </a:tblGrid>
              <a:tr h="429068">
                <a:tc rowSpan="3">
                  <a:txBody>
                    <a:bodyPr/>
                    <a:lstStyle/>
                    <a:p>
                      <a:pPr algn="ctr">
                        <a:lnSpc>
                          <a:spcPct val="107000"/>
                        </a:lnSpc>
                        <a:spcAft>
                          <a:spcPts val="0"/>
                        </a:spcAft>
                      </a:pPr>
                      <a:r>
                        <a:rPr lang="en-GB" sz="1100" dirty="0">
                          <a:effectLst/>
                        </a:rPr>
                        <a:t>Date</a:t>
                      </a:r>
                    </a:p>
                    <a:p>
                      <a:pPr algn="ctr">
                        <a:lnSpc>
                          <a:spcPct val="107000"/>
                        </a:lnSpc>
                        <a:spcAft>
                          <a:spcPts val="0"/>
                        </a:spcAft>
                      </a:pPr>
                      <a:r>
                        <a:rPr lang="en-GB" sz="1100" dirty="0">
                          <a:effectLst/>
                        </a:rPr>
                        <a:t>W/B</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6409" marR="56409" marT="0" marB="0" anchor="ctr"/>
                </a:tc>
                <a:tc gridSpan="3">
                  <a:txBody>
                    <a:bodyPr/>
                    <a:lstStyle/>
                    <a:p>
                      <a:pPr algn="ctr">
                        <a:lnSpc>
                          <a:spcPct val="107000"/>
                        </a:lnSpc>
                        <a:spcAft>
                          <a:spcPts val="0"/>
                        </a:spcAft>
                      </a:pPr>
                      <a:r>
                        <a:rPr lang="en-GB" sz="1500">
                          <a:effectLst/>
                        </a:rPr>
                        <a:t>Politics (New Specification)</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409" marR="56409" marT="0" marB="0" anchor="ctr"/>
                </a:tc>
                <a:tc hMerge="1">
                  <a:txBody>
                    <a:bodyPr/>
                    <a:lstStyle/>
                    <a:p>
                      <a:endParaRPr lang="en-GB"/>
                    </a:p>
                  </a:txBody>
                  <a:tcPr/>
                </a:tc>
                <a:tc hMerge="1">
                  <a:txBody>
                    <a:bodyPr/>
                    <a:lstStyle/>
                    <a:p>
                      <a:endParaRPr lang="en-GB"/>
                    </a:p>
                  </a:txBody>
                  <a:tcPr/>
                </a:tc>
              </a:tr>
              <a:tr h="429068">
                <a:tc vMerge="1">
                  <a:txBody>
                    <a:bodyPr/>
                    <a:lstStyle/>
                    <a:p>
                      <a:endParaRPr lang="en-GB"/>
                    </a:p>
                  </a:txBody>
                  <a:tcPr/>
                </a:tc>
                <a:tc>
                  <a:txBody>
                    <a:bodyPr/>
                    <a:lstStyle/>
                    <a:p>
                      <a:pPr algn="ctr">
                        <a:lnSpc>
                          <a:spcPct val="107000"/>
                        </a:lnSpc>
                        <a:spcAft>
                          <a:spcPts val="0"/>
                        </a:spcAft>
                      </a:pPr>
                      <a:r>
                        <a:rPr lang="en-GB" sz="1200">
                          <a:effectLst/>
                        </a:rPr>
                        <a:t>Unit 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409" marR="56409" marT="0" marB="0" anchor="ctr"/>
                </a:tc>
                <a:tc>
                  <a:txBody>
                    <a:bodyPr/>
                    <a:lstStyle/>
                    <a:p>
                      <a:pPr algn="ctr">
                        <a:lnSpc>
                          <a:spcPct val="107000"/>
                        </a:lnSpc>
                        <a:spcAft>
                          <a:spcPts val="0"/>
                        </a:spcAft>
                      </a:pPr>
                      <a:r>
                        <a:rPr lang="en-GB" sz="1200">
                          <a:effectLst/>
                        </a:rPr>
                        <a:t>Unit 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409" marR="56409" marT="0" marB="0" anchor="ctr"/>
                </a:tc>
                <a:tc>
                  <a:txBody>
                    <a:bodyPr/>
                    <a:lstStyle/>
                    <a:p>
                      <a:pPr algn="l">
                        <a:lnSpc>
                          <a:spcPct val="107000"/>
                        </a:lnSpc>
                        <a:spcAft>
                          <a:spcPts val="800"/>
                        </a:spcAft>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429068">
                <a:tc vMerge="1">
                  <a:txBody>
                    <a:bodyPr/>
                    <a:lstStyle/>
                    <a:p>
                      <a:endParaRPr lang="en-GB"/>
                    </a:p>
                  </a:txBody>
                  <a:tcPr/>
                </a:tc>
                <a:tc>
                  <a:txBody>
                    <a:bodyPr/>
                    <a:lstStyle/>
                    <a:p>
                      <a:pPr algn="ctr">
                        <a:lnSpc>
                          <a:spcPct val="107000"/>
                        </a:lnSpc>
                        <a:spcAft>
                          <a:spcPts val="0"/>
                        </a:spcAft>
                      </a:pPr>
                      <a:r>
                        <a:rPr lang="en-GB" sz="1050" b="1" dirty="0">
                          <a:solidFill>
                            <a:srgbClr val="FF0000"/>
                          </a:solidFill>
                          <a:effectLst/>
                        </a:rPr>
                        <a:t>Monday</a:t>
                      </a:r>
                      <a:endParaRPr lang="en-GB" sz="1100" b="1" dirty="0">
                        <a:solidFill>
                          <a:srgbClr val="FF0000"/>
                        </a:solidFill>
                        <a:effectLst/>
                      </a:endParaRPr>
                    </a:p>
                    <a:p>
                      <a:pPr algn="ctr">
                        <a:lnSpc>
                          <a:spcPct val="107000"/>
                        </a:lnSpc>
                        <a:spcAft>
                          <a:spcPts val="0"/>
                        </a:spcAft>
                      </a:pPr>
                      <a:r>
                        <a:rPr lang="en-GB" sz="1050" b="1" dirty="0">
                          <a:solidFill>
                            <a:srgbClr val="FF0000"/>
                          </a:solidFill>
                          <a:effectLst/>
                        </a:rPr>
                        <a:t>212</a:t>
                      </a:r>
                      <a:endParaRPr lang="en-GB"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09" marR="56409" marT="0" marB="0" anchor="ctr"/>
                </a:tc>
                <a:tc>
                  <a:txBody>
                    <a:bodyPr/>
                    <a:lstStyle/>
                    <a:p>
                      <a:pPr algn="ctr">
                        <a:lnSpc>
                          <a:spcPct val="107000"/>
                        </a:lnSpc>
                        <a:spcAft>
                          <a:spcPts val="0"/>
                        </a:spcAft>
                      </a:pPr>
                      <a:r>
                        <a:rPr lang="en-GB" sz="1050" b="1" dirty="0">
                          <a:solidFill>
                            <a:srgbClr val="FF0000"/>
                          </a:solidFill>
                          <a:effectLst/>
                        </a:rPr>
                        <a:t>Wednesday</a:t>
                      </a:r>
                      <a:endParaRPr lang="en-GB" sz="1100" b="1" dirty="0">
                        <a:solidFill>
                          <a:srgbClr val="FF0000"/>
                        </a:solidFill>
                        <a:effectLst/>
                      </a:endParaRPr>
                    </a:p>
                    <a:p>
                      <a:pPr algn="ctr">
                        <a:lnSpc>
                          <a:spcPct val="107000"/>
                        </a:lnSpc>
                        <a:spcAft>
                          <a:spcPts val="0"/>
                        </a:spcAft>
                      </a:pPr>
                      <a:r>
                        <a:rPr lang="en-GB" sz="1050" b="1" dirty="0">
                          <a:solidFill>
                            <a:srgbClr val="FF0000"/>
                          </a:solidFill>
                          <a:effectLst/>
                        </a:rPr>
                        <a:t>212</a:t>
                      </a:r>
                      <a:endParaRPr lang="en-GB"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09" marR="56409" marT="0" marB="0" anchor="ctr"/>
                </a:tc>
                <a:tc>
                  <a:txBody>
                    <a:bodyPr/>
                    <a:lstStyle/>
                    <a:p>
                      <a:pPr algn="l">
                        <a:lnSpc>
                          <a:spcPct val="107000"/>
                        </a:lnSpc>
                        <a:spcAft>
                          <a:spcPts val="800"/>
                        </a:spcAft>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593825">
                <a:tc>
                  <a:txBody>
                    <a:bodyPr/>
                    <a:lstStyle/>
                    <a:p>
                      <a:pPr algn="ctr">
                        <a:lnSpc>
                          <a:spcPct val="107000"/>
                        </a:lnSpc>
                        <a:spcAft>
                          <a:spcPts val="0"/>
                        </a:spcAft>
                      </a:pPr>
                      <a:r>
                        <a:rPr lang="en-GB" sz="1050">
                          <a:effectLst/>
                        </a:rPr>
                        <a:t>16.04.18</a:t>
                      </a:r>
                      <a:endParaRPr lang="en-GB" sz="1100">
                        <a:effectLst/>
                      </a:endParaRPr>
                    </a:p>
                    <a:p>
                      <a:pPr algn="ctr">
                        <a:lnSpc>
                          <a:spcPct val="107000"/>
                        </a:lnSpc>
                        <a:spcAft>
                          <a:spcPts val="0"/>
                        </a:spcAft>
                      </a:pPr>
                      <a:r>
                        <a:rPr lang="en-GB" sz="1050">
                          <a:effectLst/>
                        </a:rPr>
                        <a:t>Topic 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56409" marR="56409" marT="0" marB="0" anchor="ctr"/>
                </a:tc>
                <a:tc>
                  <a:txBody>
                    <a:bodyPr/>
                    <a:lstStyle/>
                    <a:p>
                      <a:pPr algn="ctr">
                        <a:lnSpc>
                          <a:spcPct val="107000"/>
                        </a:lnSpc>
                        <a:spcAft>
                          <a:spcPts val="0"/>
                        </a:spcAft>
                      </a:pPr>
                      <a:r>
                        <a:rPr lang="en-GB" sz="1400" b="1">
                          <a:effectLst/>
                        </a:rPr>
                        <a:t>Democracy and participation</a:t>
                      </a:r>
                      <a:endParaRPr lang="en-GB" sz="1600" b="1">
                        <a:effectLst/>
                      </a:endParaRPr>
                    </a:p>
                    <a:p>
                      <a:pPr algn="ctr">
                        <a:lnSpc>
                          <a:spcPct val="107000"/>
                        </a:lnSpc>
                        <a:spcAft>
                          <a:spcPts val="0"/>
                        </a:spcAft>
                      </a:pPr>
                      <a:r>
                        <a:rPr lang="en-GB" sz="1400" b="1">
                          <a:effectLst/>
                        </a:rPr>
                        <a:t> </a:t>
                      </a:r>
                      <a:endParaRPr lang="en-GB" sz="1600" b="1">
                        <a:effectLst/>
                      </a:endParaRPr>
                    </a:p>
                    <a:p>
                      <a:pPr algn="l">
                        <a:lnSpc>
                          <a:spcPct val="107000"/>
                        </a:lnSpc>
                        <a:spcAft>
                          <a:spcPts val="0"/>
                        </a:spcAft>
                      </a:pPr>
                      <a:r>
                        <a:rPr lang="en-GB" sz="1400" b="1">
                          <a:effectLst/>
                        </a:rPr>
                        <a:t> </a:t>
                      </a:r>
                      <a:endParaRPr lang="en-GB" sz="1600" b="1">
                        <a:effectLst/>
                        <a:latin typeface="Calibri" panose="020F0502020204030204" pitchFamily="34" charset="0"/>
                        <a:ea typeface="Calibri" panose="020F0502020204030204" pitchFamily="34" charset="0"/>
                        <a:cs typeface="Times New Roman" panose="02020603050405020304" pitchFamily="18" charset="0"/>
                      </a:endParaRPr>
                    </a:p>
                  </a:txBody>
                  <a:tcPr marL="56409" marR="56409" marT="0" marB="0" anchor="ctr"/>
                </a:tc>
                <a:tc>
                  <a:txBody>
                    <a:bodyPr/>
                    <a:lstStyle/>
                    <a:p>
                      <a:pPr algn="ctr">
                        <a:lnSpc>
                          <a:spcPct val="107000"/>
                        </a:lnSpc>
                        <a:spcAft>
                          <a:spcPts val="0"/>
                        </a:spcAft>
                      </a:pPr>
                      <a:r>
                        <a:rPr lang="en-GB" sz="1400" b="1">
                          <a:effectLst/>
                        </a:rPr>
                        <a:t>Constitution</a:t>
                      </a:r>
                      <a:endParaRPr lang="en-GB" sz="1600" b="1">
                        <a:effectLst/>
                      </a:endParaRPr>
                    </a:p>
                    <a:p>
                      <a:pPr algn="ctr">
                        <a:lnSpc>
                          <a:spcPct val="107000"/>
                        </a:lnSpc>
                        <a:spcAft>
                          <a:spcPts val="0"/>
                        </a:spcAft>
                      </a:pPr>
                      <a:r>
                        <a:rPr lang="en-GB" sz="1400" b="1">
                          <a:effectLst/>
                        </a:rPr>
                        <a:t> </a:t>
                      </a:r>
                      <a:endParaRPr lang="en-GB" sz="1600" b="1">
                        <a:effectLst/>
                      </a:endParaRPr>
                    </a:p>
                    <a:p>
                      <a:pPr algn="l">
                        <a:lnSpc>
                          <a:spcPct val="107000"/>
                        </a:lnSpc>
                        <a:spcAft>
                          <a:spcPts val="0"/>
                        </a:spcAft>
                      </a:pPr>
                      <a:r>
                        <a:rPr lang="en-GB" sz="1400" b="1">
                          <a:effectLst/>
                        </a:rPr>
                        <a:t> </a:t>
                      </a:r>
                      <a:endParaRPr lang="en-GB" sz="1600" b="1">
                        <a:effectLst/>
                        <a:latin typeface="Calibri" panose="020F0502020204030204" pitchFamily="34" charset="0"/>
                        <a:ea typeface="Calibri" panose="020F0502020204030204" pitchFamily="34" charset="0"/>
                        <a:cs typeface="Times New Roman" panose="02020603050405020304" pitchFamily="18" charset="0"/>
                      </a:endParaRPr>
                    </a:p>
                  </a:txBody>
                  <a:tcPr marL="56409" marR="56409" marT="0" marB="0" anchor="ctr"/>
                </a:tc>
                <a:tc>
                  <a:txBody>
                    <a:bodyPr/>
                    <a:lstStyle/>
                    <a:p>
                      <a:pPr algn="l">
                        <a:lnSpc>
                          <a:spcPct val="107000"/>
                        </a:lnSpc>
                        <a:spcAft>
                          <a:spcPts val="800"/>
                        </a:spcAft>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593825">
                <a:tc>
                  <a:txBody>
                    <a:bodyPr/>
                    <a:lstStyle/>
                    <a:p>
                      <a:pPr algn="ctr">
                        <a:lnSpc>
                          <a:spcPct val="107000"/>
                        </a:lnSpc>
                        <a:spcAft>
                          <a:spcPts val="0"/>
                        </a:spcAft>
                      </a:pPr>
                      <a:r>
                        <a:rPr lang="en-GB" sz="1050" dirty="0">
                          <a:effectLst/>
                        </a:rPr>
                        <a:t>23.04.18</a:t>
                      </a:r>
                      <a:endParaRPr lang="en-GB" sz="1100" dirty="0">
                        <a:effectLst/>
                      </a:endParaRPr>
                    </a:p>
                    <a:p>
                      <a:pPr algn="ctr">
                        <a:lnSpc>
                          <a:spcPct val="107000"/>
                        </a:lnSpc>
                        <a:spcAft>
                          <a:spcPts val="0"/>
                        </a:spcAft>
                      </a:pPr>
                      <a:r>
                        <a:rPr lang="en-GB" sz="1050" dirty="0">
                          <a:effectLst/>
                        </a:rPr>
                        <a:t>Topic 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6409" marR="56409" marT="0" marB="0" anchor="ctr"/>
                </a:tc>
                <a:tc>
                  <a:txBody>
                    <a:bodyPr/>
                    <a:lstStyle/>
                    <a:p>
                      <a:pPr algn="ctr">
                        <a:lnSpc>
                          <a:spcPct val="107000"/>
                        </a:lnSpc>
                        <a:spcAft>
                          <a:spcPts val="0"/>
                        </a:spcAft>
                      </a:pPr>
                      <a:r>
                        <a:rPr lang="en-GB" sz="1400" b="1" dirty="0">
                          <a:effectLst/>
                        </a:rPr>
                        <a:t>Political Parties</a:t>
                      </a:r>
                      <a:endParaRPr lang="en-GB" sz="1600" b="1" dirty="0">
                        <a:effectLst/>
                      </a:endParaRPr>
                    </a:p>
                    <a:p>
                      <a:pPr algn="ctr">
                        <a:lnSpc>
                          <a:spcPct val="107000"/>
                        </a:lnSpc>
                        <a:spcAft>
                          <a:spcPts val="0"/>
                        </a:spcAft>
                      </a:pPr>
                      <a:r>
                        <a:rPr lang="en-GB" sz="1400" b="1" dirty="0">
                          <a:effectLst/>
                        </a:rPr>
                        <a:t> </a:t>
                      </a:r>
                      <a:endParaRPr lang="en-GB" sz="1600" b="1" dirty="0">
                        <a:effectLst/>
                      </a:endParaRPr>
                    </a:p>
                    <a:p>
                      <a:pPr algn="ctr">
                        <a:lnSpc>
                          <a:spcPct val="107000"/>
                        </a:lnSpc>
                        <a:spcAft>
                          <a:spcPts val="0"/>
                        </a:spcAft>
                      </a:pPr>
                      <a:r>
                        <a:rPr lang="en-GB" sz="1400" b="1" dirty="0">
                          <a:effectLst/>
                        </a:rPr>
                        <a:t> </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6409" marR="56409" marT="0" marB="0" anchor="ctr"/>
                </a:tc>
                <a:tc>
                  <a:txBody>
                    <a:bodyPr/>
                    <a:lstStyle/>
                    <a:p>
                      <a:pPr algn="ctr">
                        <a:lnSpc>
                          <a:spcPct val="107000"/>
                        </a:lnSpc>
                        <a:spcAft>
                          <a:spcPts val="0"/>
                        </a:spcAft>
                      </a:pPr>
                      <a:r>
                        <a:rPr lang="en-GB" sz="1400" b="1" dirty="0">
                          <a:effectLst/>
                        </a:rPr>
                        <a:t>Parliament</a:t>
                      </a:r>
                      <a:endParaRPr lang="en-GB" sz="1600" b="1" dirty="0">
                        <a:effectLst/>
                      </a:endParaRPr>
                    </a:p>
                    <a:p>
                      <a:pPr algn="ctr">
                        <a:lnSpc>
                          <a:spcPct val="107000"/>
                        </a:lnSpc>
                        <a:spcAft>
                          <a:spcPts val="0"/>
                        </a:spcAft>
                      </a:pPr>
                      <a:r>
                        <a:rPr lang="en-GB" sz="1400" b="1" dirty="0">
                          <a:effectLst/>
                        </a:rPr>
                        <a:t> </a:t>
                      </a:r>
                      <a:endParaRPr lang="en-GB" sz="1600" b="1" dirty="0">
                        <a:effectLst/>
                      </a:endParaRPr>
                    </a:p>
                    <a:p>
                      <a:pPr algn="l">
                        <a:lnSpc>
                          <a:spcPct val="107000"/>
                        </a:lnSpc>
                        <a:spcAft>
                          <a:spcPts val="0"/>
                        </a:spcAft>
                      </a:pPr>
                      <a:r>
                        <a:rPr lang="en-GB" sz="1400" b="1" dirty="0">
                          <a:effectLst/>
                        </a:rPr>
                        <a:t> </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6409" marR="56409" marT="0" marB="0" anchor="ctr"/>
                </a:tc>
                <a:tc>
                  <a:txBody>
                    <a:bodyPr/>
                    <a:lstStyle/>
                    <a:p>
                      <a:pPr algn="l">
                        <a:lnSpc>
                          <a:spcPct val="107000"/>
                        </a:lnSpc>
                        <a:spcAft>
                          <a:spcPts val="800"/>
                        </a:spcAft>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593825">
                <a:tc>
                  <a:txBody>
                    <a:bodyPr/>
                    <a:lstStyle/>
                    <a:p>
                      <a:pPr algn="ctr">
                        <a:lnSpc>
                          <a:spcPct val="107000"/>
                        </a:lnSpc>
                        <a:spcAft>
                          <a:spcPts val="0"/>
                        </a:spcAft>
                      </a:pPr>
                      <a:r>
                        <a:rPr lang="en-GB" sz="1050">
                          <a:effectLst/>
                        </a:rPr>
                        <a:t>30.05.18</a:t>
                      </a:r>
                      <a:endParaRPr lang="en-GB" sz="1100">
                        <a:effectLst/>
                      </a:endParaRPr>
                    </a:p>
                    <a:p>
                      <a:pPr algn="ctr">
                        <a:lnSpc>
                          <a:spcPct val="107000"/>
                        </a:lnSpc>
                        <a:spcAft>
                          <a:spcPts val="0"/>
                        </a:spcAft>
                      </a:pPr>
                      <a:r>
                        <a:rPr lang="en-GB" sz="1050">
                          <a:effectLst/>
                        </a:rPr>
                        <a:t>Topic 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56409" marR="56409" marT="0" marB="0" anchor="ctr"/>
                </a:tc>
                <a:tc>
                  <a:txBody>
                    <a:bodyPr/>
                    <a:lstStyle/>
                    <a:p>
                      <a:pPr algn="ctr">
                        <a:lnSpc>
                          <a:spcPct val="107000"/>
                        </a:lnSpc>
                        <a:spcAft>
                          <a:spcPts val="0"/>
                        </a:spcAft>
                      </a:pPr>
                      <a:r>
                        <a:rPr lang="en-GB" sz="1400" b="1" dirty="0">
                          <a:effectLst/>
                        </a:rPr>
                        <a:t>Electoral Systems</a:t>
                      </a:r>
                      <a:endParaRPr lang="en-GB" sz="1600" b="1" dirty="0">
                        <a:effectLst/>
                      </a:endParaRPr>
                    </a:p>
                    <a:p>
                      <a:pPr algn="ctr">
                        <a:lnSpc>
                          <a:spcPct val="107000"/>
                        </a:lnSpc>
                        <a:spcAft>
                          <a:spcPts val="0"/>
                        </a:spcAft>
                      </a:pPr>
                      <a:r>
                        <a:rPr lang="en-GB" sz="1400" b="1" dirty="0">
                          <a:effectLst/>
                        </a:rPr>
                        <a:t> </a:t>
                      </a:r>
                      <a:endParaRPr lang="en-GB" sz="1600" b="1" dirty="0">
                        <a:effectLst/>
                      </a:endParaRPr>
                    </a:p>
                    <a:p>
                      <a:pPr algn="ctr">
                        <a:lnSpc>
                          <a:spcPct val="107000"/>
                        </a:lnSpc>
                        <a:spcAft>
                          <a:spcPts val="0"/>
                        </a:spcAft>
                      </a:pPr>
                      <a:r>
                        <a:rPr lang="en-GB" sz="1400" b="1" dirty="0">
                          <a:effectLst/>
                        </a:rPr>
                        <a:t> </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6409" marR="56409" marT="0" marB="0" anchor="ctr"/>
                </a:tc>
                <a:tc>
                  <a:txBody>
                    <a:bodyPr/>
                    <a:lstStyle/>
                    <a:p>
                      <a:pPr algn="ctr">
                        <a:lnSpc>
                          <a:spcPct val="107000"/>
                        </a:lnSpc>
                        <a:spcAft>
                          <a:spcPts val="0"/>
                        </a:spcAft>
                      </a:pPr>
                      <a:r>
                        <a:rPr lang="en-GB" sz="1400" b="1">
                          <a:effectLst/>
                        </a:rPr>
                        <a:t>Executive</a:t>
                      </a:r>
                      <a:endParaRPr lang="en-GB" sz="1600" b="1">
                        <a:effectLst/>
                      </a:endParaRPr>
                    </a:p>
                    <a:p>
                      <a:pPr algn="ctr">
                        <a:lnSpc>
                          <a:spcPct val="107000"/>
                        </a:lnSpc>
                        <a:spcAft>
                          <a:spcPts val="0"/>
                        </a:spcAft>
                      </a:pPr>
                      <a:r>
                        <a:rPr lang="en-GB" sz="1400" b="1">
                          <a:effectLst/>
                        </a:rPr>
                        <a:t> </a:t>
                      </a:r>
                      <a:endParaRPr lang="en-GB" sz="1600" b="1">
                        <a:effectLst/>
                      </a:endParaRPr>
                    </a:p>
                    <a:p>
                      <a:pPr algn="ctr">
                        <a:lnSpc>
                          <a:spcPct val="107000"/>
                        </a:lnSpc>
                        <a:spcAft>
                          <a:spcPts val="0"/>
                        </a:spcAft>
                      </a:pPr>
                      <a:r>
                        <a:rPr lang="en-GB" sz="1400" b="1">
                          <a:effectLst/>
                        </a:rPr>
                        <a:t> </a:t>
                      </a:r>
                      <a:endParaRPr lang="en-GB" sz="1600" b="1">
                        <a:effectLst/>
                        <a:latin typeface="Calibri" panose="020F0502020204030204" pitchFamily="34" charset="0"/>
                        <a:ea typeface="Calibri" panose="020F0502020204030204" pitchFamily="34" charset="0"/>
                        <a:cs typeface="Times New Roman" panose="02020603050405020304" pitchFamily="18" charset="0"/>
                      </a:endParaRPr>
                    </a:p>
                  </a:txBody>
                  <a:tcPr marL="56409" marR="56409" marT="0" marB="0" anchor="ctr"/>
                </a:tc>
                <a:tc>
                  <a:txBody>
                    <a:bodyPr/>
                    <a:lstStyle/>
                    <a:p>
                      <a:pPr algn="l">
                        <a:lnSpc>
                          <a:spcPct val="107000"/>
                        </a:lnSpc>
                        <a:spcAft>
                          <a:spcPts val="800"/>
                        </a:spcAft>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593825">
                <a:tc>
                  <a:txBody>
                    <a:bodyPr/>
                    <a:lstStyle/>
                    <a:p>
                      <a:pPr algn="ctr">
                        <a:lnSpc>
                          <a:spcPct val="107000"/>
                        </a:lnSpc>
                        <a:spcAft>
                          <a:spcPts val="0"/>
                        </a:spcAft>
                      </a:pPr>
                      <a:r>
                        <a:rPr lang="en-GB" sz="1050">
                          <a:effectLst/>
                        </a:rPr>
                        <a:t>07.05.18</a:t>
                      </a:r>
                      <a:endParaRPr lang="en-GB" sz="1100">
                        <a:effectLst/>
                      </a:endParaRPr>
                    </a:p>
                    <a:p>
                      <a:pPr algn="ctr">
                        <a:lnSpc>
                          <a:spcPct val="107000"/>
                        </a:lnSpc>
                        <a:spcAft>
                          <a:spcPts val="0"/>
                        </a:spcAft>
                      </a:pPr>
                      <a:r>
                        <a:rPr lang="en-GB" sz="1050">
                          <a:effectLst/>
                        </a:rPr>
                        <a:t>Topic 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56409" marR="56409" marT="0" marB="0" anchor="ctr"/>
                </a:tc>
                <a:tc>
                  <a:txBody>
                    <a:bodyPr/>
                    <a:lstStyle/>
                    <a:p>
                      <a:pPr algn="ctr">
                        <a:lnSpc>
                          <a:spcPct val="107000"/>
                        </a:lnSpc>
                        <a:spcAft>
                          <a:spcPts val="0"/>
                        </a:spcAft>
                      </a:pPr>
                      <a:r>
                        <a:rPr lang="en-GB" sz="1400" b="1">
                          <a:effectLst/>
                        </a:rPr>
                        <a:t>(Bank Holiday)</a:t>
                      </a:r>
                      <a:endParaRPr lang="en-GB" sz="1600" b="1">
                        <a:effectLst/>
                        <a:latin typeface="Calibri" panose="020F0502020204030204" pitchFamily="34" charset="0"/>
                        <a:ea typeface="Calibri" panose="020F0502020204030204" pitchFamily="34" charset="0"/>
                        <a:cs typeface="Times New Roman" panose="02020603050405020304" pitchFamily="18" charset="0"/>
                      </a:endParaRPr>
                    </a:p>
                  </a:txBody>
                  <a:tcPr marL="56409" marR="56409" marT="0" marB="0" anchor="ctr"/>
                </a:tc>
                <a:tc>
                  <a:txBody>
                    <a:bodyPr/>
                    <a:lstStyle/>
                    <a:p>
                      <a:pPr algn="ctr">
                        <a:lnSpc>
                          <a:spcPct val="107000"/>
                        </a:lnSpc>
                        <a:spcAft>
                          <a:spcPts val="0"/>
                        </a:spcAft>
                      </a:pPr>
                      <a:r>
                        <a:rPr lang="en-GB" sz="1400" b="1">
                          <a:effectLst/>
                        </a:rPr>
                        <a:t>Relationships between the branches</a:t>
                      </a:r>
                      <a:endParaRPr lang="en-GB" sz="1600" b="1">
                        <a:effectLst/>
                      </a:endParaRPr>
                    </a:p>
                    <a:p>
                      <a:pPr algn="ctr">
                        <a:lnSpc>
                          <a:spcPct val="107000"/>
                        </a:lnSpc>
                        <a:spcAft>
                          <a:spcPts val="0"/>
                        </a:spcAft>
                      </a:pPr>
                      <a:r>
                        <a:rPr lang="en-GB" sz="1400" b="1">
                          <a:effectLst/>
                        </a:rPr>
                        <a:t> </a:t>
                      </a:r>
                      <a:endParaRPr lang="en-GB" sz="1600" b="1">
                        <a:effectLst/>
                      </a:endParaRPr>
                    </a:p>
                    <a:p>
                      <a:pPr algn="ctr">
                        <a:lnSpc>
                          <a:spcPct val="107000"/>
                        </a:lnSpc>
                        <a:spcAft>
                          <a:spcPts val="0"/>
                        </a:spcAft>
                      </a:pPr>
                      <a:r>
                        <a:rPr lang="en-GB" sz="1400" b="1">
                          <a:effectLst/>
                        </a:rPr>
                        <a:t> </a:t>
                      </a:r>
                      <a:endParaRPr lang="en-GB" sz="1600" b="1">
                        <a:effectLst/>
                        <a:latin typeface="Calibri" panose="020F0502020204030204" pitchFamily="34" charset="0"/>
                        <a:ea typeface="Calibri" panose="020F0502020204030204" pitchFamily="34" charset="0"/>
                        <a:cs typeface="Times New Roman" panose="02020603050405020304" pitchFamily="18" charset="0"/>
                      </a:endParaRPr>
                    </a:p>
                  </a:txBody>
                  <a:tcPr marL="56409" marR="56409" marT="0" marB="0" anchor="ctr"/>
                </a:tc>
                <a:tc>
                  <a:txBody>
                    <a:bodyPr/>
                    <a:lstStyle/>
                    <a:p>
                      <a:pPr algn="l">
                        <a:lnSpc>
                          <a:spcPct val="107000"/>
                        </a:lnSpc>
                        <a:spcAft>
                          <a:spcPts val="800"/>
                        </a:spcAft>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593825">
                <a:tc>
                  <a:txBody>
                    <a:bodyPr/>
                    <a:lstStyle/>
                    <a:p>
                      <a:pPr algn="ctr">
                        <a:lnSpc>
                          <a:spcPct val="107000"/>
                        </a:lnSpc>
                        <a:spcAft>
                          <a:spcPts val="0"/>
                        </a:spcAft>
                      </a:pPr>
                      <a:r>
                        <a:rPr lang="en-GB" sz="1050">
                          <a:effectLst/>
                        </a:rPr>
                        <a:t>14.05.18</a:t>
                      </a:r>
                      <a:endParaRPr lang="en-GB" sz="1100">
                        <a:effectLst/>
                      </a:endParaRPr>
                    </a:p>
                    <a:p>
                      <a:pPr algn="ctr">
                        <a:lnSpc>
                          <a:spcPct val="107000"/>
                        </a:lnSpc>
                        <a:spcAft>
                          <a:spcPts val="0"/>
                        </a:spcAft>
                      </a:pPr>
                      <a:r>
                        <a:rPr lang="en-GB" sz="1050">
                          <a:effectLst/>
                        </a:rPr>
                        <a:t>Topic 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56409" marR="56409" marT="0" marB="0" anchor="ctr"/>
                </a:tc>
                <a:tc>
                  <a:txBody>
                    <a:bodyPr/>
                    <a:lstStyle/>
                    <a:p>
                      <a:pPr algn="ctr">
                        <a:lnSpc>
                          <a:spcPct val="107000"/>
                        </a:lnSpc>
                        <a:spcAft>
                          <a:spcPts val="0"/>
                        </a:spcAft>
                      </a:pPr>
                      <a:r>
                        <a:rPr lang="en-GB" sz="1400" b="1">
                          <a:effectLst/>
                        </a:rPr>
                        <a:t>Voter behaviour and the media</a:t>
                      </a:r>
                      <a:endParaRPr lang="en-GB" sz="1600" b="1">
                        <a:effectLst/>
                      </a:endParaRPr>
                    </a:p>
                    <a:p>
                      <a:pPr algn="ctr">
                        <a:lnSpc>
                          <a:spcPct val="107000"/>
                        </a:lnSpc>
                        <a:spcAft>
                          <a:spcPts val="0"/>
                        </a:spcAft>
                      </a:pPr>
                      <a:r>
                        <a:rPr lang="en-GB" sz="1400" b="1">
                          <a:effectLst/>
                        </a:rPr>
                        <a:t> </a:t>
                      </a:r>
                      <a:endParaRPr lang="en-GB" sz="1600" b="1">
                        <a:effectLst/>
                      </a:endParaRPr>
                    </a:p>
                    <a:p>
                      <a:pPr algn="ctr">
                        <a:lnSpc>
                          <a:spcPct val="107000"/>
                        </a:lnSpc>
                        <a:spcAft>
                          <a:spcPts val="0"/>
                        </a:spcAft>
                      </a:pPr>
                      <a:r>
                        <a:rPr lang="en-GB" sz="1400" b="1">
                          <a:effectLst/>
                          <a:highlight>
                            <a:srgbClr val="FFFF00"/>
                          </a:highlight>
                        </a:rPr>
                        <a:t> </a:t>
                      </a:r>
                      <a:endParaRPr lang="en-GB" sz="1600" b="1">
                        <a:effectLst/>
                        <a:latin typeface="Calibri" panose="020F0502020204030204" pitchFamily="34" charset="0"/>
                        <a:ea typeface="Calibri" panose="020F0502020204030204" pitchFamily="34" charset="0"/>
                        <a:cs typeface="Times New Roman" panose="02020603050405020304" pitchFamily="18" charset="0"/>
                      </a:endParaRPr>
                    </a:p>
                  </a:txBody>
                  <a:tcPr marL="56409" marR="56409" marT="0" marB="0" anchor="ctr"/>
                </a:tc>
                <a:tc>
                  <a:txBody>
                    <a:bodyPr/>
                    <a:lstStyle/>
                    <a:p>
                      <a:pPr algn="ctr">
                        <a:lnSpc>
                          <a:spcPct val="107000"/>
                        </a:lnSpc>
                        <a:spcAft>
                          <a:spcPts val="0"/>
                        </a:spcAft>
                      </a:pPr>
                      <a:r>
                        <a:rPr lang="en-GB" sz="1400" b="1">
                          <a:effectLst/>
                        </a:rPr>
                        <a:t>Exam technique (AS only)</a:t>
                      </a:r>
                      <a:endParaRPr lang="en-GB" sz="1600" b="1">
                        <a:effectLst/>
                      </a:endParaRPr>
                    </a:p>
                    <a:p>
                      <a:pPr algn="ctr">
                        <a:lnSpc>
                          <a:spcPct val="107000"/>
                        </a:lnSpc>
                        <a:spcAft>
                          <a:spcPts val="0"/>
                        </a:spcAft>
                      </a:pPr>
                      <a:r>
                        <a:rPr lang="en-GB" sz="1400" b="1">
                          <a:effectLst/>
                        </a:rPr>
                        <a:t> </a:t>
                      </a:r>
                      <a:endParaRPr lang="en-GB" sz="1600" b="1">
                        <a:effectLst/>
                      </a:endParaRPr>
                    </a:p>
                    <a:p>
                      <a:pPr algn="ctr">
                        <a:lnSpc>
                          <a:spcPct val="107000"/>
                        </a:lnSpc>
                        <a:spcAft>
                          <a:spcPts val="0"/>
                        </a:spcAft>
                      </a:pPr>
                      <a:r>
                        <a:rPr lang="en-GB" sz="1400" b="1">
                          <a:effectLst/>
                          <a:highlight>
                            <a:srgbClr val="FFFF00"/>
                          </a:highlight>
                        </a:rPr>
                        <a:t> </a:t>
                      </a:r>
                      <a:endParaRPr lang="en-GB" sz="1600" b="1">
                        <a:effectLst/>
                        <a:latin typeface="Calibri" panose="020F0502020204030204" pitchFamily="34" charset="0"/>
                        <a:ea typeface="Calibri" panose="020F0502020204030204" pitchFamily="34" charset="0"/>
                        <a:cs typeface="Times New Roman" panose="02020603050405020304" pitchFamily="18" charset="0"/>
                      </a:endParaRPr>
                    </a:p>
                  </a:txBody>
                  <a:tcPr marL="56409" marR="56409" marT="0" marB="0" anchor="ctr"/>
                </a:tc>
                <a:tc>
                  <a:txBody>
                    <a:bodyPr/>
                    <a:lstStyle/>
                    <a:p>
                      <a:pPr algn="l">
                        <a:lnSpc>
                          <a:spcPct val="107000"/>
                        </a:lnSpc>
                        <a:spcAft>
                          <a:spcPts val="800"/>
                        </a:spcAft>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593825">
                <a:tc>
                  <a:txBody>
                    <a:bodyPr/>
                    <a:lstStyle/>
                    <a:p>
                      <a:pPr algn="ctr">
                        <a:lnSpc>
                          <a:spcPct val="107000"/>
                        </a:lnSpc>
                        <a:spcAft>
                          <a:spcPts val="0"/>
                        </a:spcAft>
                      </a:pPr>
                      <a:r>
                        <a:rPr lang="en-GB" sz="1050" dirty="0">
                          <a:effectLst/>
                        </a:rPr>
                        <a:t>21.05.17</a:t>
                      </a:r>
                      <a:endParaRPr lang="en-GB" sz="1100" dirty="0">
                        <a:effectLst/>
                      </a:endParaRPr>
                    </a:p>
                    <a:p>
                      <a:pPr algn="ctr">
                        <a:lnSpc>
                          <a:spcPct val="107000"/>
                        </a:lnSpc>
                        <a:spcAft>
                          <a:spcPts val="0"/>
                        </a:spcAft>
                      </a:pPr>
                      <a:r>
                        <a:rPr lang="en-GB" sz="1050" dirty="0">
                          <a:effectLst/>
                        </a:rPr>
                        <a:t>Topic 6</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6409" marR="56409" marT="0" marB="0" anchor="ctr"/>
                </a:tc>
                <a:tc>
                  <a:txBody>
                    <a:bodyPr/>
                    <a:lstStyle/>
                    <a:p>
                      <a:pPr algn="ctr">
                        <a:lnSpc>
                          <a:spcPct val="107000"/>
                        </a:lnSpc>
                        <a:spcAft>
                          <a:spcPts val="0"/>
                        </a:spcAft>
                      </a:pPr>
                      <a:r>
                        <a:rPr lang="en-GB" sz="1400" b="1">
                          <a:effectLst/>
                        </a:rPr>
                        <a:t>General Q &amp; A</a:t>
                      </a:r>
                      <a:endParaRPr lang="en-GB" sz="1600" b="1">
                        <a:effectLst/>
                      </a:endParaRPr>
                    </a:p>
                    <a:p>
                      <a:pPr algn="ctr">
                        <a:lnSpc>
                          <a:spcPct val="107000"/>
                        </a:lnSpc>
                        <a:spcAft>
                          <a:spcPts val="0"/>
                        </a:spcAft>
                      </a:pPr>
                      <a:r>
                        <a:rPr lang="en-GB" sz="1400" b="1">
                          <a:effectLst/>
                        </a:rPr>
                        <a:t> </a:t>
                      </a:r>
                      <a:endParaRPr lang="en-GB" sz="1600" b="1">
                        <a:effectLst/>
                      </a:endParaRPr>
                    </a:p>
                    <a:p>
                      <a:pPr algn="ctr">
                        <a:lnSpc>
                          <a:spcPct val="107000"/>
                        </a:lnSpc>
                        <a:spcAft>
                          <a:spcPts val="0"/>
                        </a:spcAft>
                      </a:pPr>
                      <a:r>
                        <a:rPr lang="en-GB" sz="1400" b="1">
                          <a:effectLst/>
                          <a:highlight>
                            <a:srgbClr val="FFFF00"/>
                          </a:highlight>
                        </a:rPr>
                        <a:t> </a:t>
                      </a:r>
                      <a:endParaRPr lang="en-GB" sz="1600" b="1">
                        <a:effectLst/>
                        <a:latin typeface="Calibri" panose="020F0502020204030204" pitchFamily="34" charset="0"/>
                        <a:ea typeface="Calibri" panose="020F0502020204030204" pitchFamily="34" charset="0"/>
                        <a:cs typeface="Times New Roman" panose="02020603050405020304" pitchFamily="18" charset="0"/>
                      </a:endParaRPr>
                    </a:p>
                  </a:txBody>
                  <a:tcPr marL="56409" marR="56409" marT="0" marB="0" anchor="ctr"/>
                </a:tc>
                <a:tc>
                  <a:txBody>
                    <a:bodyPr/>
                    <a:lstStyle/>
                    <a:p>
                      <a:pPr algn="ctr">
                        <a:lnSpc>
                          <a:spcPct val="107000"/>
                        </a:lnSpc>
                        <a:spcAft>
                          <a:spcPts val="0"/>
                        </a:spcAft>
                      </a:pPr>
                      <a:r>
                        <a:rPr lang="en-GB" sz="1400" b="1" dirty="0">
                          <a:effectLst/>
                        </a:rPr>
                        <a:t>(Inset Day)</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6409" marR="56409" marT="0" marB="0" anchor="ctr"/>
                </a:tc>
                <a:tc>
                  <a:txBody>
                    <a:bodyPr/>
                    <a:lstStyle/>
                    <a:p>
                      <a:pPr algn="l">
                        <a:lnSpc>
                          <a:spcPct val="107000"/>
                        </a:lnSpc>
                        <a:spcAft>
                          <a:spcPts val="80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2479579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Using the source</a:t>
            </a:r>
            <a:r>
              <a:rPr lang="en-GB"/>
              <a:t>, </a:t>
            </a:r>
            <a:r>
              <a:rPr lang="en-GB" smtClean="0"/>
              <a:t>evaluate </a:t>
            </a:r>
            <a:r>
              <a:rPr lang="en-GB" dirty="0"/>
              <a:t>the extent to which party leaders can secure victory in elections (30) </a:t>
            </a:r>
            <a:br>
              <a:rPr lang="en-GB" dirty="0"/>
            </a:br>
            <a:endParaRPr lang="en-GB" dirty="0"/>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30657639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49612" y="1484244"/>
            <a:ext cx="8596668" cy="1320800"/>
          </a:xfrm>
        </p:spPr>
        <p:txBody>
          <a:bodyPr>
            <a:normAutofit fontScale="90000"/>
          </a:bodyPr>
          <a:lstStyle/>
          <a:p>
            <a:pPr lvl="0" defTabSz="914400" eaLnBrk="0" fontAlgn="base" hangingPunct="0">
              <a:spcAft>
                <a:spcPct val="0"/>
              </a:spcAft>
            </a:pPr>
            <a:r>
              <a:rPr lang="en-GB" alt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Describe the influence of social class on voting behaviour (10)</a:t>
            </a:r>
            <a:r>
              <a:rPr lang="en-GB" altLang="en-US" sz="2000" dirty="0">
                <a:solidFill>
                  <a:schemeClr val="tx1"/>
                </a:solidFill>
              </a:rPr>
              <a:t/>
            </a:r>
            <a:br>
              <a:rPr lang="en-GB" altLang="en-US" sz="2000" dirty="0">
                <a:solidFill>
                  <a:schemeClr val="tx1"/>
                </a:solidFill>
              </a:rPr>
            </a:br>
            <a:r>
              <a:rPr lang="en-GB" alt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Using the source, explain the significance of region on voting behaviour (10)</a:t>
            </a:r>
            <a:br>
              <a:rPr lang="en-GB" alt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br>
            <a:r>
              <a:rPr lang="en-GB" alt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Using the source, assess the extent to party leaders are the most important factor in securing victory in elections  (10)</a:t>
            </a:r>
            <a:r>
              <a:rPr lang="en-GB" altLang="en-US" sz="5400" dirty="0">
                <a:solidFill>
                  <a:schemeClr val="tx1"/>
                </a:solidFill>
                <a:latin typeface="Arial" panose="020B0604020202020204" pitchFamily="34" charset="0"/>
              </a:rPr>
              <a:t/>
            </a:r>
            <a:br>
              <a:rPr lang="en-GB" altLang="en-US" sz="5400" dirty="0">
                <a:solidFill>
                  <a:schemeClr val="tx1"/>
                </a:solidFill>
                <a:latin typeface="Arial" panose="020B0604020202020204" pitchFamily="34" charset="0"/>
              </a:rPr>
            </a:br>
            <a:r>
              <a:rPr lang="en-GB" dirty="0"/>
              <a:t/>
            </a:r>
            <a:br>
              <a:rPr lang="en-GB" dirty="0"/>
            </a:br>
            <a:endParaRPr lang="en-GB" dirty="0"/>
          </a:p>
        </p:txBody>
      </p:sp>
    </p:spTree>
    <p:extLst>
      <p:ext uri="{BB962C8B-B14F-4D97-AF65-F5344CB8AC3E}">
        <p14:creationId xmlns:p14="http://schemas.microsoft.com/office/powerpoint/2010/main" val="1963601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Recap – list all the different factors that can impact on voting behaviour </a:t>
            </a:r>
          </a:p>
        </p:txBody>
      </p:sp>
      <p:sp>
        <p:nvSpPr>
          <p:cNvPr id="3" name="Content Placeholder 2"/>
          <p:cNvSpPr>
            <a:spLocks noGrp="1"/>
          </p:cNvSpPr>
          <p:nvPr>
            <p:ph idx="1"/>
          </p:nvPr>
        </p:nvSpPr>
        <p:spPr>
          <a:xfrm>
            <a:off x="838200" y="1825625"/>
            <a:ext cx="3330146" cy="4351338"/>
          </a:xfrm>
        </p:spPr>
        <p:txBody>
          <a:bodyPr/>
          <a:lstStyle/>
          <a:p>
            <a:r>
              <a:rPr lang="en-GB" dirty="0"/>
              <a:t>Then rank them in order of importance, in your view </a:t>
            </a:r>
          </a:p>
        </p:txBody>
      </p:sp>
      <p:pic>
        <p:nvPicPr>
          <p:cNvPr id="4" name="Picture 3"/>
          <p:cNvPicPr>
            <a:picLocks noChangeAspect="1"/>
          </p:cNvPicPr>
          <p:nvPr/>
        </p:nvPicPr>
        <p:blipFill>
          <a:blip r:embed="rId2"/>
          <a:stretch>
            <a:fillRect/>
          </a:stretch>
        </p:blipFill>
        <p:spPr>
          <a:xfrm>
            <a:off x="4460275" y="2145700"/>
            <a:ext cx="6286500" cy="3143250"/>
          </a:xfrm>
          <a:prstGeom prst="rect">
            <a:avLst/>
          </a:prstGeom>
        </p:spPr>
      </p:pic>
    </p:spTree>
    <p:extLst>
      <p:ext uri="{BB962C8B-B14F-4D97-AF65-F5344CB8AC3E}">
        <p14:creationId xmlns:p14="http://schemas.microsoft.com/office/powerpoint/2010/main" val="2200247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Election focus</a:t>
            </a:r>
          </a:p>
        </p:txBody>
      </p:sp>
      <p:sp>
        <p:nvSpPr>
          <p:cNvPr id="3" name="Content Placeholder 2"/>
          <p:cNvSpPr>
            <a:spLocks noGrp="1"/>
          </p:cNvSpPr>
          <p:nvPr>
            <p:ph idx="1"/>
          </p:nvPr>
        </p:nvSpPr>
        <p:spPr>
          <a:xfrm>
            <a:off x="677334" y="2160589"/>
            <a:ext cx="4347747" cy="3880773"/>
          </a:xfrm>
        </p:spPr>
        <p:txBody>
          <a:bodyPr>
            <a:normAutofit fontScale="92500" lnSpcReduction="20000"/>
          </a:bodyPr>
          <a:lstStyle/>
          <a:p>
            <a:pPr marL="0" indent="0">
              <a:buNone/>
            </a:pPr>
            <a:r>
              <a:rPr lang="en-GB" dirty="0"/>
              <a:t>We are going to be looking in detail at the following elections:</a:t>
            </a:r>
          </a:p>
          <a:p>
            <a:endParaRPr lang="en-GB" dirty="0"/>
          </a:p>
          <a:p>
            <a:r>
              <a:rPr lang="en-GB" dirty="0"/>
              <a:t>1979</a:t>
            </a:r>
          </a:p>
          <a:p>
            <a:endParaRPr lang="en-GB" dirty="0"/>
          </a:p>
          <a:p>
            <a:r>
              <a:rPr lang="en-GB" dirty="0"/>
              <a:t>1992</a:t>
            </a:r>
          </a:p>
          <a:p>
            <a:endParaRPr lang="en-GB" dirty="0"/>
          </a:p>
          <a:p>
            <a:r>
              <a:rPr lang="en-GB" dirty="0"/>
              <a:t>1997</a:t>
            </a:r>
          </a:p>
          <a:p>
            <a:endParaRPr lang="en-GB" dirty="0"/>
          </a:p>
          <a:p>
            <a:r>
              <a:rPr lang="en-GB" dirty="0"/>
              <a:t>2015 </a:t>
            </a:r>
          </a:p>
          <a:p>
            <a:endParaRPr lang="en-GB" dirty="0"/>
          </a:p>
          <a:p>
            <a:r>
              <a:rPr lang="en-GB" dirty="0"/>
              <a:t>2017</a:t>
            </a:r>
          </a:p>
        </p:txBody>
      </p:sp>
      <p:pic>
        <p:nvPicPr>
          <p:cNvPr id="4" name="Picture 3" descr="Image result for 1979 electio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60407" y="867420"/>
            <a:ext cx="2410460" cy="1504950"/>
          </a:xfrm>
          <a:prstGeom prst="rect">
            <a:avLst/>
          </a:prstGeom>
          <a:noFill/>
          <a:ln>
            <a:noFill/>
          </a:ln>
        </p:spPr>
      </p:pic>
      <p:pic>
        <p:nvPicPr>
          <p:cNvPr id="5" name="Picture 4" descr="Image result for 1992 election uk"/>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86792" y="715020"/>
            <a:ext cx="2905125" cy="1812925"/>
          </a:xfrm>
          <a:prstGeom prst="rect">
            <a:avLst/>
          </a:prstGeom>
          <a:noFill/>
          <a:ln>
            <a:noFill/>
          </a:ln>
        </p:spPr>
      </p:pic>
      <p:pic>
        <p:nvPicPr>
          <p:cNvPr id="6" name="Picture 5" descr="Image result for 1997 election uk"/>
          <p:cNvPicPr/>
          <p:nvPr/>
        </p:nvPicPr>
        <p:blipFill>
          <a:blip r:embed="rId4">
            <a:extLst>
              <a:ext uri="{28A0092B-C50C-407E-A947-70E740481C1C}">
                <a14:useLocalDpi xmlns:a14="http://schemas.microsoft.com/office/drawing/2010/main" val="0"/>
              </a:ext>
            </a:extLst>
          </a:blip>
          <a:srcRect/>
          <a:stretch>
            <a:fillRect/>
          </a:stretch>
        </p:blipFill>
        <p:spPr bwMode="auto">
          <a:xfrm>
            <a:off x="5660407" y="3001020"/>
            <a:ext cx="2447925" cy="1765300"/>
          </a:xfrm>
          <a:prstGeom prst="rect">
            <a:avLst/>
          </a:prstGeom>
          <a:noFill/>
          <a:ln>
            <a:noFill/>
          </a:ln>
        </p:spPr>
      </p:pic>
      <p:pic>
        <p:nvPicPr>
          <p:cNvPr id="7" name="Picture 6" descr="Image result for 2015 election uk"/>
          <p:cNvPicPr/>
          <p:nvPr/>
        </p:nvPicPr>
        <p:blipFill>
          <a:blip r:embed="rId5">
            <a:extLst>
              <a:ext uri="{28A0092B-C50C-407E-A947-70E740481C1C}">
                <a14:useLocalDpi xmlns:a14="http://schemas.microsoft.com/office/drawing/2010/main" val="0"/>
              </a:ext>
            </a:extLst>
          </a:blip>
          <a:srcRect/>
          <a:stretch>
            <a:fillRect/>
          </a:stretch>
        </p:blipFill>
        <p:spPr bwMode="auto">
          <a:xfrm>
            <a:off x="8622682" y="3039120"/>
            <a:ext cx="2658110" cy="1495425"/>
          </a:xfrm>
          <a:prstGeom prst="rect">
            <a:avLst/>
          </a:prstGeom>
          <a:noFill/>
          <a:ln>
            <a:noFill/>
          </a:ln>
        </p:spPr>
      </p:pic>
      <p:pic>
        <p:nvPicPr>
          <p:cNvPr id="8" name="Picture 7" descr="Image result for 2017 election uk"/>
          <p:cNvPicPr/>
          <p:nvPr/>
        </p:nvPicPr>
        <p:blipFill>
          <a:blip r:embed="rId6">
            <a:extLst>
              <a:ext uri="{28A0092B-C50C-407E-A947-70E740481C1C}">
                <a14:useLocalDpi xmlns:a14="http://schemas.microsoft.com/office/drawing/2010/main" val="0"/>
              </a:ext>
            </a:extLst>
          </a:blip>
          <a:srcRect/>
          <a:stretch>
            <a:fillRect/>
          </a:stretch>
        </p:blipFill>
        <p:spPr bwMode="auto">
          <a:xfrm>
            <a:off x="7289182" y="4982220"/>
            <a:ext cx="2457450" cy="1457325"/>
          </a:xfrm>
          <a:prstGeom prst="rect">
            <a:avLst/>
          </a:prstGeom>
          <a:noFill/>
          <a:ln>
            <a:noFill/>
          </a:ln>
        </p:spPr>
      </p:pic>
    </p:spTree>
    <p:extLst>
      <p:ext uri="{BB962C8B-B14F-4D97-AF65-F5344CB8AC3E}">
        <p14:creationId xmlns:p14="http://schemas.microsoft.com/office/powerpoint/2010/main" val="11127041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hlinkClick r:id="rId2"/>
              </a:rPr>
              <a:t>1979 election </a:t>
            </a:r>
            <a:endParaRPr lang="en-GB" dirty="0"/>
          </a:p>
        </p:txBody>
      </p:sp>
      <p:sp>
        <p:nvSpPr>
          <p:cNvPr id="3" name="Content Placeholder 2"/>
          <p:cNvSpPr>
            <a:spLocks noGrp="1"/>
          </p:cNvSpPr>
          <p:nvPr>
            <p:ph idx="1"/>
          </p:nvPr>
        </p:nvSpPr>
        <p:spPr/>
        <p:txBody>
          <a:bodyPr>
            <a:normAutofit/>
          </a:bodyPr>
          <a:lstStyle/>
          <a:p>
            <a:r>
              <a:rPr lang="en-GB" sz="2400" dirty="0"/>
              <a:t>Watch this Conservative Party Political broadcast from 1979, what do you think the main issues were in this election?</a:t>
            </a:r>
          </a:p>
        </p:txBody>
      </p:sp>
      <p:pic>
        <p:nvPicPr>
          <p:cNvPr id="2050" name="Picture 2" descr="Image result for 1979 ele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3843" y="3760788"/>
            <a:ext cx="4895850" cy="23336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1979 election">
            <a:extLst>
              <a:ext uri="{FF2B5EF4-FFF2-40B4-BE49-F238E27FC236}">
                <a16:creationId xmlns:a16="http://schemas.microsoft.com/office/drawing/2014/main" xmlns="" id="{91F7F348-F253-4C6B-9463-B6FAFB2332B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4270" y="3737019"/>
            <a:ext cx="3767455" cy="2333626"/>
          </a:xfrm>
          <a:prstGeom prst="rect">
            <a:avLst/>
          </a:prstGeom>
          <a:noFill/>
          <a:ln>
            <a:noFill/>
          </a:ln>
        </p:spPr>
      </p:pic>
    </p:spTree>
    <p:extLst>
      <p:ext uri="{BB962C8B-B14F-4D97-AF65-F5344CB8AC3E}">
        <p14:creationId xmlns:p14="http://schemas.microsoft.com/office/powerpoint/2010/main" val="36854881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hlinkClick r:id="rId2"/>
              </a:rPr>
              <a:t>1979 election </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61318464"/>
              </p:ext>
            </p:extLst>
          </p:nvPr>
        </p:nvGraphicFramePr>
        <p:xfrm>
          <a:off x="593125" y="2001797"/>
          <a:ext cx="5247502" cy="3850452"/>
        </p:xfrm>
        <a:graphic>
          <a:graphicData uri="http://schemas.openxmlformats.org/drawingml/2006/table">
            <a:tbl>
              <a:tblPr firstRow="1" firstCol="1" bandRow="1">
                <a:tableStyleId>{5C22544A-7EE6-4342-B048-85BDC9FD1C3A}</a:tableStyleId>
              </a:tblPr>
              <a:tblGrid>
                <a:gridCol w="1055786">
                  <a:extLst>
                    <a:ext uri="{9D8B030D-6E8A-4147-A177-3AD203B41FA5}">
                      <a16:colId xmlns:a16="http://schemas.microsoft.com/office/drawing/2014/main" xmlns="" val="20000"/>
                    </a:ext>
                  </a:extLst>
                </a:gridCol>
                <a:gridCol w="1062189">
                  <a:extLst>
                    <a:ext uri="{9D8B030D-6E8A-4147-A177-3AD203B41FA5}">
                      <a16:colId xmlns:a16="http://schemas.microsoft.com/office/drawing/2014/main" xmlns="" val="20001"/>
                    </a:ext>
                  </a:extLst>
                </a:gridCol>
                <a:gridCol w="1093036">
                  <a:extLst>
                    <a:ext uri="{9D8B030D-6E8A-4147-A177-3AD203B41FA5}">
                      <a16:colId xmlns:a16="http://schemas.microsoft.com/office/drawing/2014/main" xmlns="" val="20002"/>
                    </a:ext>
                  </a:extLst>
                </a:gridCol>
                <a:gridCol w="1056950">
                  <a:extLst>
                    <a:ext uri="{9D8B030D-6E8A-4147-A177-3AD203B41FA5}">
                      <a16:colId xmlns:a16="http://schemas.microsoft.com/office/drawing/2014/main" xmlns="" val="20003"/>
                    </a:ext>
                  </a:extLst>
                </a:gridCol>
                <a:gridCol w="979541">
                  <a:extLst>
                    <a:ext uri="{9D8B030D-6E8A-4147-A177-3AD203B41FA5}">
                      <a16:colId xmlns:a16="http://schemas.microsoft.com/office/drawing/2014/main" xmlns="" val="20004"/>
                    </a:ext>
                  </a:extLst>
                </a:gridCol>
              </a:tblGrid>
              <a:tr h="766117">
                <a:tc>
                  <a:txBody>
                    <a:bodyPr/>
                    <a:lstStyle/>
                    <a:p>
                      <a:pPr>
                        <a:lnSpc>
                          <a:spcPct val="115000"/>
                        </a:lnSpc>
                        <a:spcAft>
                          <a:spcPts val="1000"/>
                        </a:spcAft>
                      </a:pPr>
                      <a:r>
                        <a:rPr lang="en-GB" sz="1600">
                          <a:effectLst/>
                        </a:rPr>
                        <a:t>Party</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1822" marR="51822" marT="0" marB="0"/>
                </a:tc>
                <a:tc>
                  <a:txBody>
                    <a:bodyPr/>
                    <a:lstStyle/>
                    <a:p>
                      <a:pPr>
                        <a:lnSpc>
                          <a:spcPct val="115000"/>
                        </a:lnSpc>
                        <a:spcAft>
                          <a:spcPts val="1000"/>
                        </a:spcAft>
                      </a:pPr>
                      <a:r>
                        <a:rPr lang="en-GB" sz="1600">
                          <a:effectLst/>
                        </a:rPr>
                        <a:t>Seats won</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1822" marR="51822" marT="0" marB="0"/>
                </a:tc>
                <a:tc>
                  <a:txBody>
                    <a:bodyPr/>
                    <a:lstStyle/>
                    <a:p>
                      <a:pPr>
                        <a:lnSpc>
                          <a:spcPct val="115000"/>
                        </a:lnSpc>
                        <a:spcAft>
                          <a:spcPts val="1000"/>
                        </a:spcAft>
                      </a:pPr>
                      <a:r>
                        <a:rPr lang="en-GB" sz="1600">
                          <a:effectLst/>
                        </a:rPr>
                        <a:t>Change since last election</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1822" marR="51822" marT="0" marB="0"/>
                </a:tc>
                <a:tc>
                  <a:txBody>
                    <a:bodyPr/>
                    <a:lstStyle/>
                    <a:p>
                      <a:pPr>
                        <a:lnSpc>
                          <a:spcPct val="115000"/>
                        </a:lnSpc>
                        <a:spcAft>
                          <a:spcPts val="1000"/>
                        </a:spcAft>
                      </a:pPr>
                      <a:r>
                        <a:rPr lang="en-GB" sz="1600">
                          <a:effectLst/>
                        </a:rPr>
                        <a:t>% votes won</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1822" marR="51822" marT="0" marB="0"/>
                </a:tc>
                <a:tc>
                  <a:txBody>
                    <a:bodyPr/>
                    <a:lstStyle/>
                    <a:p>
                      <a:pPr>
                        <a:lnSpc>
                          <a:spcPct val="115000"/>
                        </a:lnSpc>
                        <a:spcAft>
                          <a:spcPts val="1000"/>
                        </a:spcAft>
                      </a:pPr>
                      <a:r>
                        <a:rPr lang="en-GB" sz="1600">
                          <a:effectLst/>
                        </a:rPr>
                        <a:t>Change since last election</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1822" marR="51822" marT="0" marB="0"/>
                </a:tc>
                <a:extLst>
                  <a:ext uri="{0D108BD9-81ED-4DB2-BD59-A6C34878D82A}">
                    <a16:rowId xmlns:a16="http://schemas.microsoft.com/office/drawing/2014/main" xmlns="" val="10000"/>
                  </a:ext>
                </a:extLst>
              </a:tr>
              <a:tr h="682197">
                <a:tc>
                  <a:txBody>
                    <a:bodyPr/>
                    <a:lstStyle/>
                    <a:p>
                      <a:pPr>
                        <a:lnSpc>
                          <a:spcPct val="115000"/>
                        </a:lnSpc>
                        <a:spcAft>
                          <a:spcPts val="1000"/>
                        </a:spcAft>
                      </a:pPr>
                      <a:r>
                        <a:rPr lang="en-GB" sz="1600">
                          <a:effectLst/>
                        </a:rPr>
                        <a:t>Con</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1822" marR="51822" marT="0" marB="0"/>
                </a:tc>
                <a:tc>
                  <a:txBody>
                    <a:bodyPr/>
                    <a:lstStyle/>
                    <a:p>
                      <a:pPr>
                        <a:lnSpc>
                          <a:spcPct val="115000"/>
                        </a:lnSpc>
                        <a:spcAft>
                          <a:spcPts val="1000"/>
                        </a:spcAft>
                      </a:pPr>
                      <a:r>
                        <a:rPr lang="en-GB" sz="1600" dirty="0">
                          <a:effectLst/>
                        </a:rPr>
                        <a:t>339</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822" marR="51822" marT="0" marB="0"/>
                </a:tc>
                <a:tc>
                  <a:txBody>
                    <a:bodyPr/>
                    <a:lstStyle/>
                    <a:p>
                      <a:pPr>
                        <a:lnSpc>
                          <a:spcPct val="115000"/>
                        </a:lnSpc>
                        <a:spcAft>
                          <a:spcPts val="1000"/>
                        </a:spcAft>
                      </a:pPr>
                      <a:r>
                        <a:rPr lang="en-GB" sz="1600" dirty="0">
                          <a:effectLst/>
                        </a:rPr>
                        <a:t>+68 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822" marR="51822" marT="0" marB="0"/>
                </a:tc>
                <a:tc>
                  <a:txBody>
                    <a:bodyPr/>
                    <a:lstStyle/>
                    <a:p>
                      <a:pPr>
                        <a:lnSpc>
                          <a:spcPct val="115000"/>
                        </a:lnSpc>
                        <a:spcAft>
                          <a:spcPts val="1000"/>
                        </a:spcAft>
                      </a:pPr>
                      <a:r>
                        <a:rPr lang="en-GB" sz="1600" dirty="0">
                          <a:effectLst/>
                        </a:rPr>
                        <a:t>43.9 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822" marR="51822" marT="0" marB="0"/>
                </a:tc>
                <a:tc>
                  <a:txBody>
                    <a:bodyPr/>
                    <a:lstStyle/>
                    <a:p>
                      <a:pPr>
                        <a:lnSpc>
                          <a:spcPct val="115000"/>
                        </a:lnSpc>
                        <a:spcAft>
                          <a:spcPts val="1000"/>
                        </a:spcAft>
                      </a:pPr>
                      <a:r>
                        <a:rPr lang="en-GB" sz="1600" dirty="0">
                          <a:effectLst/>
                        </a:rPr>
                        <a:t>+8.1 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822" marR="51822" marT="0" marB="0"/>
                </a:tc>
                <a:extLst>
                  <a:ext uri="{0D108BD9-81ED-4DB2-BD59-A6C34878D82A}">
                    <a16:rowId xmlns:a16="http://schemas.microsoft.com/office/drawing/2014/main" xmlns="" val="10001"/>
                  </a:ext>
                </a:extLst>
              </a:tr>
              <a:tr h="682197">
                <a:tc>
                  <a:txBody>
                    <a:bodyPr/>
                    <a:lstStyle/>
                    <a:p>
                      <a:pPr>
                        <a:lnSpc>
                          <a:spcPct val="115000"/>
                        </a:lnSpc>
                        <a:spcAft>
                          <a:spcPts val="1000"/>
                        </a:spcAft>
                      </a:pPr>
                      <a:r>
                        <a:rPr lang="en-GB" sz="1600">
                          <a:effectLst/>
                        </a:rPr>
                        <a:t>Lab</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1822" marR="51822" marT="0" marB="0"/>
                </a:tc>
                <a:tc>
                  <a:txBody>
                    <a:bodyPr/>
                    <a:lstStyle/>
                    <a:p>
                      <a:pPr>
                        <a:lnSpc>
                          <a:spcPct val="115000"/>
                        </a:lnSpc>
                        <a:spcAft>
                          <a:spcPts val="1000"/>
                        </a:spcAft>
                      </a:pPr>
                      <a:r>
                        <a:rPr lang="en-GB" sz="1600" dirty="0">
                          <a:effectLst/>
                        </a:rPr>
                        <a:t>269 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822" marR="51822" marT="0" marB="0"/>
                </a:tc>
                <a:tc>
                  <a:txBody>
                    <a:bodyPr/>
                    <a:lstStyle/>
                    <a:p>
                      <a:pPr>
                        <a:lnSpc>
                          <a:spcPct val="115000"/>
                        </a:lnSpc>
                        <a:spcAft>
                          <a:spcPts val="1000"/>
                        </a:spcAft>
                      </a:pPr>
                      <a:r>
                        <a:rPr lang="en-GB" sz="1600" dirty="0">
                          <a:effectLst/>
                        </a:rPr>
                        <a:t> -50</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822" marR="51822" marT="0" marB="0"/>
                </a:tc>
                <a:tc>
                  <a:txBody>
                    <a:bodyPr/>
                    <a:lstStyle/>
                    <a:p>
                      <a:pPr>
                        <a:lnSpc>
                          <a:spcPct val="115000"/>
                        </a:lnSpc>
                        <a:spcAft>
                          <a:spcPts val="1000"/>
                        </a:spcAft>
                      </a:pPr>
                      <a:r>
                        <a:rPr lang="en-GB" sz="1600" dirty="0">
                          <a:effectLst/>
                        </a:rPr>
                        <a:t>36.9 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822" marR="51822" marT="0" marB="0"/>
                </a:tc>
                <a:tc>
                  <a:txBody>
                    <a:bodyPr/>
                    <a:lstStyle/>
                    <a:p>
                      <a:pPr>
                        <a:lnSpc>
                          <a:spcPct val="115000"/>
                        </a:lnSpc>
                        <a:spcAft>
                          <a:spcPts val="1000"/>
                        </a:spcAft>
                      </a:pPr>
                      <a:r>
                        <a:rPr lang="en-GB" sz="1600" dirty="0">
                          <a:effectLst/>
                        </a:rPr>
                        <a:t>-2.3 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822" marR="51822" marT="0" marB="0"/>
                </a:tc>
                <a:extLst>
                  <a:ext uri="{0D108BD9-81ED-4DB2-BD59-A6C34878D82A}">
                    <a16:rowId xmlns:a16="http://schemas.microsoft.com/office/drawing/2014/main" xmlns="" val="10002"/>
                  </a:ext>
                </a:extLst>
              </a:tr>
              <a:tr h="682197">
                <a:tc>
                  <a:txBody>
                    <a:bodyPr/>
                    <a:lstStyle/>
                    <a:p>
                      <a:pPr>
                        <a:lnSpc>
                          <a:spcPct val="115000"/>
                        </a:lnSpc>
                        <a:spcAft>
                          <a:spcPts val="1000"/>
                        </a:spcAft>
                      </a:pPr>
                      <a:r>
                        <a:rPr lang="en-GB" sz="1600">
                          <a:effectLst/>
                        </a:rPr>
                        <a:t>Liberal</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1822" marR="51822" marT="0" marB="0"/>
                </a:tc>
                <a:tc>
                  <a:txBody>
                    <a:bodyPr/>
                    <a:lstStyle/>
                    <a:p>
                      <a:pPr>
                        <a:lnSpc>
                          <a:spcPct val="115000"/>
                        </a:lnSpc>
                        <a:spcAft>
                          <a:spcPts val="1000"/>
                        </a:spcAft>
                      </a:pPr>
                      <a:r>
                        <a:rPr lang="en-GB" sz="1600" dirty="0">
                          <a:effectLst/>
                        </a:rPr>
                        <a:t>11 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822" marR="51822" marT="0" marB="0"/>
                </a:tc>
                <a:tc>
                  <a:txBody>
                    <a:bodyPr/>
                    <a:lstStyle/>
                    <a:p>
                      <a:pPr>
                        <a:lnSpc>
                          <a:spcPct val="115000"/>
                        </a:lnSpc>
                        <a:spcAft>
                          <a:spcPts val="1000"/>
                        </a:spcAft>
                      </a:pPr>
                      <a:r>
                        <a:rPr lang="en-GB" sz="1600" dirty="0">
                          <a:effectLst/>
                        </a:rPr>
                        <a:t>-2</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822" marR="51822" marT="0" marB="0"/>
                </a:tc>
                <a:tc>
                  <a:txBody>
                    <a:bodyPr/>
                    <a:lstStyle/>
                    <a:p>
                      <a:pPr>
                        <a:lnSpc>
                          <a:spcPct val="115000"/>
                        </a:lnSpc>
                        <a:spcAft>
                          <a:spcPts val="1000"/>
                        </a:spcAft>
                      </a:pPr>
                      <a:r>
                        <a:rPr lang="en-GB" sz="1600" dirty="0">
                          <a:effectLst/>
                        </a:rPr>
                        <a:t>13.8</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822" marR="51822" marT="0" marB="0"/>
                </a:tc>
                <a:tc>
                  <a:txBody>
                    <a:bodyPr/>
                    <a:lstStyle/>
                    <a:p>
                      <a:pPr>
                        <a:lnSpc>
                          <a:spcPct val="115000"/>
                        </a:lnSpc>
                        <a:spcAft>
                          <a:spcPts val="1000"/>
                        </a:spcAft>
                      </a:pPr>
                      <a:r>
                        <a:rPr lang="en-GB" sz="1600" dirty="0">
                          <a:effectLst/>
                        </a:rPr>
                        <a:t>-4.5</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822" marR="51822" marT="0" marB="0"/>
                </a:tc>
                <a:extLst>
                  <a:ext uri="{0D108BD9-81ED-4DB2-BD59-A6C34878D82A}">
                    <a16:rowId xmlns:a16="http://schemas.microsoft.com/office/drawing/2014/main" xmlns="" val="10003"/>
                  </a:ext>
                </a:extLst>
              </a:tr>
              <a:tr h="682197">
                <a:tc>
                  <a:txBody>
                    <a:bodyPr/>
                    <a:lstStyle/>
                    <a:p>
                      <a:pPr>
                        <a:lnSpc>
                          <a:spcPct val="115000"/>
                        </a:lnSpc>
                        <a:spcAft>
                          <a:spcPts val="1000"/>
                        </a:spcAft>
                      </a:pPr>
                      <a:r>
                        <a:rPr lang="en-GB" sz="1600">
                          <a:effectLst/>
                        </a:rPr>
                        <a:t>Others</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1822" marR="51822" marT="0" marB="0"/>
                </a:tc>
                <a:tc>
                  <a:txBody>
                    <a:bodyPr/>
                    <a:lstStyle/>
                    <a:p>
                      <a:pPr>
                        <a:lnSpc>
                          <a:spcPct val="115000"/>
                        </a:lnSpc>
                        <a:spcAft>
                          <a:spcPts val="1000"/>
                        </a:spcAft>
                      </a:pPr>
                      <a:r>
                        <a:rPr lang="en-GB" sz="1600" dirty="0">
                          <a:effectLst/>
                        </a:rPr>
                        <a:t>16 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822" marR="51822" marT="0" marB="0"/>
                </a:tc>
                <a:tc>
                  <a:txBody>
                    <a:bodyPr/>
                    <a:lstStyle/>
                    <a:p>
                      <a:pPr>
                        <a:lnSpc>
                          <a:spcPct val="115000"/>
                        </a:lnSpc>
                        <a:spcAft>
                          <a:spcPts val="1000"/>
                        </a:spcAft>
                      </a:pPr>
                      <a:r>
                        <a:rPr lang="en-GB" sz="1600" dirty="0">
                          <a:effectLst/>
                        </a:rPr>
                        <a:t> N/A</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822" marR="51822" marT="0" marB="0"/>
                </a:tc>
                <a:tc>
                  <a:txBody>
                    <a:bodyPr/>
                    <a:lstStyle/>
                    <a:p>
                      <a:pPr>
                        <a:lnSpc>
                          <a:spcPct val="115000"/>
                        </a:lnSpc>
                        <a:spcAft>
                          <a:spcPts val="1000"/>
                        </a:spcAft>
                      </a:pPr>
                      <a:r>
                        <a:rPr lang="en-GB" sz="1600" dirty="0">
                          <a:effectLst/>
                        </a:rPr>
                        <a:t> 5.4</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822" marR="51822" marT="0" marB="0"/>
                </a:tc>
                <a:tc>
                  <a:txBody>
                    <a:bodyPr/>
                    <a:lstStyle/>
                    <a:p>
                      <a:pPr>
                        <a:lnSpc>
                          <a:spcPct val="115000"/>
                        </a:lnSpc>
                        <a:spcAft>
                          <a:spcPts val="1000"/>
                        </a:spcAft>
                      </a:pPr>
                      <a:r>
                        <a:rPr lang="en-GB" sz="1600" dirty="0">
                          <a:effectLst/>
                        </a:rPr>
                        <a:t>N/A</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822" marR="51822" marT="0" marB="0"/>
                </a:tc>
                <a:extLst>
                  <a:ext uri="{0D108BD9-81ED-4DB2-BD59-A6C34878D82A}">
                    <a16:rowId xmlns:a16="http://schemas.microsoft.com/office/drawing/2014/main" xmlns="" val="10004"/>
                  </a:ext>
                </a:extLst>
              </a:tr>
            </a:tbl>
          </a:graphicData>
        </a:graphic>
      </p:graphicFrame>
      <p:pic>
        <p:nvPicPr>
          <p:cNvPr id="2050" name="Picture 2" descr="Image result for 1979 ele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5029" y="2233612"/>
            <a:ext cx="4895850" cy="2333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1216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hlinkClick r:id="rId2"/>
              </a:rPr>
              <a:t>Watch</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990078546"/>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Facet</Template>
  <TotalTime>246</TotalTime>
  <Words>554</Words>
  <Application>Microsoft Office PowerPoint</Application>
  <PresentationFormat>Widescreen</PresentationFormat>
  <Paragraphs>162</Paragraphs>
  <Slides>13</Slides>
  <Notes>0</Notes>
  <HiddenSlides>1</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Arial</vt:lpstr>
      <vt:lpstr>Calibri</vt:lpstr>
      <vt:lpstr>Times New Roman</vt:lpstr>
      <vt:lpstr>Trebuchet MS</vt:lpstr>
      <vt:lpstr>Tw Cen MT</vt:lpstr>
      <vt:lpstr>Tw Cen MT Condensed</vt:lpstr>
      <vt:lpstr>Wingdings 3</vt:lpstr>
      <vt:lpstr>Facet</vt:lpstr>
      <vt:lpstr>Integral</vt:lpstr>
      <vt:lpstr>GUEST SPEAKER – 27th April  </vt:lpstr>
      <vt:lpstr>Revision sessions – open to AS and A level students </vt:lpstr>
      <vt:lpstr>Using the source, evaluate the extent to which party leaders can secure victory in elections (30)  </vt:lpstr>
      <vt:lpstr>Describe the influence of social class on voting behaviour (10) Using the source, explain the significance of region on voting behaviour (10) Using the source, assess the extent to party leaders are the most important factor in securing victory in elections  (10)  </vt:lpstr>
      <vt:lpstr>Recap – list all the different factors that can impact on voting behaviour </vt:lpstr>
      <vt:lpstr>Election focus</vt:lpstr>
      <vt:lpstr>1979 election </vt:lpstr>
      <vt:lpstr>1979 election </vt:lpstr>
      <vt:lpstr>Watch</vt:lpstr>
      <vt:lpstr>1979 election </vt:lpstr>
      <vt:lpstr>1979 election </vt:lpstr>
      <vt:lpstr>Which of the following was most important in 1979? Why? </vt:lpstr>
      <vt:lpstr>Extension/HW</vt:lpstr>
    </vt:vector>
  </TitlesOfParts>
  <Company>Godalming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Laurie Huggett-Wilde</dc:creator>
  <cp:lastModifiedBy>Trish Shepherd</cp:lastModifiedBy>
  <cp:revision>37</cp:revision>
  <dcterms:created xsi:type="dcterms:W3CDTF">2018-03-26T14:14:58Z</dcterms:created>
  <dcterms:modified xsi:type="dcterms:W3CDTF">2018-04-17T11:36:25Z</dcterms:modified>
</cp:coreProperties>
</file>