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0"/>
  </p:handoutMasterIdLst>
  <p:sldIdLst>
    <p:sldId id="256" r:id="rId2"/>
    <p:sldId id="257" r:id="rId3"/>
    <p:sldId id="258" r:id="rId4"/>
    <p:sldId id="259" r:id="rId5"/>
    <p:sldId id="27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nathan Sparshott" userId="be90ed414e241e3d" providerId="LiveId" clId="{CCF5D997-8482-4AD8-8026-B8F01DC6B3DC}"/>
    <pc:docChg chg="undo custSel addSld modSld">
      <pc:chgData name="Jonathan Sparshott" userId="be90ed414e241e3d" providerId="LiveId" clId="{CCF5D997-8482-4AD8-8026-B8F01DC6B3DC}" dt="2018-04-17T21:25:50.765" v="3574" actId="20577"/>
      <pc:docMkLst>
        <pc:docMk/>
      </pc:docMkLst>
      <pc:sldChg chg="addSp delSp modSp add">
        <pc:chgData name="Jonathan Sparshott" userId="be90ed414e241e3d" providerId="LiveId" clId="{CCF5D997-8482-4AD8-8026-B8F01DC6B3DC}" dt="2018-04-17T20:47:36.668" v="369" actId="20577"/>
        <pc:sldMkLst>
          <pc:docMk/>
          <pc:sldMk cId="1643864104" sldId="258"/>
        </pc:sldMkLst>
        <pc:spChg chg="del">
          <ac:chgData name="Jonathan Sparshott" userId="be90ed414e241e3d" providerId="LiveId" clId="{CCF5D997-8482-4AD8-8026-B8F01DC6B3DC}" dt="2018-04-17T20:45:27.231" v="346" actId="478"/>
          <ac:spMkLst>
            <pc:docMk/>
            <pc:sldMk cId="1643864104" sldId="258"/>
            <ac:spMk id="3" creationId="{00000000-0000-0000-0000-000000000000}"/>
          </ac:spMkLst>
        </pc:spChg>
        <pc:spChg chg="mod">
          <ac:chgData name="Jonathan Sparshott" userId="be90ed414e241e3d" providerId="LiveId" clId="{CCF5D997-8482-4AD8-8026-B8F01DC6B3DC}" dt="2018-04-17T20:47:36.668" v="369" actId="20577"/>
          <ac:spMkLst>
            <pc:docMk/>
            <pc:sldMk cId="1643864104" sldId="258"/>
            <ac:spMk id="4" creationId="{00000000-0000-0000-0000-000000000000}"/>
          </ac:spMkLst>
        </pc:spChg>
        <pc:spChg chg="add del mod">
          <ac:chgData name="Jonathan Sparshott" userId="be90ed414e241e3d" providerId="LiveId" clId="{CCF5D997-8482-4AD8-8026-B8F01DC6B3DC}" dt="2018-04-17T20:46:53.354" v="356" actId="478"/>
          <ac:spMkLst>
            <pc:docMk/>
            <pc:sldMk cId="1643864104" sldId="258"/>
            <ac:spMk id="6" creationId="{A8243223-B248-45E9-9435-964D6DEFEC14}"/>
          </ac:spMkLst>
        </pc:spChg>
        <pc:spChg chg="add mod">
          <ac:chgData name="Jonathan Sparshott" userId="be90ed414e241e3d" providerId="LiveId" clId="{CCF5D997-8482-4AD8-8026-B8F01DC6B3DC}" dt="2018-04-17T20:47:33.065" v="368" actId="27636"/>
          <ac:spMkLst>
            <pc:docMk/>
            <pc:sldMk cId="1643864104" sldId="258"/>
            <ac:spMk id="7" creationId="{24885CBF-E176-422A-A3C0-6348E605199E}"/>
          </ac:spMkLst>
        </pc:spChg>
      </pc:sldChg>
      <pc:sldChg chg="modSp add">
        <pc:chgData name="Jonathan Sparshott" userId="be90ed414e241e3d" providerId="LiveId" clId="{CCF5D997-8482-4AD8-8026-B8F01DC6B3DC}" dt="2018-04-17T20:58:33.817" v="810" actId="1076"/>
        <pc:sldMkLst>
          <pc:docMk/>
          <pc:sldMk cId="3350522297" sldId="259"/>
        </pc:sldMkLst>
        <pc:spChg chg="mod">
          <ac:chgData name="Jonathan Sparshott" userId="be90ed414e241e3d" providerId="LiveId" clId="{CCF5D997-8482-4AD8-8026-B8F01DC6B3DC}" dt="2018-04-17T20:48:22.594" v="399" actId="313"/>
          <ac:spMkLst>
            <pc:docMk/>
            <pc:sldMk cId="3350522297" sldId="259"/>
            <ac:spMk id="2" creationId="{E658D3D2-9F0C-40A3-A0EC-874C9B470BB3}"/>
          </ac:spMkLst>
        </pc:spChg>
        <pc:spChg chg="mod">
          <ac:chgData name="Jonathan Sparshott" userId="be90ed414e241e3d" providerId="LiveId" clId="{CCF5D997-8482-4AD8-8026-B8F01DC6B3DC}" dt="2018-04-17T20:58:33.817" v="810" actId="1076"/>
          <ac:spMkLst>
            <pc:docMk/>
            <pc:sldMk cId="3350522297" sldId="259"/>
            <ac:spMk id="3" creationId="{CC21F13A-18D0-40EF-9831-D5C410DFF7AD}"/>
          </ac:spMkLst>
        </pc:spChg>
      </pc:sldChg>
      <pc:sldChg chg="addSp modSp add">
        <pc:chgData name="Jonathan Sparshott" userId="be90ed414e241e3d" providerId="LiveId" clId="{CCF5D997-8482-4AD8-8026-B8F01DC6B3DC}" dt="2018-04-17T21:05:45.118" v="1657" actId="20577"/>
        <pc:sldMkLst>
          <pc:docMk/>
          <pc:sldMk cId="3032983039" sldId="260"/>
        </pc:sldMkLst>
        <pc:spChg chg="mod">
          <ac:chgData name="Jonathan Sparshott" userId="be90ed414e241e3d" providerId="LiveId" clId="{CCF5D997-8482-4AD8-8026-B8F01DC6B3DC}" dt="2018-04-17T20:59:55.796" v="849" actId="20577"/>
          <ac:spMkLst>
            <pc:docMk/>
            <pc:sldMk cId="3032983039" sldId="260"/>
            <ac:spMk id="2" creationId="{E658D3D2-9F0C-40A3-A0EC-874C9B470BB3}"/>
          </ac:spMkLst>
        </pc:spChg>
        <pc:spChg chg="mod">
          <ac:chgData name="Jonathan Sparshott" userId="be90ed414e241e3d" providerId="LiveId" clId="{CCF5D997-8482-4AD8-8026-B8F01DC6B3DC}" dt="2018-04-17T21:05:45.118" v="1657" actId="20577"/>
          <ac:spMkLst>
            <pc:docMk/>
            <pc:sldMk cId="3032983039" sldId="260"/>
            <ac:spMk id="3" creationId="{CC21F13A-18D0-40EF-9831-D5C410DFF7AD}"/>
          </ac:spMkLst>
        </pc:spChg>
        <pc:picChg chg="add mod">
          <ac:chgData name="Jonathan Sparshott" userId="be90ed414e241e3d" providerId="LiveId" clId="{CCF5D997-8482-4AD8-8026-B8F01DC6B3DC}" dt="2018-04-17T20:59:37.673" v="839" actId="1076"/>
          <ac:picMkLst>
            <pc:docMk/>
            <pc:sldMk cId="3032983039" sldId="260"/>
            <ac:picMk id="4" creationId="{EA5A5BC5-2861-4880-81C8-2D2E03E80300}"/>
          </ac:picMkLst>
        </pc:picChg>
      </pc:sldChg>
      <pc:sldChg chg="addSp delSp modSp add mod setBg">
        <pc:chgData name="Jonathan Sparshott" userId="be90ed414e241e3d" providerId="LiveId" clId="{CCF5D997-8482-4AD8-8026-B8F01DC6B3DC}" dt="2018-04-17T21:12:57.192" v="2468" actId="20577"/>
        <pc:sldMkLst>
          <pc:docMk/>
          <pc:sldMk cId="1360455670" sldId="261"/>
        </pc:sldMkLst>
        <pc:spChg chg="mod">
          <ac:chgData name="Jonathan Sparshott" userId="be90ed414e241e3d" providerId="LiveId" clId="{CCF5D997-8482-4AD8-8026-B8F01DC6B3DC}" dt="2018-04-17T21:08:00.566" v="1840" actId="26606"/>
          <ac:spMkLst>
            <pc:docMk/>
            <pc:sldMk cId="1360455670" sldId="261"/>
            <ac:spMk id="2" creationId="{E658D3D2-9F0C-40A3-A0EC-874C9B470BB3}"/>
          </ac:spMkLst>
        </pc:spChg>
        <pc:spChg chg="mod">
          <ac:chgData name="Jonathan Sparshott" userId="be90ed414e241e3d" providerId="LiveId" clId="{CCF5D997-8482-4AD8-8026-B8F01DC6B3DC}" dt="2018-04-17T21:12:57.192" v="2468" actId="20577"/>
          <ac:spMkLst>
            <pc:docMk/>
            <pc:sldMk cId="1360455670" sldId="261"/>
            <ac:spMk id="3" creationId="{CC21F13A-18D0-40EF-9831-D5C410DFF7AD}"/>
          </ac:spMkLst>
        </pc:spChg>
        <pc:spChg chg="add del mod">
          <ac:chgData name="Jonathan Sparshott" userId="be90ed414e241e3d" providerId="LiveId" clId="{CCF5D997-8482-4AD8-8026-B8F01DC6B3DC}" dt="2018-04-17T21:08:24.226" v="1842"/>
          <ac:spMkLst>
            <pc:docMk/>
            <pc:sldMk cId="1360455670" sldId="261"/>
            <ac:spMk id="6" creationId="{83FD5C37-E687-49CA-B947-6330395576A0}"/>
          </ac:spMkLst>
        </pc:spChg>
        <pc:spChg chg="add del mod">
          <ac:chgData name="Jonathan Sparshott" userId="be90ed414e241e3d" providerId="LiveId" clId="{CCF5D997-8482-4AD8-8026-B8F01DC6B3DC}" dt="2018-04-17T21:08:24.226" v="1842"/>
          <ac:spMkLst>
            <pc:docMk/>
            <pc:sldMk cId="1360455670" sldId="261"/>
            <ac:spMk id="7" creationId="{59E3A565-AA73-459B-A1F2-79739596C206}"/>
          </ac:spMkLst>
        </pc:spChg>
        <pc:spChg chg="add del mod">
          <ac:chgData name="Jonathan Sparshott" userId="be90ed414e241e3d" providerId="LiveId" clId="{CCF5D997-8482-4AD8-8026-B8F01DC6B3DC}" dt="2018-04-17T21:08:26.017" v="1843"/>
          <ac:spMkLst>
            <pc:docMk/>
            <pc:sldMk cId="1360455670" sldId="261"/>
            <ac:spMk id="8" creationId="{140C1297-4927-441C-B03D-AF13BB3FC6D6}"/>
          </ac:spMkLst>
        </pc:spChg>
        <pc:spChg chg="add del mod">
          <ac:chgData name="Jonathan Sparshott" userId="be90ed414e241e3d" providerId="LiveId" clId="{CCF5D997-8482-4AD8-8026-B8F01DC6B3DC}" dt="2018-04-17T21:08:26.017" v="1843"/>
          <ac:spMkLst>
            <pc:docMk/>
            <pc:sldMk cId="1360455670" sldId="261"/>
            <ac:spMk id="9" creationId="{167B83EA-29DD-4B3F-ACBA-5BBBC74FDB31}"/>
          </ac:spMkLst>
        </pc:spChg>
        <pc:spChg chg="add del">
          <ac:chgData name="Jonathan Sparshott" userId="be90ed414e241e3d" providerId="LiveId" clId="{CCF5D997-8482-4AD8-8026-B8F01DC6B3DC}" dt="2018-04-17T21:07:52.163" v="1835" actId="26606"/>
          <ac:spMkLst>
            <pc:docMk/>
            <pc:sldMk cId="1360455670" sldId="261"/>
            <ac:spMk id="10" creationId="{A26E2FAE-FA60-497B-B2CB-7702C6FF3A3F}"/>
          </ac:spMkLst>
        </pc:spChg>
        <pc:spChg chg="add del">
          <ac:chgData name="Jonathan Sparshott" userId="be90ed414e241e3d" providerId="LiveId" clId="{CCF5D997-8482-4AD8-8026-B8F01DC6B3DC}" dt="2018-04-17T21:07:58.264" v="1837" actId="26606"/>
          <ac:spMkLst>
            <pc:docMk/>
            <pc:sldMk cId="1360455670" sldId="261"/>
            <ac:spMk id="12" creationId="{909FE742-1A27-4AEF-B5F0-F8C383EAB1D7}"/>
          </ac:spMkLst>
        </pc:spChg>
        <pc:picChg chg="del">
          <ac:chgData name="Jonathan Sparshott" userId="be90ed414e241e3d" providerId="LiveId" clId="{CCF5D997-8482-4AD8-8026-B8F01DC6B3DC}" dt="2018-04-17T21:07:37.614" v="1832" actId="478"/>
          <ac:picMkLst>
            <pc:docMk/>
            <pc:sldMk cId="1360455670" sldId="261"/>
            <ac:picMk id="4" creationId="{EA5A5BC5-2861-4880-81C8-2D2E03E80300}"/>
          </ac:picMkLst>
        </pc:picChg>
        <pc:picChg chg="add del mod ord">
          <ac:chgData name="Jonathan Sparshott" userId="be90ed414e241e3d" providerId="LiveId" clId="{CCF5D997-8482-4AD8-8026-B8F01DC6B3DC}" dt="2018-04-17T21:08:28.190" v="1844" actId="478"/>
          <ac:picMkLst>
            <pc:docMk/>
            <pc:sldMk cId="1360455670" sldId="261"/>
            <ac:picMk id="5" creationId="{41D966E0-285B-4BFE-A111-35C85ABA5B84}"/>
          </ac:picMkLst>
        </pc:picChg>
        <pc:picChg chg="add mod">
          <ac:chgData name="Jonathan Sparshott" userId="be90ed414e241e3d" providerId="LiveId" clId="{CCF5D997-8482-4AD8-8026-B8F01DC6B3DC}" dt="2018-04-17T21:08:36.213" v="1846" actId="1076"/>
          <ac:picMkLst>
            <pc:docMk/>
            <pc:sldMk cId="1360455670" sldId="261"/>
            <ac:picMk id="13" creationId="{510D48B4-8F26-4825-A35A-80524CDD9CA0}"/>
          </ac:picMkLst>
        </pc:picChg>
      </pc:sldChg>
      <pc:sldChg chg="addSp delSp modSp add">
        <pc:chgData name="Jonathan Sparshott" userId="be90ed414e241e3d" providerId="LiveId" clId="{CCF5D997-8482-4AD8-8026-B8F01DC6B3DC}" dt="2018-04-17T21:17:11.939" v="2890" actId="27636"/>
        <pc:sldMkLst>
          <pc:docMk/>
          <pc:sldMk cId="1275100179" sldId="262"/>
        </pc:sldMkLst>
        <pc:spChg chg="mod">
          <ac:chgData name="Jonathan Sparshott" userId="be90ed414e241e3d" providerId="LiveId" clId="{CCF5D997-8482-4AD8-8026-B8F01DC6B3DC}" dt="2018-04-17T21:16:47.326" v="2883" actId="26606"/>
          <ac:spMkLst>
            <pc:docMk/>
            <pc:sldMk cId="1275100179" sldId="262"/>
            <ac:spMk id="2" creationId="{E658D3D2-9F0C-40A3-A0EC-874C9B470BB3}"/>
          </ac:spMkLst>
        </pc:spChg>
        <pc:spChg chg="mod">
          <ac:chgData name="Jonathan Sparshott" userId="be90ed414e241e3d" providerId="LiveId" clId="{CCF5D997-8482-4AD8-8026-B8F01DC6B3DC}" dt="2018-04-17T21:17:11.939" v="2890" actId="27636"/>
          <ac:spMkLst>
            <pc:docMk/>
            <pc:sldMk cId="1275100179" sldId="262"/>
            <ac:spMk id="3" creationId="{CC21F13A-18D0-40EF-9831-D5C410DFF7AD}"/>
          </ac:spMkLst>
        </pc:spChg>
        <pc:picChg chg="add mod ord">
          <ac:chgData name="Jonathan Sparshott" userId="be90ed414e241e3d" providerId="LiveId" clId="{CCF5D997-8482-4AD8-8026-B8F01DC6B3DC}" dt="2018-04-17T21:16:59.592" v="2885" actId="208"/>
          <ac:picMkLst>
            <pc:docMk/>
            <pc:sldMk cId="1275100179" sldId="262"/>
            <ac:picMk id="5" creationId="{3D67A44D-7B21-4AB3-A177-3365D7B7AD50}"/>
          </ac:picMkLst>
        </pc:picChg>
        <pc:picChg chg="del">
          <ac:chgData name="Jonathan Sparshott" userId="be90ed414e241e3d" providerId="LiveId" clId="{CCF5D997-8482-4AD8-8026-B8F01DC6B3DC}" dt="2018-04-17T21:16:44.776" v="2881" actId="478"/>
          <ac:picMkLst>
            <pc:docMk/>
            <pc:sldMk cId="1275100179" sldId="262"/>
            <ac:picMk id="13" creationId="{510D48B4-8F26-4825-A35A-80524CDD9CA0}"/>
          </ac:picMkLst>
        </pc:picChg>
      </pc:sldChg>
      <pc:sldChg chg="addSp delSp modSp add">
        <pc:chgData name="Jonathan Sparshott" userId="be90ed414e241e3d" providerId="LiveId" clId="{CCF5D997-8482-4AD8-8026-B8F01DC6B3DC}" dt="2018-04-17T21:25:50.765" v="3574" actId="20577"/>
        <pc:sldMkLst>
          <pc:docMk/>
          <pc:sldMk cId="2955209662" sldId="263"/>
        </pc:sldMkLst>
        <pc:spChg chg="mod">
          <ac:chgData name="Jonathan Sparshott" userId="be90ed414e241e3d" providerId="LiveId" clId="{CCF5D997-8482-4AD8-8026-B8F01DC6B3DC}" dt="2018-04-17T21:19:30.208" v="2902" actId="20577"/>
          <ac:spMkLst>
            <pc:docMk/>
            <pc:sldMk cId="2955209662" sldId="263"/>
            <ac:spMk id="2" creationId="{E658D3D2-9F0C-40A3-A0EC-874C9B470BB3}"/>
          </ac:spMkLst>
        </pc:spChg>
        <pc:spChg chg="mod">
          <ac:chgData name="Jonathan Sparshott" userId="be90ed414e241e3d" providerId="LiveId" clId="{CCF5D997-8482-4AD8-8026-B8F01DC6B3DC}" dt="2018-04-17T21:25:50.765" v="3574" actId="20577"/>
          <ac:spMkLst>
            <pc:docMk/>
            <pc:sldMk cId="2955209662" sldId="263"/>
            <ac:spMk id="3" creationId="{CC21F13A-18D0-40EF-9831-D5C410DFF7AD}"/>
          </ac:spMkLst>
        </pc:spChg>
        <pc:picChg chg="del">
          <ac:chgData name="Jonathan Sparshott" userId="be90ed414e241e3d" providerId="LiveId" clId="{CCF5D997-8482-4AD8-8026-B8F01DC6B3DC}" dt="2018-04-17T21:20:12.393" v="2903" actId="478"/>
          <ac:picMkLst>
            <pc:docMk/>
            <pc:sldMk cId="2955209662" sldId="263"/>
            <ac:picMk id="5" creationId="{3D67A44D-7B21-4AB3-A177-3365D7B7AD50}"/>
          </ac:picMkLst>
        </pc:picChg>
        <pc:picChg chg="add mod ord">
          <ac:chgData name="Jonathan Sparshott" userId="be90ed414e241e3d" providerId="LiveId" clId="{CCF5D997-8482-4AD8-8026-B8F01DC6B3DC}" dt="2018-04-17T21:20:26.690" v="2906" actId="1076"/>
          <ac:picMkLst>
            <pc:docMk/>
            <pc:sldMk cId="2955209662" sldId="263"/>
            <ac:picMk id="6" creationId="{7FF9CB6D-F5B6-48D2-9430-610B43B2052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91EFD0-AA62-4340-99E9-1AEC2851F966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3DF467-D9EB-4BA0-B2E5-3F1DDD00D6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10348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40EB-DADD-45C6-9C19-C722FD39EA9A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3C9D-14A0-4980-B0DE-76236CBDD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1069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40EB-DADD-45C6-9C19-C722FD39EA9A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3C9D-14A0-4980-B0DE-76236CBDD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148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40EB-DADD-45C6-9C19-C722FD39EA9A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3C9D-14A0-4980-B0DE-76236CBDD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67216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40EB-DADD-45C6-9C19-C722FD39EA9A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3C9D-14A0-4980-B0DE-76236CBDD9F4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9920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40EB-DADD-45C6-9C19-C722FD39EA9A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3C9D-14A0-4980-B0DE-76236CBDD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5293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40EB-DADD-45C6-9C19-C722FD39EA9A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3C9D-14A0-4980-B0DE-76236CBDD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01478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40EB-DADD-45C6-9C19-C722FD39EA9A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3C9D-14A0-4980-B0DE-76236CBDD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26043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40EB-DADD-45C6-9C19-C722FD39EA9A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3C9D-14A0-4980-B0DE-76236CBDD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19453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40EB-DADD-45C6-9C19-C722FD39EA9A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3C9D-14A0-4980-B0DE-76236CBDD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0802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40EB-DADD-45C6-9C19-C722FD39EA9A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3C9D-14A0-4980-B0DE-76236CBDD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9629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40EB-DADD-45C6-9C19-C722FD39EA9A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3C9D-14A0-4980-B0DE-76236CBDD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908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40EB-DADD-45C6-9C19-C722FD39EA9A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3C9D-14A0-4980-B0DE-76236CBDD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7075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40EB-DADD-45C6-9C19-C722FD39EA9A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3C9D-14A0-4980-B0DE-76236CBDD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6112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40EB-DADD-45C6-9C19-C722FD39EA9A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3C9D-14A0-4980-B0DE-76236CBDD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278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40EB-DADD-45C6-9C19-C722FD39EA9A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3C9D-14A0-4980-B0DE-76236CBDD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1486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40EB-DADD-45C6-9C19-C722FD39EA9A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3C9D-14A0-4980-B0DE-76236CBDD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231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540EB-DADD-45C6-9C19-C722FD39EA9A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2A3C9D-14A0-4980-B0DE-76236CBDD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662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8C540EB-DADD-45C6-9C19-C722FD39EA9A}" type="datetimeFigureOut">
              <a:rPr lang="en-GB" smtClean="0"/>
              <a:t>18/04/2018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2A3C9D-14A0-4980-B0DE-76236CBDD9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70203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cient.eu/image/1211/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ancient.eu/uploads/images/69.png?v=1485682792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8601" y="315686"/>
            <a:ext cx="11489890" cy="2357845"/>
          </a:xfrm>
        </p:spPr>
        <p:txBody>
          <a:bodyPr anchor="ctr"/>
          <a:lstStyle/>
          <a:p>
            <a:r>
              <a:rPr lang="en-GB" sz="6000" dirty="0"/>
              <a:t>Ancient History </a:t>
            </a:r>
            <a:br>
              <a:rPr lang="en-GB" sz="6000" dirty="0"/>
            </a:br>
            <a:r>
              <a:rPr lang="en-GB" sz="6000" dirty="0"/>
              <a:t>Greek Period Study Revision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130" y="3182586"/>
            <a:ext cx="6388925" cy="2707575"/>
          </a:xfrm>
        </p:spPr>
        <p:txBody>
          <a:bodyPr anchor="ctr">
            <a:noAutofit/>
          </a:bodyPr>
          <a:lstStyle/>
          <a:p>
            <a:pPr algn="ctr"/>
            <a:r>
              <a:rPr lang="en-GB" sz="4000" b="1" u="sng" dirty="0">
                <a:solidFill>
                  <a:srgbClr val="FFC000"/>
                </a:solidFill>
              </a:rPr>
              <a:t>Session 1:</a:t>
            </a:r>
            <a:r>
              <a:rPr lang="en-GB" sz="4000" dirty="0">
                <a:solidFill>
                  <a:srgbClr val="FFC000"/>
                </a:solidFill>
              </a:rPr>
              <a:t> </a:t>
            </a:r>
            <a:endParaRPr lang="en-GB" sz="4000" dirty="0" smtClean="0">
              <a:solidFill>
                <a:srgbClr val="FFC000"/>
              </a:solidFill>
            </a:endParaRPr>
          </a:p>
          <a:p>
            <a:pPr algn="ctr"/>
            <a:r>
              <a:rPr lang="en-GB" sz="4000" dirty="0" smtClean="0">
                <a:solidFill>
                  <a:srgbClr val="FFC000"/>
                </a:solidFill>
              </a:rPr>
              <a:t>The </a:t>
            </a:r>
            <a:r>
              <a:rPr lang="en-GB" sz="4000" dirty="0">
                <a:solidFill>
                  <a:srgbClr val="FFC000"/>
                </a:solidFill>
              </a:rPr>
              <a:t>Challenge of Persia, 492-479 BC</a:t>
            </a:r>
          </a:p>
        </p:txBody>
      </p:sp>
      <p:pic>
        <p:nvPicPr>
          <p:cNvPr id="4" name="Picture 3" descr="https://i.ytimg.com/vi/7p6sml6P7OM/maxresdefault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685" y="2603753"/>
            <a:ext cx="5185805" cy="38902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281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58D3D2-9F0C-40A3-A0EC-874C9B470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04" y="366249"/>
            <a:ext cx="9618017" cy="1223983"/>
          </a:xfrm>
        </p:spPr>
        <p:txBody>
          <a:bodyPr>
            <a:normAutofit/>
          </a:bodyPr>
          <a:lstStyle/>
          <a:p>
            <a:r>
              <a:rPr lang="en-GB" sz="3200" dirty="0"/>
              <a:t>The Second Persian Invasion, </a:t>
            </a:r>
            <a:r>
              <a:rPr lang="en-GB" sz="3200" dirty="0" smtClean="0"/>
              <a:t>480 - </a:t>
            </a:r>
            <a:r>
              <a:rPr lang="en-GB" sz="3200" b="1" u="sng" dirty="0" smtClean="0"/>
              <a:t>Thermopylae</a:t>
            </a:r>
            <a:endParaRPr lang="en-GB" sz="32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21F13A-18D0-40EF-9831-D5C410DFF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04" y="1195523"/>
            <a:ext cx="8553828" cy="5542161"/>
          </a:xfrm>
        </p:spPr>
        <p:txBody>
          <a:bodyPr anchor="ctr"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The Greeks were divided over where to fight the Persians. Peloponnesian cities wanted to withdraw behind the </a:t>
            </a:r>
            <a:r>
              <a:rPr lang="en-GB" b="1" dirty="0" smtClean="0"/>
              <a:t>Isthmus </a:t>
            </a:r>
            <a:r>
              <a:rPr lang="en-GB" dirty="0" smtClean="0"/>
              <a:t>while those in Attica and Boeotia did not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300 Spartans and between 6,000 and 7,000 Greeks fought over 3 days. A religious festival or in-fighting may have stopped Sparta sending a larger force. Xerxes may have had 80,000 soldiers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A Greek </a:t>
            </a:r>
            <a:r>
              <a:rPr lang="en-GB" dirty="0" err="1" smtClean="0"/>
              <a:t>Ephialtes</a:t>
            </a:r>
            <a:r>
              <a:rPr lang="en-GB" dirty="0" smtClean="0"/>
              <a:t> is meant to have told the Persians of a path to outflank the Greek forces leading to their complete defeat on the third day, including the death of </a:t>
            </a:r>
            <a:r>
              <a:rPr lang="en-GB" b="1" dirty="0" smtClean="0"/>
              <a:t>Leonidas</a:t>
            </a:r>
          </a:p>
          <a:p>
            <a:pPr>
              <a:lnSpc>
                <a:spcPct val="90000"/>
              </a:lnSpc>
            </a:pPr>
            <a:endParaRPr lang="en-GB" b="1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The Spartans were joined in the final battle by the </a:t>
            </a:r>
            <a:r>
              <a:rPr lang="en-GB" b="1" dirty="0" smtClean="0"/>
              <a:t>Thespians</a:t>
            </a:r>
            <a:r>
              <a:rPr lang="en-GB" dirty="0" smtClean="0"/>
              <a:t> and </a:t>
            </a:r>
            <a:r>
              <a:rPr lang="en-GB" b="1" dirty="0" smtClean="0"/>
              <a:t>Thebans</a:t>
            </a:r>
          </a:p>
          <a:p>
            <a:pPr>
              <a:lnSpc>
                <a:spcPct val="90000"/>
              </a:lnSpc>
            </a:pPr>
            <a:endParaRPr lang="en-GB" b="1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Following the defeat the Persians were now able to march into Boeotia and Attica</a:t>
            </a:r>
            <a:endParaRPr lang="en-GB" dirty="0"/>
          </a:p>
        </p:txBody>
      </p:sp>
      <p:pic>
        <p:nvPicPr>
          <p:cNvPr id="5" name="Picture 4" descr="Leonidas">
            <a:hlinkClick r:id="rId3"/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045" y="1590232"/>
            <a:ext cx="3072492" cy="445920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21346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58D3D2-9F0C-40A3-A0EC-874C9B470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04" y="366249"/>
            <a:ext cx="9618017" cy="1223983"/>
          </a:xfrm>
        </p:spPr>
        <p:txBody>
          <a:bodyPr>
            <a:normAutofit/>
          </a:bodyPr>
          <a:lstStyle/>
          <a:p>
            <a:r>
              <a:rPr lang="en-GB" sz="3200" dirty="0"/>
              <a:t>The Second Persian Invasion, </a:t>
            </a:r>
            <a:r>
              <a:rPr lang="en-GB" sz="3200" dirty="0" smtClean="0"/>
              <a:t>480 - </a:t>
            </a:r>
            <a:r>
              <a:rPr lang="en-GB" sz="3200" b="1" u="sng" dirty="0" smtClean="0"/>
              <a:t>Salamis</a:t>
            </a:r>
            <a:endParaRPr lang="en-GB" sz="32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21F13A-18D0-40EF-9831-D5C410DFF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8841" y="1157657"/>
            <a:ext cx="8472529" cy="5530525"/>
          </a:xfrm>
        </p:spPr>
        <p:txBody>
          <a:bodyPr anchor="ctr"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Before Salamis the Greeks and Persians had fought an indecisive battle at </a:t>
            </a:r>
            <a:r>
              <a:rPr lang="en-GB" b="1" dirty="0" err="1" smtClean="0"/>
              <a:t>Artemisius</a:t>
            </a:r>
            <a:endParaRPr lang="en-GB" b="1" dirty="0" smtClean="0"/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Athens was the dominant naval power (think conflict with Aegina and ‘wooden walls’ oracle). The overall commander was the Spartan </a:t>
            </a:r>
            <a:r>
              <a:rPr lang="en-GB" b="1" dirty="0" err="1" smtClean="0"/>
              <a:t>Eurybiades</a:t>
            </a:r>
            <a:r>
              <a:rPr lang="en-GB" dirty="0" smtClean="0"/>
              <a:t>. The Corinthian ships were led by </a:t>
            </a:r>
            <a:r>
              <a:rPr lang="en-GB" b="1" dirty="0" err="1" smtClean="0"/>
              <a:t>Adeimantus</a:t>
            </a:r>
            <a:endParaRPr lang="en-GB" b="1" dirty="0" smtClean="0"/>
          </a:p>
          <a:p>
            <a:pPr>
              <a:lnSpc>
                <a:spcPct val="90000"/>
              </a:lnSpc>
            </a:pPr>
            <a:endParaRPr lang="en-GB" b="1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The Athenian commander </a:t>
            </a:r>
            <a:r>
              <a:rPr lang="en-GB" b="1" dirty="0" err="1" smtClean="0"/>
              <a:t>Thermistocles</a:t>
            </a:r>
            <a:r>
              <a:rPr lang="en-GB" dirty="0" smtClean="0"/>
              <a:t> persuaded the fleet to fight at Salamis (Athens itself had been captured by this point)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The larger Persian force was made to fight in the narrow strip of water around Salamis and was defeated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Some historians claim that this was the decisive victory of the invasion. Xerxes turned to the Greek queen </a:t>
            </a:r>
            <a:r>
              <a:rPr lang="en-GB" b="1" dirty="0" smtClean="0"/>
              <a:t>Artemisia</a:t>
            </a:r>
            <a:r>
              <a:rPr lang="en-GB" dirty="0" smtClean="0"/>
              <a:t> for advice 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Xerxes withdrew to northern Greece and offered Athens generous terms which created panic in Sparta. </a:t>
            </a:r>
            <a:r>
              <a:rPr lang="en-GB" b="1" dirty="0" smtClean="0"/>
              <a:t>Mardonius </a:t>
            </a:r>
            <a:r>
              <a:rPr lang="en-GB" dirty="0" smtClean="0"/>
              <a:t>was left to lead a reduced Persian army</a:t>
            </a:r>
            <a:endParaRPr lang="en-GB" dirty="0"/>
          </a:p>
        </p:txBody>
      </p:sp>
      <p:pic>
        <p:nvPicPr>
          <p:cNvPr id="1026" name="Picture 2" descr="http://www.molossia.org/milacademy/salami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04" y="1463886"/>
            <a:ext cx="3300525" cy="466788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62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58D3D2-9F0C-40A3-A0EC-874C9B470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04" y="366249"/>
            <a:ext cx="9618017" cy="1223983"/>
          </a:xfrm>
        </p:spPr>
        <p:txBody>
          <a:bodyPr>
            <a:normAutofit/>
          </a:bodyPr>
          <a:lstStyle/>
          <a:p>
            <a:r>
              <a:rPr lang="en-GB" sz="3200" dirty="0"/>
              <a:t>The Second Persian Invasion, </a:t>
            </a:r>
            <a:r>
              <a:rPr lang="en-GB" sz="3200" dirty="0" smtClean="0"/>
              <a:t>480 - </a:t>
            </a:r>
            <a:r>
              <a:rPr lang="en-GB" sz="3200" b="1" u="sng" dirty="0" smtClean="0"/>
              <a:t>Plataea</a:t>
            </a:r>
            <a:endParaRPr lang="en-GB" sz="32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21F13A-18D0-40EF-9831-D5C410DFF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203" y="1590232"/>
            <a:ext cx="7999687" cy="484540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Mardonius marched back into Attica with around 30,000 men (remember that </a:t>
            </a:r>
            <a:r>
              <a:rPr lang="en-GB" b="1" dirty="0" smtClean="0"/>
              <a:t>Thebes</a:t>
            </a:r>
            <a:r>
              <a:rPr lang="en-GB" dirty="0" smtClean="0"/>
              <a:t> was a Persian ally)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The Hellenic League appeared divided – Athens accused Sparta of breaking a promise to send troops into Boeotia to fight the Persians and threatened to make a separate peace with Persia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Eventually Sparta did send an army under </a:t>
            </a:r>
            <a:r>
              <a:rPr lang="en-GB" b="1" dirty="0" smtClean="0"/>
              <a:t>Pausanias</a:t>
            </a:r>
            <a:r>
              <a:rPr lang="en-GB" dirty="0" smtClean="0"/>
              <a:t>. Lots of different Greek states were involved in th</a:t>
            </a:r>
            <a:r>
              <a:rPr lang="en-GB" dirty="0" smtClean="0"/>
              <a:t>e battle but even Herodotus gave credit to Sparta for the victory</a:t>
            </a:r>
          </a:p>
          <a:p>
            <a:pPr>
              <a:lnSpc>
                <a:spcPct val="90000"/>
              </a:lnSpc>
            </a:pPr>
            <a:endParaRPr lang="en-GB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Plataea was the decisive defeat of the Persian invasion on lan</a:t>
            </a:r>
            <a:r>
              <a:rPr lang="en-GB" dirty="0"/>
              <a:t>d</a:t>
            </a:r>
            <a:endParaRPr lang="en-GB" dirty="0"/>
          </a:p>
        </p:txBody>
      </p:sp>
      <p:sp>
        <p:nvSpPr>
          <p:cNvPr id="4" name="AutoShape 2" descr="https://qph.ec.quoracdn.net/main-qimg-1b7e9a82939384a6d3bd5e016889cd79.webp"/>
          <p:cNvSpPr>
            <a:spLocks noChangeAspect="1" noChangeArrowheads="1"/>
          </p:cNvSpPr>
          <p:nvPr/>
        </p:nvSpPr>
        <p:spPr bwMode="auto">
          <a:xfrm>
            <a:off x="7985583" y="2509414"/>
            <a:ext cx="2559883" cy="255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2" name="Picture 4" descr="https://qph.ec.quoracdn.net/main-qimg-27d7ecb72291e01f1ccedf3d4c3fe717-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106" y="2065250"/>
            <a:ext cx="3523414" cy="320759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2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58D3D2-9F0C-40A3-A0EC-874C9B470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204" y="366249"/>
            <a:ext cx="9618017" cy="1223983"/>
          </a:xfrm>
        </p:spPr>
        <p:txBody>
          <a:bodyPr>
            <a:normAutofit/>
          </a:bodyPr>
          <a:lstStyle/>
          <a:p>
            <a:r>
              <a:rPr lang="en-GB" sz="3200" dirty="0"/>
              <a:t>The Second Persian Invasion, </a:t>
            </a:r>
            <a:r>
              <a:rPr lang="en-GB" sz="3200" dirty="0" smtClean="0"/>
              <a:t>479 – </a:t>
            </a:r>
            <a:r>
              <a:rPr lang="en-GB" sz="3200" b="1" u="sng" dirty="0" smtClean="0"/>
              <a:t>Mycale </a:t>
            </a:r>
            <a:endParaRPr lang="en-GB" sz="3200" b="1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21F13A-18D0-40EF-9831-D5C410DFF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2892" y="1236877"/>
            <a:ext cx="7967387" cy="524234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 smtClean="0"/>
              <a:t>Mycale was the final battle of the Persian wars but took place in </a:t>
            </a:r>
            <a:r>
              <a:rPr lang="en-GB" b="1" dirty="0" smtClean="0"/>
              <a:t>Asia Minor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The Persians had been based on the island of Samos and withdrew to Mycale, beaching their ships to build defences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The Greek forces were commanded by the Spartan King </a:t>
            </a:r>
            <a:r>
              <a:rPr lang="en-GB" b="1" dirty="0" err="1" smtClean="0"/>
              <a:t>Leotychides</a:t>
            </a:r>
            <a:endParaRPr lang="en-GB" b="1" dirty="0" smtClean="0"/>
          </a:p>
          <a:p>
            <a:pPr>
              <a:lnSpc>
                <a:spcPct val="90000"/>
              </a:lnSpc>
            </a:pPr>
            <a:r>
              <a:rPr lang="en-GB" dirty="0" smtClean="0"/>
              <a:t>During the battle, the </a:t>
            </a:r>
            <a:r>
              <a:rPr lang="en-GB" b="1" dirty="0" smtClean="0"/>
              <a:t>Ionian Greeks </a:t>
            </a:r>
            <a:r>
              <a:rPr lang="en-GB" dirty="0" smtClean="0"/>
              <a:t>who had been fighting for the Persians switched sides leading to a comprehensive Greek victory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The most important aspect of the battle was the </a:t>
            </a:r>
            <a:r>
              <a:rPr lang="en-GB" b="1" dirty="0" smtClean="0"/>
              <a:t>conference</a:t>
            </a:r>
            <a:r>
              <a:rPr lang="en-GB" dirty="0" smtClean="0"/>
              <a:t> held by the Hellenic League after it. The Spartans wanted to relocate the Ionian Greeks to the mainland but the Athenians refused and said they should remain</a:t>
            </a:r>
          </a:p>
          <a:p>
            <a:pPr>
              <a:lnSpc>
                <a:spcPct val="90000"/>
              </a:lnSpc>
            </a:pPr>
            <a:r>
              <a:rPr lang="en-GB" dirty="0" smtClean="0"/>
              <a:t>This can be seen as the early signs of growth of an Athenian empire</a:t>
            </a:r>
            <a:endParaRPr lang="en-GB" dirty="0"/>
          </a:p>
        </p:txBody>
      </p:sp>
      <p:sp>
        <p:nvSpPr>
          <p:cNvPr id="4" name="AutoShape 2" descr="https://qph.ec.quoracdn.net/main-qimg-1b7e9a82939384a6d3bd5e016889cd79.webp"/>
          <p:cNvSpPr>
            <a:spLocks noChangeAspect="1" noChangeArrowheads="1"/>
          </p:cNvSpPr>
          <p:nvPr/>
        </p:nvSpPr>
        <p:spPr bwMode="auto">
          <a:xfrm>
            <a:off x="7985583" y="2509414"/>
            <a:ext cx="2559883" cy="255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4" name="Picture 2" descr="http://www.ancientgreekbattles.net/Pics/47930_Mycale%20for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97" y="1236877"/>
            <a:ext cx="3871688" cy="5242343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01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16" y="191460"/>
            <a:ext cx="9404723" cy="810026"/>
          </a:xfrm>
        </p:spPr>
        <p:txBody>
          <a:bodyPr/>
          <a:lstStyle/>
          <a:p>
            <a:r>
              <a:rPr lang="en-GB" dirty="0" smtClean="0"/>
              <a:t>Sources - </a:t>
            </a:r>
            <a:r>
              <a:rPr lang="en-GB" b="1" dirty="0" smtClean="0"/>
              <a:t>Herodotus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792" y="1155935"/>
            <a:ext cx="11567659" cy="5401619"/>
          </a:xfrm>
        </p:spPr>
        <p:txBody>
          <a:bodyPr/>
          <a:lstStyle/>
          <a:p>
            <a:r>
              <a:rPr lang="en-GB" dirty="0" smtClean="0"/>
              <a:t>Wrote an extremely detailed account of the Persian wars in his </a:t>
            </a:r>
            <a:r>
              <a:rPr lang="en-GB" b="1" i="1" dirty="0" smtClean="0"/>
              <a:t>Histories</a:t>
            </a:r>
            <a:r>
              <a:rPr lang="en-GB" i="1" dirty="0" smtClean="0"/>
              <a:t> </a:t>
            </a:r>
            <a:r>
              <a:rPr lang="en-GB" dirty="0" smtClean="0"/>
              <a:t>written decades later (probably 440s/30s, published early 420s)</a:t>
            </a:r>
          </a:p>
          <a:p>
            <a:r>
              <a:rPr lang="en-GB" dirty="0" smtClean="0"/>
              <a:t>Lived in Athens in the 440s/30s</a:t>
            </a:r>
          </a:p>
          <a:p>
            <a:r>
              <a:rPr lang="en-GB" dirty="0" smtClean="0"/>
              <a:t>The </a:t>
            </a:r>
            <a:r>
              <a:rPr lang="en-GB" b="1" dirty="0" smtClean="0"/>
              <a:t>strength</a:t>
            </a:r>
            <a:r>
              <a:rPr lang="en-GB" dirty="0" smtClean="0"/>
              <a:t> of his work in terms of reliability is the detail and level of research that went into it – Herodotus used a variety of sources including oral accounts of survivors of the Persian wars</a:t>
            </a:r>
          </a:p>
          <a:p>
            <a:r>
              <a:rPr lang="en-GB" dirty="0" smtClean="0"/>
              <a:t>Herodotus also claimed that he was a critical historian and would not believe something just because he was told it:</a:t>
            </a:r>
          </a:p>
          <a:p>
            <a:pPr marL="0" indent="0" algn="ctr">
              <a:buNone/>
            </a:pPr>
            <a:r>
              <a:rPr lang="en-GB" sz="2400" b="1" dirty="0">
                <a:solidFill>
                  <a:srgbClr val="FFC000"/>
                </a:solidFill>
                <a:latin typeface="Bell MT" panose="02020503060305020303" pitchFamily="18" charset="0"/>
              </a:rPr>
              <a:t>“My business is to record what people say, </a:t>
            </a:r>
            <a:r>
              <a:rPr lang="en-GB" sz="2400" b="1" dirty="0" smtClean="0">
                <a:solidFill>
                  <a:srgbClr val="FFC000"/>
                </a:solidFill>
                <a:latin typeface="Bell MT" panose="02020503060305020303" pitchFamily="18" charset="0"/>
              </a:rPr>
              <a:t>but </a:t>
            </a:r>
            <a:r>
              <a:rPr lang="en-GB" sz="2400" b="1" dirty="0">
                <a:solidFill>
                  <a:srgbClr val="FFC000"/>
                </a:solidFill>
                <a:latin typeface="Bell MT" panose="02020503060305020303" pitchFamily="18" charset="0"/>
              </a:rPr>
              <a:t>I am by no means bound to believe it.”</a:t>
            </a:r>
          </a:p>
          <a:p>
            <a:endParaRPr lang="en-GB" dirty="0" smtClean="0"/>
          </a:p>
          <a:p>
            <a:r>
              <a:rPr lang="en-GB" dirty="0" smtClean="0"/>
              <a:t>There is clear evidence of his applying this e.g. he says that he does not believe the rumour that a signal was given to the Persians at the battle of Marathon by members of the Alcmaeonidae family to sail fro Athens </a:t>
            </a:r>
          </a:p>
          <a:p>
            <a:pPr marL="457200" lvl="1" indent="0">
              <a:buNone/>
            </a:pPr>
            <a:endParaRPr lang="en-GB" sz="2000" b="1" dirty="0" smtClean="0">
              <a:solidFill>
                <a:srgbClr val="FFC000"/>
              </a:solidFill>
              <a:latin typeface="Bell MT" panose="02020503060305020303" pitchFamily="18" charset="0"/>
            </a:endParaRPr>
          </a:p>
          <a:p>
            <a:pPr marL="457200" lvl="1" indent="0">
              <a:buNone/>
            </a:pPr>
            <a:endParaRPr lang="en-GB" sz="2000" b="1" dirty="0">
              <a:solidFill>
                <a:srgbClr val="FFC00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82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16" y="191460"/>
            <a:ext cx="9404723" cy="810026"/>
          </a:xfrm>
        </p:spPr>
        <p:txBody>
          <a:bodyPr/>
          <a:lstStyle/>
          <a:p>
            <a:r>
              <a:rPr lang="en-GB" dirty="0" smtClean="0"/>
              <a:t>Sources - </a:t>
            </a:r>
            <a:r>
              <a:rPr lang="en-GB" b="1" dirty="0" smtClean="0"/>
              <a:t>Herodotus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16" y="1001486"/>
            <a:ext cx="11567659" cy="817244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There are though a number of features of Herodotus’ writing that you need to be aware of and be ready to analyse in an essay:</a:t>
            </a:r>
          </a:p>
          <a:p>
            <a:pPr marL="457200" lvl="1" indent="0">
              <a:buNone/>
            </a:pPr>
            <a:endParaRPr lang="en-GB" sz="2000" b="1" dirty="0" smtClean="0">
              <a:solidFill>
                <a:srgbClr val="FFC000"/>
              </a:solidFill>
              <a:latin typeface="Bell MT" panose="02020503060305020303" pitchFamily="18" charset="0"/>
            </a:endParaRPr>
          </a:p>
          <a:p>
            <a:pPr marL="457200" lvl="1" indent="0">
              <a:buNone/>
            </a:pPr>
            <a:endParaRPr lang="en-GB" sz="2000" b="1" dirty="0">
              <a:solidFill>
                <a:srgbClr val="FFC000"/>
              </a:solidFill>
              <a:latin typeface="Bell MT" panose="02020503060305020303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5515" y="1811512"/>
            <a:ext cx="11567659" cy="28315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/>
              <a:t>SPEECHES</a:t>
            </a:r>
            <a:r>
              <a:rPr lang="en-GB" sz="2200" b="1" dirty="0" smtClean="0"/>
              <a:t> – </a:t>
            </a:r>
            <a:r>
              <a:rPr lang="en-GB" sz="2200" dirty="0" smtClean="0"/>
              <a:t>Herodotus includes lengthy speeches that he had no way of hearing or getting an account of. These are made up by him often to portray someone in a particular way. E.g.: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 smtClean="0"/>
              <a:t>Xerxes receiving advice from Artabanus and Mardonius </a:t>
            </a:r>
            <a:r>
              <a:rPr lang="en-GB" sz="2200" dirty="0" smtClean="0"/>
              <a:t> - Herodotus uses this to portray the king as indecisive weak; Artabanus is shown as the wise uncle who </a:t>
            </a:r>
            <a:r>
              <a:rPr lang="en-GB" sz="2200" dirty="0"/>
              <a:t>i</a:t>
            </a:r>
            <a:r>
              <a:rPr lang="en-GB" sz="2200" dirty="0" smtClean="0"/>
              <a:t>s ignored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 smtClean="0"/>
              <a:t>Xerxes receiving advice from </a:t>
            </a:r>
            <a:r>
              <a:rPr lang="en-GB" sz="2200" b="1" dirty="0" err="1" smtClean="0"/>
              <a:t>Artemisa</a:t>
            </a:r>
            <a:r>
              <a:rPr lang="en-GB" sz="2200" dirty="0" smtClean="0"/>
              <a:t> – she is portrayed as wise an decisive to again make the king look worse</a:t>
            </a:r>
            <a:endParaRPr lang="en-GB" sz="22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45514" y="4787322"/>
            <a:ext cx="11567659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/>
              <a:t>MYTHS/GODS</a:t>
            </a:r>
            <a:r>
              <a:rPr lang="en-GB" sz="2200" b="1" dirty="0" smtClean="0"/>
              <a:t> – </a:t>
            </a:r>
            <a:r>
              <a:rPr lang="en-GB" sz="2200" dirty="0" smtClean="0"/>
              <a:t>Herodotus mixes factual accounts of events with myths and gods (this in sharp contrast to Thucydides who deliberately left this out)E.g.: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 smtClean="0"/>
              <a:t>Mardonius fleet in 492 was lost near Thasos and the men eaten by sea monsters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 smtClean="0"/>
              <a:t>The Athenian runner Pheidippides was confronted by the god Pan whilst running to Sparta to get help in 490</a:t>
            </a:r>
          </a:p>
        </p:txBody>
      </p:sp>
    </p:spTree>
    <p:extLst>
      <p:ext uri="{BB962C8B-B14F-4D97-AF65-F5344CB8AC3E}">
        <p14:creationId xmlns:p14="http://schemas.microsoft.com/office/powerpoint/2010/main" val="2480075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16" y="191460"/>
            <a:ext cx="9404723" cy="810026"/>
          </a:xfrm>
        </p:spPr>
        <p:txBody>
          <a:bodyPr/>
          <a:lstStyle/>
          <a:p>
            <a:r>
              <a:rPr lang="en-GB" dirty="0" smtClean="0"/>
              <a:t>Sources - </a:t>
            </a:r>
            <a:r>
              <a:rPr lang="en-GB" b="1" dirty="0" smtClean="0"/>
              <a:t>Herodotus</a:t>
            </a:r>
            <a:endParaRPr lang="en-GB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5516" y="1001486"/>
            <a:ext cx="11567659" cy="418576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/>
              <a:t>PRO-ATHENIAN</a:t>
            </a:r>
            <a:r>
              <a:rPr lang="en-GB" sz="2200" b="1" dirty="0" smtClean="0"/>
              <a:t> – </a:t>
            </a:r>
            <a:r>
              <a:rPr lang="en-GB" sz="2200" dirty="0" smtClean="0"/>
              <a:t>Herodotus was not Athenian but lived there for a period and was clearly sympathetic. Throughout his work he puts forward a pro-Athenian interpretation of events. E.g.: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 smtClean="0"/>
              <a:t>He credits victory at Mycale exclusively to Athens despite the Greek forces being mixed and having Spartan leadership</a:t>
            </a:r>
          </a:p>
          <a:p>
            <a:endParaRPr lang="en-GB" sz="2200" b="1" dirty="0" smtClean="0"/>
          </a:p>
          <a:p>
            <a:r>
              <a:rPr lang="en-GB" sz="2200" dirty="0" smtClean="0"/>
              <a:t>Herodotus was also critical of other Greek states who at the time he was writing were hostile to Athens (Sparta and Corinth in particular). E.g.: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 smtClean="0"/>
              <a:t>In the arguments for and against fighting at Salamis he portrays the Corinthian commander </a:t>
            </a:r>
            <a:r>
              <a:rPr lang="en-GB" sz="2200" b="1" dirty="0" err="1" smtClean="0"/>
              <a:t>Adeimantus</a:t>
            </a:r>
            <a:r>
              <a:rPr lang="en-GB" sz="2200" b="1" dirty="0" smtClean="0"/>
              <a:t> as a coward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 smtClean="0"/>
              <a:t>Sparta are shown as reluctant to fight at Mycale and wanted instead to retreat behind the wall across the Isthmus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45516" y="5427886"/>
            <a:ext cx="11567659" cy="113877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smtClean="0"/>
              <a:t>LEADERS</a:t>
            </a:r>
            <a:r>
              <a:rPr lang="en-GB" sz="2200" b="1" dirty="0" smtClean="0"/>
              <a:t> – </a:t>
            </a:r>
            <a:r>
              <a:rPr lang="en-GB" sz="2200" dirty="0" smtClean="0"/>
              <a:t>Herodotus glorifies the role of Athenian leaders E.g.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 smtClean="0"/>
              <a:t>Miltiades in persuading the Athenians to fight at Marathon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 smtClean="0"/>
              <a:t>Themistocles for persuading the Greeks to fight at Salamis</a:t>
            </a:r>
          </a:p>
        </p:txBody>
      </p:sp>
    </p:spTree>
    <p:extLst>
      <p:ext uri="{BB962C8B-B14F-4D97-AF65-F5344CB8AC3E}">
        <p14:creationId xmlns:p14="http://schemas.microsoft.com/office/powerpoint/2010/main" val="3916181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16" y="191460"/>
            <a:ext cx="9404723" cy="810026"/>
          </a:xfrm>
        </p:spPr>
        <p:txBody>
          <a:bodyPr/>
          <a:lstStyle/>
          <a:p>
            <a:r>
              <a:rPr lang="en-GB" dirty="0" smtClean="0"/>
              <a:t>Sources - </a:t>
            </a:r>
            <a:r>
              <a:rPr lang="en-GB" b="1" dirty="0" smtClean="0"/>
              <a:t>Others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515" y="1396071"/>
            <a:ext cx="11567659" cy="2325202"/>
          </a:xfrm>
          <a:solidFill>
            <a:schemeClr val="accent5">
              <a:lumMod val="50000"/>
            </a:schemeClr>
          </a:solidFill>
          <a:ln>
            <a:solidFill>
              <a:schemeClr val="accent2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rgbClr val="FFC000"/>
                </a:solidFill>
              </a:rPr>
              <a:t>Persian Inscriptions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err="1" smtClean="0">
                <a:latin typeface="+mn-lt"/>
              </a:rPr>
              <a:t>Naqs</a:t>
            </a:r>
            <a:r>
              <a:rPr lang="en-GB" b="1" dirty="0" smtClean="0">
                <a:latin typeface="+mn-lt"/>
              </a:rPr>
              <a:t>-e </a:t>
            </a:r>
            <a:r>
              <a:rPr lang="en-GB" b="1" dirty="0" err="1" smtClean="0">
                <a:latin typeface="+mn-lt"/>
              </a:rPr>
              <a:t>Rustam</a:t>
            </a:r>
            <a:r>
              <a:rPr lang="en-GB" b="1" dirty="0" smtClean="0">
                <a:latin typeface="+mn-lt"/>
              </a:rPr>
              <a:t> – </a:t>
            </a:r>
            <a:r>
              <a:rPr lang="en-GB" dirty="0" smtClean="0">
                <a:latin typeface="+mn-lt"/>
              </a:rPr>
              <a:t>shows Darius’ desire to expand the Persian empire but also his concern for law and justice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b="1" dirty="0" smtClean="0">
                <a:latin typeface="+mn-lt"/>
              </a:rPr>
              <a:t>Xerxes’ Inscriptions – </a:t>
            </a:r>
            <a:r>
              <a:rPr lang="en-GB" dirty="0" smtClean="0">
                <a:latin typeface="+mn-lt"/>
              </a:rPr>
              <a:t>found at the ‘Gate of All Lands’; challenges Herodotus’ portrayal by showing the king as humble to the highest god of the Persian religion and also a builder rather than just a fighter</a:t>
            </a:r>
          </a:p>
          <a:p>
            <a:pPr>
              <a:buFont typeface="Arial" panose="020B0604020202020204" pitchFamily="34" charset="0"/>
              <a:buChar char="•"/>
            </a:pPr>
            <a:endParaRPr lang="en-GB" b="1" dirty="0" smtClean="0">
              <a:latin typeface="Bell MT" panose="02020503060305020303" pitchFamily="18" charset="0"/>
            </a:endParaRPr>
          </a:p>
          <a:p>
            <a:pPr marL="457200" lvl="1" indent="0">
              <a:buNone/>
            </a:pPr>
            <a:endParaRPr lang="en-GB" sz="2000" b="1" dirty="0">
              <a:solidFill>
                <a:srgbClr val="FFC000"/>
              </a:solidFill>
              <a:latin typeface="Bell MT" panose="02020503060305020303" pitchFamily="18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45516" y="4115859"/>
            <a:ext cx="11567659" cy="1845988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accent2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b="1" dirty="0" smtClean="0">
                <a:solidFill>
                  <a:srgbClr val="FFC000"/>
                </a:solidFill>
              </a:rPr>
              <a:t>Serpent Column</a:t>
            </a:r>
          </a:p>
          <a:p>
            <a:pPr marL="0" indent="0">
              <a:buNone/>
            </a:pPr>
            <a:r>
              <a:rPr lang="en-GB" dirty="0" smtClean="0">
                <a:latin typeface="+mn-lt"/>
              </a:rPr>
              <a:t>Built in 478 BC at Delphi to thank the god Apollo for Greek victory. The names of 31 Greek states are inscribed on the column giving a sense of the cooperation of the Hellenic League. However, Athens and Sparta are still at the top and 5 members of the League are not included showing disagreement and division</a:t>
            </a:r>
          </a:p>
          <a:p>
            <a:pPr marL="457200" lvl="1" indent="0">
              <a:buFont typeface="Wingdings 3" charset="2"/>
              <a:buNone/>
            </a:pPr>
            <a:endParaRPr lang="en-GB" sz="2000" b="1" dirty="0">
              <a:solidFill>
                <a:srgbClr val="FFC000"/>
              </a:solidFill>
              <a:latin typeface="Bell MT" panose="0202050306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02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88" y="139210"/>
            <a:ext cx="9404723" cy="679396"/>
          </a:xfrm>
        </p:spPr>
        <p:txBody>
          <a:bodyPr anchor="ctr"/>
          <a:lstStyle/>
          <a:p>
            <a:r>
              <a:rPr lang="en-GB" dirty="0" smtClean="0"/>
              <a:t>Final Points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758" y="912095"/>
            <a:ext cx="4984259" cy="5706419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GB" dirty="0" smtClean="0"/>
              <a:t>Some key sources to make sure you have re-read and revised:</a:t>
            </a:r>
          </a:p>
          <a:p>
            <a:pPr marL="0" indent="0">
              <a:buNone/>
            </a:pPr>
            <a:r>
              <a:rPr lang="en-GB" b="1" dirty="0" smtClean="0"/>
              <a:t>Herodotus</a:t>
            </a:r>
            <a:r>
              <a:rPr lang="en-GB" dirty="0" smtClean="0"/>
              <a:t>:</a:t>
            </a:r>
          </a:p>
          <a:p>
            <a:pPr>
              <a:buFontTx/>
              <a:buChar char="-"/>
            </a:pPr>
            <a:r>
              <a:rPr lang="en-GB" b="1" dirty="0" smtClean="0"/>
              <a:t>6.94-117 (P.14-21 of the booklet) </a:t>
            </a:r>
            <a:r>
              <a:rPr lang="en-GB" dirty="0" smtClean="0"/>
              <a:t>– The build up to the battle of Marathon and the battle itself</a:t>
            </a:r>
          </a:p>
          <a:p>
            <a:pPr>
              <a:buFontTx/>
              <a:buChar char="-"/>
            </a:pPr>
            <a:r>
              <a:rPr lang="en-GB" b="1" dirty="0" smtClean="0"/>
              <a:t>7.5010h (P.24-27) </a:t>
            </a:r>
            <a:r>
              <a:rPr lang="en-GB" dirty="0" smtClean="0"/>
              <a:t>– Xerxes receiving advice from Artabanus and Mardonius</a:t>
            </a:r>
          </a:p>
          <a:p>
            <a:pPr>
              <a:buFontTx/>
              <a:buChar char="-"/>
            </a:pPr>
            <a:r>
              <a:rPr lang="en-GB" b="1" dirty="0" smtClean="0"/>
              <a:t>8.56-63 (p.43-45)</a:t>
            </a:r>
            <a:r>
              <a:rPr lang="en-GB" dirty="0" smtClean="0"/>
              <a:t> – Themistocles persuading the Greeks to fight at Salamis</a:t>
            </a:r>
          </a:p>
          <a:p>
            <a:pPr>
              <a:buFontTx/>
              <a:buChar char="-"/>
            </a:pPr>
            <a:r>
              <a:rPr lang="en-GB" b="1" dirty="0" smtClean="0"/>
              <a:t>9.6-9.8 (p.49) </a:t>
            </a:r>
            <a:r>
              <a:rPr lang="en-GB" dirty="0" smtClean="0"/>
              <a:t>– Tension between Athens and Sparta before the Battle of Plataea</a:t>
            </a:r>
            <a:endParaRPr lang="en-GB" b="1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64480" y="912095"/>
            <a:ext cx="6696892" cy="570641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GB" dirty="0" smtClean="0"/>
              <a:t>Some overview questions to test yourself with:</a:t>
            </a:r>
          </a:p>
          <a:p>
            <a:pPr marL="0" indent="0">
              <a:buFont typeface="Wingdings 3" charset="2"/>
              <a:buNone/>
            </a:pPr>
            <a:endParaRPr lang="en-GB" dirty="0" smtClean="0"/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n-GB" dirty="0" smtClean="0"/>
              <a:t>Outline the ways in which relations between the Greek states shift and change during this period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n-GB" dirty="0" smtClean="0"/>
              <a:t>Compare the view of the Persians put forward by the royal inscriptions to that of Herodotus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n-GB" dirty="0" smtClean="0"/>
              <a:t>Why did some Greek states ‘</a:t>
            </a:r>
            <a:r>
              <a:rPr lang="en-GB" dirty="0" err="1" smtClean="0"/>
              <a:t>Medise</a:t>
            </a:r>
            <a:r>
              <a:rPr lang="en-GB" dirty="0" smtClean="0"/>
              <a:t>’ and why is our understanding of this limited?</a:t>
            </a:r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endParaRPr lang="en-GB" dirty="0" smtClean="0"/>
          </a:p>
          <a:p>
            <a:pPr marL="457200" indent="-457200">
              <a:buClr>
                <a:srgbClr val="002060"/>
              </a:buClr>
              <a:buFont typeface="+mj-lt"/>
              <a:buAutoNum type="arabicPeriod"/>
            </a:pPr>
            <a:r>
              <a:rPr lang="en-GB" dirty="0" smtClean="0"/>
              <a:t>Assess how reliable you find Herodotus’ account of this period</a:t>
            </a:r>
          </a:p>
        </p:txBody>
      </p:sp>
    </p:spTree>
    <p:extLst>
      <p:ext uri="{BB962C8B-B14F-4D97-AF65-F5344CB8AC3E}">
        <p14:creationId xmlns:p14="http://schemas.microsoft.com/office/powerpoint/2010/main" val="417917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724" y="274588"/>
            <a:ext cx="9404723" cy="1400530"/>
          </a:xfrm>
        </p:spPr>
        <p:txBody>
          <a:bodyPr/>
          <a:lstStyle/>
          <a:p>
            <a:r>
              <a:rPr lang="en-GB" dirty="0"/>
              <a:t>Reminder of the exam essentials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5186" y="1304772"/>
            <a:ext cx="5454346" cy="500102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u="sng" dirty="0"/>
              <a:t>The AS Paper</a:t>
            </a:r>
          </a:p>
          <a:p>
            <a:pPr>
              <a:buFontTx/>
              <a:buChar char="-"/>
            </a:pPr>
            <a:r>
              <a:rPr lang="en-GB" sz="2400" dirty="0"/>
              <a:t>10 mark question (15 mins.)</a:t>
            </a:r>
          </a:p>
          <a:p>
            <a:pPr>
              <a:buFontTx/>
              <a:buChar char="-"/>
            </a:pPr>
            <a:endParaRPr lang="en-GB" sz="2400" dirty="0"/>
          </a:p>
          <a:p>
            <a:pPr>
              <a:buFontTx/>
              <a:buChar char="-"/>
            </a:pPr>
            <a:r>
              <a:rPr lang="en-GB" sz="2400" dirty="0"/>
              <a:t>20 mark ‘mini essay’ (30 mins.)</a:t>
            </a:r>
          </a:p>
          <a:p>
            <a:pPr>
              <a:buFontTx/>
              <a:buChar char="-"/>
            </a:pPr>
            <a:endParaRPr lang="en-GB" sz="2400" dirty="0"/>
          </a:p>
          <a:p>
            <a:pPr>
              <a:buFontTx/>
              <a:buChar char="-"/>
            </a:pPr>
            <a:r>
              <a:rPr lang="en-GB" sz="2400" dirty="0"/>
              <a:t>30 mark essay question (45 mins.)</a:t>
            </a:r>
          </a:p>
          <a:p>
            <a:pPr>
              <a:buFontTx/>
              <a:buChar char="-"/>
            </a:pPr>
            <a:endParaRPr lang="en-GB" sz="2400" dirty="0"/>
          </a:p>
          <a:p>
            <a:pPr>
              <a:buFontTx/>
              <a:buChar char="-"/>
            </a:pPr>
            <a:endParaRPr lang="en-GB" sz="2400" dirty="0"/>
          </a:p>
          <a:p>
            <a:pPr marL="0" indent="0" algn="ctr">
              <a:buNone/>
            </a:pPr>
            <a:r>
              <a:rPr lang="en-GB" sz="2400" u="sng" dirty="0"/>
              <a:t>1.5 hours in total</a:t>
            </a:r>
          </a:p>
          <a:p>
            <a:pPr marL="0" indent="0" algn="ctr">
              <a:buNone/>
            </a:pPr>
            <a:r>
              <a:rPr lang="en-GB" sz="2400" u="sng" dirty="0"/>
              <a:t>50% of the AS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91488" y="1304772"/>
            <a:ext cx="5491951" cy="50010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GB" sz="2400" b="1" u="sng" dirty="0"/>
              <a:t>The A Level Paper</a:t>
            </a:r>
          </a:p>
          <a:p>
            <a:pPr>
              <a:buFontTx/>
              <a:buChar char="-"/>
            </a:pPr>
            <a:r>
              <a:rPr lang="en-GB" sz="2400" dirty="0"/>
              <a:t>20 mark interpretation question(30 mins.)</a:t>
            </a:r>
          </a:p>
          <a:p>
            <a:pPr>
              <a:buFontTx/>
              <a:buChar char="-"/>
            </a:pPr>
            <a:endParaRPr lang="en-GB" sz="2400" dirty="0"/>
          </a:p>
          <a:p>
            <a:pPr>
              <a:buFontTx/>
              <a:buChar char="-"/>
            </a:pPr>
            <a:endParaRPr lang="en-GB" sz="2400" dirty="0"/>
          </a:p>
          <a:p>
            <a:pPr>
              <a:buFontTx/>
              <a:buChar char="-"/>
            </a:pPr>
            <a:r>
              <a:rPr lang="en-GB" sz="2400" dirty="0"/>
              <a:t>30 mark essay question (45 mins.)</a:t>
            </a:r>
          </a:p>
          <a:p>
            <a:pPr>
              <a:buFontTx/>
              <a:buChar char="-"/>
            </a:pPr>
            <a:endParaRPr lang="en-GB" sz="2400" dirty="0"/>
          </a:p>
          <a:p>
            <a:pPr>
              <a:buFontTx/>
              <a:buChar char="-"/>
            </a:pPr>
            <a:endParaRPr lang="en-GB" sz="2400" dirty="0"/>
          </a:p>
          <a:p>
            <a:pPr marL="0" indent="0" algn="ctr">
              <a:buNone/>
            </a:pPr>
            <a:r>
              <a:rPr lang="en-GB" sz="2400" u="sng" dirty="0"/>
              <a:t>1.25 hours in total</a:t>
            </a:r>
          </a:p>
          <a:p>
            <a:pPr marL="0" indent="0" algn="ctr">
              <a:buNone/>
            </a:pPr>
            <a:r>
              <a:rPr lang="en-GB" sz="2400" u="sng" dirty="0"/>
              <a:t>25% of the A-Level</a:t>
            </a:r>
          </a:p>
        </p:txBody>
      </p:sp>
    </p:spTree>
    <p:extLst>
      <p:ext uri="{BB962C8B-B14F-4D97-AF65-F5344CB8AC3E}">
        <p14:creationId xmlns:p14="http://schemas.microsoft.com/office/powerpoint/2010/main" val="1488547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724" y="274588"/>
            <a:ext cx="9404723" cy="1400530"/>
          </a:xfrm>
        </p:spPr>
        <p:txBody>
          <a:bodyPr/>
          <a:lstStyle/>
          <a:p>
            <a:r>
              <a:rPr lang="en-GB" dirty="0"/>
              <a:t>Reminder of the exam essentials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91488" y="1304772"/>
            <a:ext cx="5491951" cy="50010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GB" sz="2400" b="1" u="sng" dirty="0"/>
              <a:t>The A Level Paper</a:t>
            </a:r>
          </a:p>
          <a:p>
            <a:pPr marL="0" indent="0" algn="ctr">
              <a:buNone/>
            </a:pPr>
            <a:r>
              <a:rPr lang="en-GB" sz="2200" b="1" dirty="0"/>
              <a:t>50 marks available in total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Overall: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dirty="0"/>
              <a:t>10</a:t>
            </a:r>
            <a:r>
              <a:rPr lang="en-GB" sz="2200" dirty="0"/>
              <a:t> are for your own knowledge of the period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dirty="0"/>
              <a:t>10</a:t>
            </a:r>
            <a:r>
              <a:rPr lang="en-GB" sz="2200" dirty="0"/>
              <a:t> are for the analysis and evaluation you include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dirty="0"/>
              <a:t>15</a:t>
            </a:r>
            <a:r>
              <a:rPr lang="en-GB" sz="2200" dirty="0"/>
              <a:t> are for your use and analysis of the ancient sources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dirty="0"/>
              <a:t>15</a:t>
            </a:r>
            <a:r>
              <a:rPr lang="en-GB" sz="2200" dirty="0"/>
              <a:t> are for your analysis and evaluation of modern historians’ views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24885CBF-E176-422A-A3C0-6348E605199E}"/>
              </a:ext>
            </a:extLst>
          </p:cNvPr>
          <p:cNvSpPr txBox="1">
            <a:spLocks/>
          </p:cNvSpPr>
          <p:nvPr/>
        </p:nvSpPr>
        <p:spPr>
          <a:xfrm>
            <a:off x="353131" y="1304772"/>
            <a:ext cx="5491951" cy="500102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06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GB" sz="2400" b="1" u="sng" dirty="0"/>
              <a:t>The AS Paper</a:t>
            </a:r>
          </a:p>
          <a:p>
            <a:pPr marL="0" indent="0" algn="ctr">
              <a:buNone/>
            </a:pPr>
            <a:r>
              <a:rPr lang="en-GB" sz="2200" b="1" dirty="0"/>
              <a:t>60 marks available in total</a:t>
            </a:r>
          </a:p>
          <a:p>
            <a:pPr marL="0" indent="0">
              <a:buNone/>
            </a:pPr>
            <a:endParaRPr lang="en-GB" sz="2200" dirty="0"/>
          </a:p>
          <a:p>
            <a:pPr marL="0" indent="0">
              <a:buNone/>
            </a:pPr>
            <a:r>
              <a:rPr lang="en-GB" sz="2200" dirty="0"/>
              <a:t>Overall: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dirty="0"/>
              <a:t>15</a:t>
            </a:r>
            <a:r>
              <a:rPr lang="en-GB" sz="2200" dirty="0"/>
              <a:t> are for your own knowledge of the period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dirty="0"/>
              <a:t>15</a:t>
            </a:r>
            <a:r>
              <a:rPr lang="en-GB" sz="2200" dirty="0"/>
              <a:t> are for the analysis and evaluation you include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200" b="1" dirty="0"/>
              <a:t>30</a:t>
            </a:r>
            <a:r>
              <a:rPr lang="en-GB" sz="2200" dirty="0"/>
              <a:t> are for your use and analysis of the ancient sources</a:t>
            </a:r>
          </a:p>
        </p:txBody>
      </p:sp>
    </p:spTree>
    <p:extLst>
      <p:ext uri="{BB962C8B-B14F-4D97-AF65-F5344CB8AC3E}">
        <p14:creationId xmlns:p14="http://schemas.microsoft.com/office/powerpoint/2010/main" val="16438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58D3D2-9F0C-40A3-A0EC-874C9B470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of the Persian Wars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21F13A-18D0-40EF-9831-D5C410DFF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12" y="1526676"/>
            <a:ext cx="10932975" cy="5037410"/>
          </a:xfrm>
        </p:spPr>
        <p:txBody>
          <a:bodyPr>
            <a:normAutofit lnSpcReduction="10000"/>
          </a:bodyPr>
          <a:lstStyle/>
          <a:p>
            <a:r>
              <a:rPr lang="en-GB" sz="2400" dirty="0"/>
              <a:t>499-494 – The Ionian Revolt</a:t>
            </a:r>
          </a:p>
          <a:p>
            <a:endParaRPr lang="en-GB" sz="2400" dirty="0"/>
          </a:p>
          <a:p>
            <a:r>
              <a:rPr lang="en-GB" sz="2400" dirty="0"/>
              <a:t>492 – Mardonius’ campaign in the north of the Aegean </a:t>
            </a:r>
          </a:p>
          <a:p>
            <a:endParaRPr lang="en-GB" sz="2400" dirty="0"/>
          </a:p>
          <a:p>
            <a:r>
              <a:rPr lang="en-GB" sz="2400" dirty="0"/>
              <a:t>491 – Darius demanded ‘Earth and Water’ from the Greek states</a:t>
            </a:r>
          </a:p>
          <a:p>
            <a:endParaRPr lang="en-GB" sz="2400" dirty="0"/>
          </a:p>
          <a:p>
            <a:r>
              <a:rPr lang="en-GB" sz="2400" dirty="0"/>
              <a:t>490 – First Persian invasion under Darius </a:t>
            </a:r>
          </a:p>
          <a:p>
            <a:endParaRPr lang="en-GB" sz="2400" dirty="0"/>
          </a:p>
          <a:p>
            <a:r>
              <a:rPr lang="en-GB" sz="2400" dirty="0"/>
              <a:t>480 – Second Persian invasion under Xerxes and Mardonius</a:t>
            </a:r>
          </a:p>
          <a:p>
            <a:endParaRPr lang="en-GB" sz="2400" dirty="0"/>
          </a:p>
          <a:p>
            <a:r>
              <a:rPr lang="en-GB" sz="2400" dirty="0"/>
              <a:t>479 – Final defeat of the Persians </a:t>
            </a:r>
          </a:p>
          <a:p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35052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ancient.eu/img/r/p/750x750/69.png?v=1485682792">
            <a:hlinkClick r:id="rId2" tooltip="&quot;&quot;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5817" y="17529"/>
            <a:ext cx="8549005" cy="68404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36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58D3D2-9F0C-40A3-A0EC-874C9B470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First Persian Invasion, </a:t>
            </a:r>
            <a:r>
              <a:rPr lang="en-GB" dirty="0" smtClean="0"/>
              <a:t>490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21F13A-18D0-40EF-9831-D5C410DFF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512" y="1526676"/>
            <a:ext cx="9167631" cy="4878606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GB" dirty="0"/>
              <a:t>King </a:t>
            </a:r>
            <a:r>
              <a:rPr lang="en-GB" b="1" dirty="0"/>
              <a:t>Darius</a:t>
            </a:r>
            <a:r>
              <a:rPr lang="en-GB" dirty="0"/>
              <a:t> was determined to get revenge against </a:t>
            </a:r>
            <a:r>
              <a:rPr lang="en-GB" b="1" dirty="0"/>
              <a:t>Athens</a:t>
            </a:r>
            <a:r>
              <a:rPr lang="en-GB" dirty="0"/>
              <a:t> and </a:t>
            </a:r>
            <a:r>
              <a:rPr lang="en-GB" b="1" dirty="0"/>
              <a:t>Eretria</a:t>
            </a:r>
            <a:r>
              <a:rPr lang="en-GB" dirty="0"/>
              <a:t> for the support hey had sent the Ionian rebels (this reached its worst point for the Persians with the capture of Sardis and burning of its temples)</a:t>
            </a:r>
          </a:p>
          <a:p>
            <a:pPr>
              <a:buFontTx/>
              <a:buChar char="-"/>
            </a:pPr>
            <a:r>
              <a:rPr lang="en-GB" dirty="0"/>
              <a:t>A number of Greek states had</a:t>
            </a:r>
            <a:r>
              <a:rPr lang="en-GB" i="1" dirty="0"/>
              <a:t> </a:t>
            </a:r>
            <a:r>
              <a:rPr lang="en-GB" b="1" dirty="0"/>
              <a:t>medized</a:t>
            </a:r>
            <a:r>
              <a:rPr lang="en-GB" b="1" i="1" dirty="0"/>
              <a:t> </a:t>
            </a:r>
            <a:r>
              <a:rPr lang="en-GB" dirty="0"/>
              <a:t>by giving earth and water but Athens and Sparta had refused</a:t>
            </a:r>
          </a:p>
          <a:p>
            <a:pPr>
              <a:buFontTx/>
              <a:buChar char="-"/>
            </a:pPr>
            <a:r>
              <a:rPr lang="en-GB" dirty="0"/>
              <a:t>Around 600 ships and 25,000 Persian troops took part in the invasion</a:t>
            </a:r>
          </a:p>
          <a:p>
            <a:pPr>
              <a:buFontTx/>
              <a:buChar char="-"/>
            </a:pPr>
            <a:r>
              <a:rPr lang="en-GB" dirty="0"/>
              <a:t>The Persian commanders, </a:t>
            </a:r>
            <a:r>
              <a:rPr lang="en-GB" b="1" dirty="0" err="1"/>
              <a:t>Datis</a:t>
            </a:r>
            <a:r>
              <a:rPr lang="en-GB" dirty="0"/>
              <a:t> and </a:t>
            </a:r>
            <a:r>
              <a:rPr lang="en-GB" b="1" dirty="0" err="1"/>
              <a:t>Artaphernes</a:t>
            </a:r>
            <a:r>
              <a:rPr lang="en-GB" dirty="0"/>
              <a:t> captured the island of </a:t>
            </a:r>
            <a:r>
              <a:rPr lang="en-GB" b="1" dirty="0"/>
              <a:t>Naxos</a:t>
            </a:r>
            <a:r>
              <a:rPr lang="en-GB" dirty="0"/>
              <a:t> but diverted around the sacred island of </a:t>
            </a:r>
            <a:r>
              <a:rPr lang="en-GB" b="1" dirty="0"/>
              <a:t>Delos</a:t>
            </a:r>
            <a:r>
              <a:rPr lang="en-GB" dirty="0"/>
              <a:t> </a:t>
            </a:r>
          </a:p>
          <a:p>
            <a:pPr>
              <a:buFontTx/>
              <a:buChar char="-"/>
            </a:pPr>
            <a:r>
              <a:rPr lang="en-GB" dirty="0"/>
              <a:t>The Persians attacked and captured the city of </a:t>
            </a:r>
            <a:r>
              <a:rPr lang="en-GB" b="1" dirty="0"/>
              <a:t>Eretria</a:t>
            </a:r>
            <a:r>
              <a:rPr lang="en-GB" dirty="0"/>
              <a:t>, supposedly because a number of </a:t>
            </a:r>
            <a:r>
              <a:rPr lang="en-GB" dirty="0" err="1"/>
              <a:t>Eretrians</a:t>
            </a:r>
            <a:r>
              <a:rPr lang="en-GB" dirty="0"/>
              <a:t> betrayed the city and opened the </a:t>
            </a:r>
            <a:r>
              <a:rPr lang="en-GB" dirty="0" smtClean="0"/>
              <a:t>gates</a:t>
            </a:r>
            <a:endParaRPr lang="en-GB" dirty="0"/>
          </a:p>
        </p:txBody>
      </p:sp>
      <p:pic>
        <p:nvPicPr>
          <p:cNvPr id="4" name="Picture 3" descr="http://looklex.com/e.o/slides/darius1_01.jpg">
            <a:extLst>
              <a:ext uri="{FF2B5EF4-FFF2-40B4-BE49-F238E27FC236}">
                <a16:creationId xmlns:a16="http://schemas.microsoft.com/office/drawing/2014/main" xmlns="" id="{EA5A5BC5-2861-4880-81C8-2D2E03E8030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834" y="1989319"/>
            <a:ext cx="1824355" cy="334200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3298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58D3D2-9F0C-40A3-A0EC-874C9B470B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First Persian Invasion, </a:t>
            </a:r>
            <a:r>
              <a:rPr lang="en-GB" dirty="0" smtClean="0"/>
              <a:t>490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21F13A-18D0-40EF-9831-D5C410DFF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9540" y="1496327"/>
            <a:ext cx="7770851" cy="490895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</a:t>
            </a:r>
            <a:r>
              <a:rPr lang="en-GB" dirty="0" smtClean="0"/>
              <a:t>Persians’ </a:t>
            </a:r>
            <a:r>
              <a:rPr lang="en-GB" dirty="0"/>
              <a:t>next target was Athens and their strategy was to land at </a:t>
            </a:r>
            <a:r>
              <a:rPr lang="en-GB" b="1" dirty="0"/>
              <a:t>Marathon</a:t>
            </a:r>
            <a:r>
              <a:rPr lang="en-GB" dirty="0"/>
              <a:t>, defeat the Athenian army there and then sail round to take Athens unopposed</a:t>
            </a:r>
          </a:p>
          <a:p>
            <a:r>
              <a:rPr lang="en-GB" dirty="0"/>
              <a:t>At the battle of Marathon the Athenians were outnumber 2 to 1 and took the unusual step of running to attack the enemy</a:t>
            </a:r>
          </a:p>
          <a:p>
            <a:r>
              <a:rPr lang="en-GB" dirty="0"/>
              <a:t>The commander of Athenian forces was </a:t>
            </a:r>
            <a:r>
              <a:rPr lang="en-GB" b="1" dirty="0"/>
              <a:t>Miltiades </a:t>
            </a:r>
            <a:endParaRPr lang="en-GB" dirty="0"/>
          </a:p>
          <a:p>
            <a:r>
              <a:rPr lang="en-GB" dirty="0"/>
              <a:t>On the eve of the battle the Athenians were joined by their </a:t>
            </a:r>
            <a:r>
              <a:rPr lang="en-GB" b="1" dirty="0" err="1"/>
              <a:t>Plataean</a:t>
            </a:r>
            <a:r>
              <a:rPr lang="en-GB" b="1" dirty="0"/>
              <a:t> </a:t>
            </a:r>
            <a:r>
              <a:rPr lang="en-GB" dirty="0"/>
              <a:t>allies</a:t>
            </a:r>
          </a:p>
          <a:p>
            <a:r>
              <a:rPr lang="en-GB" dirty="0"/>
              <a:t>Herodotus claims that 6,400 Persians were killed for the loss of only 192 Athenians</a:t>
            </a:r>
          </a:p>
          <a:p>
            <a:r>
              <a:rPr lang="en-GB" dirty="0"/>
              <a:t>The victorious Athenians marched the 26.2 miles back to Athens to then defend the city against the Persian forces who had fled Marathon</a:t>
            </a:r>
          </a:p>
        </p:txBody>
      </p:sp>
      <p:pic>
        <p:nvPicPr>
          <p:cNvPr id="13" name="Picture 12" descr="https://media-cdn.tripadvisor.com/media/photo-s/06/33/82/58/olympic-day-tours-by.jpg">
            <a:extLst>
              <a:ext uri="{FF2B5EF4-FFF2-40B4-BE49-F238E27FC236}">
                <a16:creationId xmlns:a16="http://schemas.microsoft.com/office/drawing/2014/main" xmlns="" id="{510D48B4-8F26-4825-A35A-80524CDD9CA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7245" y="2282176"/>
            <a:ext cx="3625215" cy="30092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045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arge stone building&#10;&#10;Description generated with very high confidence">
            <a:extLst>
              <a:ext uri="{FF2B5EF4-FFF2-40B4-BE49-F238E27FC236}">
                <a16:creationId xmlns:a16="http://schemas.microsoft.com/office/drawing/2014/main" xmlns="" id="{3D67A44D-7B21-4AB3-A177-3365D7B7AD5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83" r="5834" b="2"/>
          <a:stretch/>
        </p:blipFill>
        <p:spPr>
          <a:xfrm>
            <a:off x="6091916" y="2052213"/>
            <a:ext cx="5451627" cy="4196185"/>
          </a:xfrm>
          <a:prstGeom prst="rect">
            <a:avLst/>
          </a:prstGeom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58D3D2-9F0C-40A3-A0EC-874C9B470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GB" dirty="0"/>
              <a:t>The First Persian Invasion, </a:t>
            </a:r>
            <a:r>
              <a:rPr lang="en-GB" dirty="0" smtClean="0"/>
              <a:t>490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21F13A-18D0-40EF-9831-D5C410DFF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7587" y="2052214"/>
            <a:ext cx="5164134" cy="419618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GB" dirty="0"/>
              <a:t>The first Persian invasion was a humiliating defeat for Darius and Persia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Darius reacted by demanding a larger invasion but was then distracted by a rebellion in Egypt and died in 486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Marathon was an incredibly important victory for Athens – they had defeated the invading Persians on their </a:t>
            </a:r>
            <a:r>
              <a:rPr lang="en-GB" dirty="0" smtClean="0"/>
              <a:t>own </a:t>
            </a:r>
            <a:r>
              <a:rPr lang="en-GB" dirty="0"/>
              <a:t>without Spartan help</a:t>
            </a:r>
          </a:p>
        </p:txBody>
      </p:sp>
    </p:spTree>
    <p:extLst>
      <p:ext uri="{BB962C8B-B14F-4D97-AF65-F5344CB8AC3E}">
        <p14:creationId xmlns:p14="http://schemas.microsoft.com/office/powerpoint/2010/main" val="127510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freeread.com.au/@rglibrary/JacobAbbott/MoH/Images/Xerxes-01.jpg">
            <a:extLst>
              <a:ext uri="{FF2B5EF4-FFF2-40B4-BE49-F238E27FC236}">
                <a16:creationId xmlns:a16="http://schemas.microsoft.com/office/drawing/2014/main" xmlns="" id="{7FF9CB6D-F5B6-48D2-9430-610B43B20529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65" y="1853249"/>
            <a:ext cx="3566759" cy="419618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58D3D2-9F0C-40A3-A0EC-874C9B470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>
            <a:normAutofit/>
          </a:bodyPr>
          <a:lstStyle/>
          <a:p>
            <a:r>
              <a:rPr lang="en-GB" dirty="0"/>
              <a:t>The Second Persian Invasion, </a:t>
            </a:r>
            <a:r>
              <a:rPr lang="en-GB" dirty="0" smtClean="0"/>
              <a:t>480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21F13A-18D0-40EF-9831-D5C410DFF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37312" y="1694983"/>
            <a:ext cx="7620346" cy="4512717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GB" dirty="0"/>
              <a:t>Darius was succeeded as king by his son </a:t>
            </a:r>
            <a:r>
              <a:rPr lang="en-GB" b="1" dirty="0"/>
              <a:t>Xerxes</a:t>
            </a:r>
            <a:r>
              <a:rPr lang="en-GB" dirty="0"/>
              <a:t>. According to Herodotus he received contrasting advice from </a:t>
            </a:r>
            <a:r>
              <a:rPr lang="en-GB" b="1" dirty="0"/>
              <a:t>Mardonius</a:t>
            </a:r>
            <a:r>
              <a:rPr lang="en-GB" dirty="0"/>
              <a:t> and his uncle </a:t>
            </a:r>
            <a:r>
              <a:rPr lang="en-GB" b="1" dirty="0"/>
              <a:t>Artabanus</a:t>
            </a:r>
            <a:r>
              <a:rPr lang="en-GB" dirty="0"/>
              <a:t> about whether to invade Greece </a:t>
            </a:r>
            <a:r>
              <a:rPr lang="en-GB" dirty="0" smtClean="0"/>
              <a:t>again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To combat the much larger second invasion, a number of Greek states formed the </a:t>
            </a:r>
            <a:r>
              <a:rPr lang="en-GB" b="1" dirty="0"/>
              <a:t>Hellenic League </a:t>
            </a:r>
            <a:r>
              <a:rPr lang="en-GB" dirty="0"/>
              <a:t>in 481 to combine their resources. Sparta assumed </a:t>
            </a:r>
            <a:r>
              <a:rPr lang="en-GB" dirty="0" smtClean="0"/>
              <a:t>leadership</a:t>
            </a:r>
          </a:p>
          <a:p>
            <a:pPr>
              <a:lnSpc>
                <a:spcPct val="90000"/>
              </a:lnSpc>
            </a:pPr>
            <a:endParaRPr lang="en-GB" dirty="0"/>
          </a:p>
          <a:p>
            <a:pPr>
              <a:lnSpc>
                <a:spcPct val="90000"/>
              </a:lnSpc>
            </a:pPr>
            <a:r>
              <a:rPr lang="en-GB" dirty="0"/>
              <a:t>The Persian invasion came from the north and over land. The Greeks were first pushed out of the region of </a:t>
            </a:r>
            <a:r>
              <a:rPr lang="en-GB" b="1" dirty="0" smtClean="0"/>
              <a:t>Thessaly</a:t>
            </a:r>
          </a:p>
          <a:p>
            <a:pPr>
              <a:lnSpc>
                <a:spcPct val="90000"/>
              </a:lnSpc>
            </a:pPr>
            <a:endParaRPr lang="en-GB" b="1" dirty="0"/>
          </a:p>
          <a:p>
            <a:pPr>
              <a:lnSpc>
                <a:spcPct val="90000"/>
              </a:lnSpc>
            </a:pPr>
            <a:r>
              <a:rPr lang="en-GB" dirty="0"/>
              <a:t>The Hellenic League agreed to try to halt the Persian advance at </a:t>
            </a:r>
            <a:r>
              <a:rPr lang="en-GB" b="1" dirty="0"/>
              <a:t>Thermopylae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5520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200</TotalTime>
  <Words>1863</Words>
  <Application>Microsoft Office PowerPoint</Application>
  <PresentationFormat>Widescreen</PresentationFormat>
  <Paragraphs>163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Bell MT</vt:lpstr>
      <vt:lpstr>Calibri</vt:lpstr>
      <vt:lpstr>Century Gothic</vt:lpstr>
      <vt:lpstr>Wingdings 3</vt:lpstr>
      <vt:lpstr>Ion</vt:lpstr>
      <vt:lpstr>Ancient History  Greek Period Study Revision</vt:lpstr>
      <vt:lpstr>Reminder of the exam essentials</vt:lpstr>
      <vt:lpstr>Reminder of the exam essentials</vt:lpstr>
      <vt:lpstr>Overview of the Persian Wars</vt:lpstr>
      <vt:lpstr>PowerPoint Presentation</vt:lpstr>
      <vt:lpstr>The First Persian Invasion, 490</vt:lpstr>
      <vt:lpstr>The First Persian Invasion, 490</vt:lpstr>
      <vt:lpstr>The First Persian Invasion, 490</vt:lpstr>
      <vt:lpstr>The Second Persian Invasion, 480</vt:lpstr>
      <vt:lpstr>The Second Persian Invasion, 480 - Thermopylae</vt:lpstr>
      <vt:lpstr>The Second Persian Invasion, 480 - Salamis</vt:lpstr>
      <vt:lpstr>The Second Persian Invasion, 480 - Plataea</vt:lpstr>
      <vt:lpstr>The Second Persian Invasion, 479 – Mycale </vt:lpstr>
      <vt:lpstr>Sources - Herodotus</vt:lpstr>
      <vt:lpstr>Sources - Herodotus</vt:lpstr>
      <vt:lpstr>Sources - Herodotus</vt:lpstr>
      <vt:lpstr>Sources - Others</vt:lpstr>
      <vt:lpstr>Final Points 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Ancient History  Greek Period Study Revision</dc:title>
  <dc:creator>Jonathan Sparshott</dc:creator>
  <cp:lastModifiedBy>Jonathan Sparshott</cp:lastModifiedBy>
  <cp:revision>23</cp:revision>
  <cp:lastPrinted>2018-04-18T08:26:23Z</cp:lastPrinted>
  <dcterms:created xsi:type="dcterms:W3CDTF">2018-04-17T11:10:27Z</dcterms:created>
  <dcterms:modified xsi:type="dcterms:W3CDTF">2018-04-18T08:27:12Z</dcterms:modified>
</cp:coreProperties>
</file>