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14"/>
  </p:handoutMasterIdLst>
  <p:sldIdLst>
    <p:sldId id="256" r:id="rId2"/>
    <p:sldId id="259" r:id="rId3"/>
    <p:sldId id="269" r:id="rId4"/>
    <p:sldId id="274" r:id="rId5"/>
    <p:sldId id="278" r:id="rId6"/>
    <p:sldId id="275" r:id="rId7"/>
    <p:sldId id="277" r:id="rId8"/>
    <p:sldId id="271" r:id="rId9"/>
    <p:sldId id="279" r:id="rId10"/>
    <p:sldId id="280" r:id="rId11"/>
    <p:sldId id="272" r:id="rId12"/>
    <p:sldId id="276"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Sparshott" userId="be90ed414e241e3d" providerId="LiveId" clId="{CCF5D997-8482-4AD8-8026-B8F01DC6B3DC}"/>
    <pc:docChg chg="undo custSel addSld modSld">
      <pc:chgData name="Jonathan Sparshott" userId="be90ed414e241e3d" providerId="LiveId" clId="{CCF5D997-8482-4AD8-8026-B8F01DC6B3DC}" dt="2018-04-17T21:25:50.765" v="3574" actId="20577"/>
      <pc:docMkLst>
        <pc:docMk/>
      </pc:docMkLst>
      <pc:sldChg chg="addSp delSp modSp add">
        <pc:chgData name="Jonathan Sparshott" userId="be90ed414e241e3d" providerId="LiveId" clId="{CCF5D997-8482-4AD8-8026-B8F01DC6B3DC}" dt="2018-04-17T20:47:36.668" v="369" actId="20577"/>
        <pc:sldMkLst>
          <pc:docMk/>
          <pc:sldMk cId="1643864104" sldId="258"/>
        </pc:sldMkLst>
        <pc:spChg chg="del">
          <ac:chgData name="Jonathan Sparshott" userId="be90ed414e241e3d" providerId="LiveId" clId="{CCF5D997-8482-4AD8-8026-B8F01DC6B3DC}" dt="2018-04-17T20:45:27.231" v="346" actId="478"/>
          <ac:spMkLst>
            <pc:docMk/>
            <pc:sldMk cId="1643864104" sldId="258"/>
            <ac:spMk id="3" creationId="{00000000-0000-0000-0000-000000000000}"/>
          </ac:spMkLst>
        </pc:spChg>
        <pc:spChg chg="mod">
          <ac:chgData name="Jonathan Sparshott" userId="be90ed414e241e3d" providerId="LiveId" clId="{CCF5D997-8482-4AD8-8026-B8F01DC6B3DC}" dt="2018-04-17T20:47:36.668" v="369" actId="20577"/>
          <ac:spMkLst>
            <pc:docMk/>
            <pc:sldMk cId="1643864104" sldId="258"/>
            <ac:spMk id="4" creationId="{00000000-0000-0000-0000-000000000000}"/>
          </ac:spMkLst>
        </pc:spChg>
        <pc:spChg chg="add del mod">
          <ac:chgData name="Jonathan Sparshott" userId="be90ed414e241e3d" providerId="LiveId" clId="{CCF5D997-8482-4AD8-8026-B8F01DC6B3DC}" dt="2018-04-17T20:46:53.354" v="356" actId="478"/>
          <ac:spMkLst>
            <pc:docMk/>
            <pc:sldMk cId="1643864104" sldId="258"/>
            <ac:spMk id="6" creationId="{A8243223-B248-45E9-9435-964D6DEFEC14}"/>
          </ac:spMkLst>
        </pc:spChg>
        <pc:spChg chg="add mod">
          <ac:chgData name="Jonathan Sparshott" userId="be90ed414e241e3d" providerId="LiveId" clId="{CCF5D997-8482-4AD8-8026-B8F01DC6B3DC}" dt="2018-04-17T20:47:33.065" v="368" actId="27636"/>
          <ac:spMkLst>
            <pc:docMk/>
            <pc:sldMk cId="1643864104" sldId="258"/>
            <ac:spMk id="7" creationId="{24885CBF-E176-422A-A3C0-6348E605199E}"/>
          </ac:spMkLst>
        </pc:spChg>
      </pc:sldChg>
      <pc:sldChg chg="modSp add">
        <pc:chgData name="Jonathan Sparshott" userId="be90ed414e241e3d" providerId="LiveId" clId="{CCF5D997-8482-4AD8-8026-B8F01DC6B3DC}" dt="2018-04-17T20:58:33.817" v="810" actId="1076"/>
        <pc:sldMkLst>
          <pc:docMk/>
          <pc:sldMk cId="3350522297" sldId="259"/>
        </pc:sldMkLst>
        <pc:spChg chg="mod">
          <ac:chgData name="Jonathan Sparshott" userId="be90ed414e241e3d" providerId="LiveId" clId="{CCF5D997-8482-4AD8-8026-B8F01DC6B3DC}" dt="2018-04-17T20:48:22.594" v="399" actId="313"/>
          <ac:spMkLst>
            <pc:docMk/>
            <pc:sldMk cId="3350522297" sldId="259"/>
            <ac:spMk id="2" creationId="{E658D3D2-9F0C-40A3-A0EC-874C9B470BB3}"/>
          </ac:spMkLst>
        </pc:spChg>
        <pc:spChg chg="mod">
          <ac:chgData name="Jonathan Sparshott" userId="be90ed414e241e3d" providerId="LiveId" clId="{CCF5D997-8482-4AD8-8026-B8F01DC6B3DC}" dt="2018-04-17T20:58:33.817" v="810" actId="1076"/>
          <ac:spMkLst>
            <pc:docMk/>
            <pc:sldMk cId="3350522297" sldId="259"/>
            <ac:spMk id="3" creationId="{CC21F13A-18D0-40EF-9831-D5C410DFF7AD}"/>
          </ac:spMkLst>
        </pc:spChg>
      </pc:sldChg>
      <pc:sldChg chg="addSp modSp add">
        <pc:chgData name="Jonathan Sparshott" userId="be90ed414e241e3d" providerId="LiveId" clId="{CCF5D997-8482-4AD8-8026-B8F01DC6B3DC}" dt="2018-04-17T21:05:45.118" v="1657" actId="20577"/>
        <pc:sldMkLst>
          <pc:docMk/>
          <pc:sldMk cId="3032983039" sldId="260"/>
        </pc:sldMkLst>
        <pc:spChg chg="mod">
          <ac:chgData name="Jonathan Sparshott" userId="be90ed414e241e3d" providerId="LiveId" clId="{CCF5D997-8482-4AD8-8026-B8F01DC6B3DC}" dt="2018-04-17T20:59:55.796" v="849" actId="20577"/>
          <ac:spMkLst>
            <pc:docMk/>
            <pc:sldMk cId="3032983039" sldId="260"/>
            <ac:spMk id="2" creationId="{E658D3D2-9F0C-40A3-A0EC-874C9B470BB3}"/>
          </ac:spMkLst>
        </pc:spChg>
        <pc:spChg chg="mod">
          <ac:chgData name="Jonathan Sparshott" userId="be90ed414e241e3d" providerId="LiveId" clId="{CCF5D997-8482-4AD8-8026-B8F01DC6B3DC}" dt="2018-04-17T21:05:45.118" v="1657" actId="20577"/>
          <ac:spMkLst>
            <pc:docMk/>
            <pc:sldMk cId="3032983039" sldId="260"/>
            <ac:spMk id="3" creationId="{CC21F13A-18D0-40EF-9831-D5C410DFF7AD}"/>
          </ac:spMkLst>
        </pc:spChg>
        <pc:picChg chg="add mod">
          <ac:chgData name="Jonathan Sparshott" userId="be90ed414e241e3d" providerId="LiveId" clId="{CCF5D997-8482-4AD8-8026-B8F01DC6B3DC}" dt="2018-04-17T20:59:37.673" v="839" actId="1076"/>
          <ac:picMkLst>
            <pc:docMk/>
            <pc:sldMk cId="3032983039" sldId="260"/>
            <ac:picMk id="4" creationId="{EA5A5BC5-2861-4880-81C8-2D2E03E80300}"/>
          </ac:picMkLst>
        </pc:picChg>
      </pc:sldChg>
      <pc:sldChg chg="addSp delSp modSp add mod setBg">
        <pc:chgData name="Jonathan Sparshott" userId="be90ed414e241e3d" providerId="LiveId" clId="{CCF5D997-8482-4AD8-8026-B8F01DC6B3DC}" dt="2018-04-17T21:12:57.192" v="2468" actId="20577"/>
        <pc:sldMkLst>
          <pc:docMk/>
          <pc:sldMk cId="1360455670" sldId="261"/>
        </pc:sldMkLst>
        <pc:spChg chg="mod">
          <ac:chgData name="Jonathan Sparshott" userId="be90ed414e241e3d" providerId="LiveId" clId="{CCF5D997-8482-4AD8-8026-B8F01DC6B3DC}" dt="2018-04-17T21:08:00.566" v="1840" actId="26606"/>
          <ac:spMkLst>
            <pc:docMk/>
            <pc:sldMk cId="1360455670" sldId="261"/>
            <ac:spMk id="2" creationId="{E658D3D2-9F0C-40A3-A0EC-874C9B470BB3}"/>
          </ac:spMkLst>
        </pc:spChg>
        <pc:spChg chg="mod">
          <ac:chgData name="Jonathan Sparshott" userId="be90ed414e241e3d" providerId="LiveId" clId="{CCF5D997-8482-4AD8-8026-B8F01DC6B3DC}" dt="2018-04-17T21:12:57.192" v="2468" actId="20577"/>
          <ac:spMkLst>
            <pc:docMk/>
            <pc:sldMk cId="1360455670" sldId="261"/>
            <ac:spMk id="3" creationId="{CC21F13A-18D0-40EF-9831-D5C410DFF7AD}"/>
          </ac:spMkLst>
        </pc:spChg>
        <pc:spChg chg="add del mod">
          <ac:chgData name="Jonathan Sparshott" userId="be90ed414e241e3d" providerId="LiveId" clId="{CCF5D997-8482-4AD8-8026-B8F01DC6B3DC}" dt="2018-04-17T21:08:24.226" v="1842"/>
          <ac:spMkLst>
            <pc:docMk/>
            <pc:sldMk cId="1360455670" sldId="261"/>
            <ac:spMk id="6" creationId="{83FD5C37-E687-49CA-B947-6330395576A0}"/>
          </ac:spMkLst>
        </pc:spChg>
        <pc:spChg chg="add del mod">
          <ac:chgData name="Jonathan Sparshott" userId="be90ed414e241e3d" providerId="LiveId" clId="{CCF5D997-8482-4AD8-8026-B8F01DC6B3DC}" dt="2018-04-17T21:08:24.226" v="1842"/>
          <ac:spMkLst>
            <pc:docMk/>
            <pc:sldMk cId="1360455670" sldId="261"/>
            <ac:spMk id="7" creationId="{59E3A565-AA73-459B-A1F2-79739596C206}"/>
          </ac:spMkLst>
        </pc:spChg>
        <pc:spChg chg="add del mod">
          <ac:chgData name="Jonathan Sparshott" userId="be90ed414e241e3d" providerId="LiveId" clId="{CCF5D997-8482-4AD8-8026-B8F01DC6B3DC}" dt="2018-04-17T21:08:26.017" v="1843"/>
          <ac:spMkLst>
            <pc:docMk/>
            <pc:sldMk cId="1360455670" sldId="261"/>
            <ac:spMk id="8" creationId="{140C1297-4927-441C-B03D-AF13BB3FC6D6}"/>
          </ac:spMkLst>
        </pc:spChg>
        <pc:spChg chg="add del mod">
          <ac:chgData name="Jonathan Sparshott" userId="be90ed414e241e3d" providerId="LiveId" clId="{CCF5D997-8482-4AD8-8026-B8F01DC6B3DC}" dt="2018-04-17T21:08:26.017" v="1843"/>
          <ac:spMkLst>
            <pc:docMk/>
            <pc:sldMk cId="1360455670" sldId="261"/>
            <ac:spMk id="9" creationId="{167B83EA-29DD-4B3F-ACBA-5BBBC74FDB31}"/>
          </ac:spMkLst>
        </pc:spChg>
        <pc:spChg chg="add del">
          <ac:chgData name="Jonathan Sparshott" userId="be90ed414e241e3d" providerId="LiveId" clId="{CCF5D997-8482-4AD8-8026-B8F01DC6B3DC}" dt="2018-04-17T21:07:52.163" v="1835" actId="26606"/>
          <ac:spMkLst>
            <pc:docMk/>
            <pc:sldMk cId="1360455670" sldId="261"/>
            <ac:spMk id="10" creationId="{A26E2FAE-FA60-497B-B2CB-7702C6FF3A3F}"/>
          </ac:spMkLst>
        </pc:spChg>
        <pc:spChg chg="add del">
          <ac:chgData name="Jonathan Sparshott" userId="be90ed414e241e3d" providerId="LiveId" clId="{CCF5D997-8482-4AD8-8026-B8F01DC6B3DC}" dt="2018-04-17T21:07:58.264" v="1837" actId="26606"/>
          <ac:spMkLst>
            <pc:docMk/>
            <pc:sldMk cId="1360455670" sldId="261"/>
            <ac:spMk id="12" creationId="{909FE742-1A27-4AEF-B5F0-F8C383EAB1D7}"/>
          </ac:spMkLst>
        </pc:spChg>
        <pc:picChg chg="del">
          <ac:chgData name="Jonathan Sparshott" userId="be90ed414e241e3d" providerId="LiveId" clId="{CCF5D997-8482-4AD8-8026-B8F01DC6B3DC}" dt="2018-04-17T21:07:37.614" v="1832" actId="478"/>
          <ac:picMkLst>
            <pc:docMk/>
            <pc:sldMk cId="1360455670" sldId="261"/>
            <ac:picMk id="4" creationId="{EA5A5BC5-2861-4880-81C8-2D2E03E80300}"/>
          </ac:picMkLst>
        </pc:picChg>
        <pc:picChg chg="add del mod ord">
          <ac:chgData name="Jonathan Sparshott" userId="be90ed414e241e3d" providerId="LiveId" clId="{CCF5D997-8482-4AD8-8026-B8F01DC6B3DC}" dt="2018-04-17T21:08:28.190" v="1844" actId="478"/>
          <ac:picMkLst>
            <pc:docMk/>
            <pc:sldMk cId="1360455670" sldId="261"/>
            <ac:picMk id="5" creationId="{41D966E0-285B-4BFE-A111-35C85ABA5B84}"/>
          </ac:picMkLst>
        </pc:picChg>
        <pc:picChg chg="add mod">
          <ac:chgData name="Jonathan Sparshott" userId="be90ed414e241e3d" providerId="LiveId" clId="{CCF5D997-8482-4AD8-8026-B8F01DC6B3DC}" dt="2018-04-17T21:08:36.213" v="1846" actId="1076"/>
          <ac:picMkLst>
            <pc:docMk/>
            <pc:sldMk cId="1360455670" sldId="261"/>
            <ac:picMk id="13" creationId="{510D48B4-8F26-4825-A35A-80524CDD9CA0}"/>
          </ac:picMkLst>
        </pc:picChg>
      </pc:sldChg>
      <pc:sldChg chg="addSp delSp modSp add">
        <pc:chgData name="Jonathan Sparshott" userId="be90ed414e241e3d" providerId="LiveId" clId="{CCF5D997-8482-4AD8-8026-B8F01DC6B3DC}" dt="2018-04-17T21:17:11.939" v="2890" actId="27636"/>
        <pc:sldMkLst>
          <pc:docMk/>
          <pc:sldMk cId="1275100179" sldId="262"/>
        </pc:sldMkLst>
        <pc:spChg chg="mod">
          <ac:chgData name="Jonathan Sparshott" userId="be90ed414e241e3d" providerId="LiveId" clId="{CCF5D997-8482-4AD8-8026-B8F01DC6B3DC}" dt="2018-04-17T21:16:47.326" v="2883" actId="26606"/>
          <ac:spMkLst>
            <pc:docMk/>
            <pc:sldMk cId="1275100179" sldId="262"/>
            <ac:spMk id="2" creationId="{E658D3D2-9F0C-40A3-A0EC-874C9B470BB3}"/>
          </ac:spMkLst>
        </pc:spChg>
        <pc:spChg chg="mod">
          <ac:chgData name="Jonathan Sparshott" userId="be90ed414e241e3d" providerId="LiveId" clId="{CCF5D997-8482-4AD8-8026-B8F01DC6B3DC}" dt="2018-04-17T21:17:11.939" v="2890" actId="27636"/>
          <ac:spMkLst>
            <pc:docMk/>
            <pc:sldMk cId="1275100179" sldId="262"/>
            <ac:spMk id="3" creationId="{CC21F13A-18D0-40EF-9831-D5C410DFF7AD}"/>
          </ac:spMkLst>
        </pc:spChg>
        <pc:picChg chg="add mod ord">
          <ac:chgData name="Jonathan Sparshott" userId="be90ed414e241e3d" providerId="LiveId" clId="{CCF5D997-8482-4AD8-8026-B8F01DC6B3DC}" dt="2018-04-17T21:16:59.592" v="2885" actId="208"/>
          <ac:picMkLst>
            <pc:docMk/>
            <pc:sldMk cId="1275100179" sldId="262"/>
            <ac:picMk id="5" creationId="{3D67A44D-7B21-4AB3-A177-3365D7B7AD50}"/>
          </ac:picMkLst>
        </pc:picChg>
        <pc:picChg chg="del">
          <ac:chgData name="Jonathan Sparshott" userId="be90ed414e241e3d" providerId="LiveId" clId="{CCF5D997-8482-4AD8-8026-B8F01DC6B3DC}" dt="2018-04-17T21:16:44.776" v="2881" actId="478"/>
          <ac:picMkLst>
            <pc:docMk/>
            <pc:sldMk cId="1275100179" sldId="262"/>
            <ac:picMk id="13" creationId="{510D48B4-8F26-4825-A35A-80524CDD9CA0}"/>
          </ac:picMkLst>
        </pc:picChg>
      </pc:sldChg>
      <pc:sldChg chg="addSp delSp modSp add">
        <pc:chgData name="Jonathan Sparshott" userId="be90ed414e241e3d" providerId="LiveId" clId="{CCF5D997-8482-4AD8-8026-B8F01DC6B3DC}" dt="2018-04-17T21:25:50.765" v="3574" actId="20577"/>
        <pc:sldMkLst>
          <pc:docMk/>
          <pc:sldMk cId="2955209662" sldId="263"/>
        </pc:sldMkLst>
        <pc:spChg chg="mod">
          <ac:chgData name="Jonathan Sparshott" userId="be90ed414e241e3d" providerId="LiveId" clId="{CCF5D997-8482-4AD8-8026-B8F01DC6B3DC}" dt="2018-04-17T21:19:30.208" v="2902" actId="20577"/>
          <ac:spMkLst>
            <pc:docMk/>
            <pc:sldMk cId="2955209662" sldId="263"/>
            <ac:spMk id="2" creationId="{E658D3D2-9F0C-40A3-A0EC-874C9B470BB3}"/>
          </ac:spMkLst>
        </pc:spChg>
        <pc:spChg chg="mod">
          <ac:chgData name="Jonathan Sparshott" userId="be90ed414e241e3d" providerId="LiveId" clId="{CCF5D997-8482-4AD8-8026-B8F01DC6B3DC}" dt="2018-04-17T21:25:50.765" v="3574" actId="20577"/>
          <ac:spMkLst>
            <pc:docMk/>
            <pc:sldMk cId="2955209662" sldId="263"/>
            <ac:spMk id="3" creationId="{CC21F13A-18D0-40EF-9831-D5C410DFF7AD}"/>
          </ac:spMkLst>
        </pc:spChg>
        <pc:picChg chg="del">
          <ac:chgData name="Jonathan Sparshott" userId="be90ed414e241e3d" providerId="LiveId" clId="{CCF5D997-8482-4AD8-8026-B8F01DC6B3DC}" dt="2018-04-17T21:20:12.393" v="2903" actId="478"/>
          <ac:picMkLst>
            <pc:docMk/>
            <pc:sldMk cId="2955209662" sldId="263"/>
            <ac:picMk id="5" creationId="{3D67A44D-7B21-4AB3-A177-3365D7B7AD50}"/>
          </ac:picMkLst>
        </pc:picChg>
        <pc:picChg chg="add mod ord">
          <ac:chgData name="Jonathan Sparshott" userId="be90ed414e241e3d" providerId="LiveId" clId="{CCF5D997-8482-4AD8-8026-B8F01DC6B3DC}" dt="2018-04-17T21:20:26.690" v="2906" actId="1076"/>
          <ac:picMkLst>
            <pc:docMk/>
            <pc:sldMk cId="2955209662" sldId="263"/>
            <ac:picMk id="6" creationId="{7FF9CB6D-F5B6-48D2-9430-610B43B2052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391EFD0-AA62-4340-99E9-1AEC2851F966}" type="datetimeFigureOut">
              <a:rPr lang="en-GB" smtClean="0"/>
              <a:t>25/04/2018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53DF467-D9EB-4BA0-B2E5-3F1DDD00D662}" type="slidenum">
              <a:rPr lang="en-GB" smtClean="0"/>
              <a:t>‹#›</a:t>
            </a:fld>
            <a:endParaRPr lang="en-GB"/>
          </a:p>
        </p:txBody>
      </p:sp>
    </p:spTree>
    <p:extLst>
      <p:ext uri="{BB962C8B-B14F-4D97-AF65-F5344CB8AC3E}">
        <p14:creationId xmlns:p14="http://schemas.microsoft.com/office/powerpoint/2010/main" val="19210348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C540EB-DADD-45C6-9C19-C722FD39EA9A}" type="datetimeFigureOut">
              <a:rPr lang="en-GB" smtClean="0"/>
              <a:t>25/04/2018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99022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540EB-DADD-45C6-9C19-C722FD39EA9A}" type="datetimeFigureOut">
              <a:rPr lang="en-GB" smtClean="0"/>
              <a:t>25/04/2018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952483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540EB-DADD-45C6-9C19-C722FD39EA9A}" type="datetimeFigureOut">
              <a:rPr lang="en-GB" smtClean="0"/>
              <a:t>25/04/2018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4250280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540EB-DADD-45C6-9C19-C722FD39EA9A}" type="datetimeFigureOut">
              <a:rPr lang="en-GB" smtClean="0"/>
              <a:t>25/04/2018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51284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540EB-DADD-45C6-9C19-C722FD39EA9A}" type="datetimeFigureOut">
              <a:rPr lang="en-GB" smtClean="0"/>
              <a:t>25/04/2018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192214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C540EB-DADD-45C6-9C19-C722FD39EA9A}" type="datetimeFigureOut">
              <a:rPr lang="en-GB" smtClean="0"/>
              <a:t>25/04/2018</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1878314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C540EB-DADD-45C6-9C19-C722FD39EA9A}" type="datetimeFigureOut">
              <a:rPr lang="en-GB" smtClean="0"/>
              <a:t>25/04/2018</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661244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C540EB-DADD-45C6-9C19-C722FD39EA9A}" type="datetimeFigureOut">
              <a:rPr lang="en-GB" smtClean="0"/>
              <a:t>25/04/2018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051759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C540EB-DADD-45C6-9C19-C722FD39EA9A}" type="datetimeFigureOut">
              <a:rPr lang="en-GB" smtClean="0"/>
              <a:t>25/04/2018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149719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C540EB-DADD-45C6-9C19-C722FD39EA9A}" type="datetimeFigureOut">
              <a:rPr lang="en-GB" smtClean="0"/>
              <a:t>25/04/2018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8156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540EB-DADD-45C6-9C19-C722FD39EA9A}" type="datetimeFigureOut">
              <a:rPr lang="en-GB" smtClean="0"/>
              <a:t>25/04/2018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54290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C540EB-DADD-45C6-9C19-C722FD39EA9A}" type="datetimeFigureOut">
              <a:rPr lang="en-GB" smtClean="0"/>
              <a:t>25/04/2018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3639830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C540EB-DADD-45C6-9C19-C722FD39EA9A}" type="datetimeFigureOut">
              <a:rPr lang="en-GB" smtClean="0"/>
              <a:t>25/04/2018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3263467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8C540EB-DADD-45C6-9C19-C722FD39EA9A}" type="datetimeFigureOut">
              <a:rPr lang="en-GB" smtClean="0"/>
              <a:t>25/04/2018</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3963111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8C540EB-DADD-45C6-9C19-C722FD39EA9A}" type="datetimeFigureOut">
              <a:rPr lang="en-GB" smtClean="0"/>
              <a:t>25/04/2018</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3811703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8C540EB-DADD-45C6-9C19-C722FD39EA9A}" type="datetimeFigureOut">
              <a:rPr lang="en-GB" smtClean="0"/>
              <a:t>25/04/2018</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5881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540EB-DADD-45C6-9C19-C722FD39EA9A}" type="datetimeFigureOut">
              <a:rPr lang="en-GB" smtClean="0"/>
              <a:t>25/04/2018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71603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8C540EB-DADD-45C6-9C19-C722FD39EA9A}" type="datetimeFigureOut">
              <a:rPr lang="en-GB" smtClean="0"/>
              <a:t>25/04/2018</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A2A3C9D-14A0-4980-B0DE-76236CBDD9F4}" type="slidenum">
              <a:rPr lang="en-GB" smtClean="0"/>
              <a:t>‹#›</a:t>
            </a:fld>
            <a:endParaRPr lang="en-GB"/>
          </a:p>
        </p:txBody>
      </p:sp>
    </p:spTree>
    <p:extLst>
      <p:ext uri="{BB962C8B-B14F-4D97-AF65-F5344CB8AC3E}">
        <p14:creationId xmlns:p14="http://schemas.microsoft.com/office/powerpoint/2010/main" val="261312227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01" y="315686"/>
            <a:ext cx="11489890" cy="2357845"/>
          </a:xfrm>
        </p:spPr>
        <p:txBody>
          <a:bodyPr anchor="ctr"/>
          <a:lstStyle/>
          <a:p>
            <a:r>
              <a:rPr lang="en-GB" sz="6000" dirty="0"/>
              <a:t>Ancient History </a:t>
            </a:r>
            <a:br>
              <a:rPr lang="en-GB" sz="6000" dirty="0"/>
            </a:br>
            <a:r>
              <a:rPr lang="en-GB" sz="6000" dirty="0"/>
              <a:t>Greek Period Study Revision</a:t>
            </a:r>
          </a:p>
        </p:txBody>
      </p:sp>
      <p:sp>
        <p:nvSpPr>
          <p:cNvPr id="3" name="Subtitle 2"/>
          <p:cNvSpPr>
            <a:spLocks noGrp="1"/>
          </p:cNvSpPr>
          <p:nvPr>
            <p:ph type="subTitle" idx="1"/>
          </p:nvPr>
        </p:nvSpPr>
        <p:spPr>
          <a:xfrm>
            <a:off x="178130" y="3182586"/>
            <a:ext cx="6388925" cy="2707575"/>
          </a:xfrm>
        </p:spPr>
        <p:txBody>
          <a:bodyPr anchor="ctr">
            <a:noAutofit/>
          </a:bodyPr>
          <a:lstStyle/>
          <a:p>
            <a:pPr algn="ctr"/>
            <a:r>
              <a:rPr lang="en-GB" sz="4000" b="1" u="sng" dirty="0">
                <a:solidFill>
                  <a:srgbClr val="FFC000"/>
                </a:solidFill>
              </a:rPr>
              <a:t>Session </a:t>
            </a:r>
            <a:r>
              <a:rPr lang="en-GB" sz="4000" b="1" u="sng" dirty="0" smtClean="0">
                <a:solidFill>
                  <a:srgbClr val="FFC000"/>
                </a:solidFill>
              </a:rPr>
              <a:t>2:</a:t>
            </a:r>
            <a:r>
              <a:rPr lang="en-GB" sz="4000" dirty="0" smtClean="0">
                <a:solidFill>
                  <a:srgbClr val="FFC000"/>
                </a:solidFill>
              </a:rPr>
              <a:t> </a:t>
            </a:r>
          </a:p>
          <a:p>
            <a:pPr algn="ctr"/>
            <a:r>
              <a:rPr lang="en-GB" sz="4000" dirty="0" smtClean="0">
                <a:solidFill>
                  <a:srgbClr val="FFC000"/>
                </a:solidFill>
              </a:rPr>
              <a:t>Greece in Conflict</a:t>
            </a:r>
          </a:p>
          <a:p>
            <a:pPr algn="ctr"/>
            <a:r>
              <a:rPr lang="en-GB" sz="4000" dirty="0" smtClean="0">
                <a:solidFill>
                  <a:srgbClr val="FFC000"/>
                </a:solidFill>
              </a:rPr>
              <a:t>479-446 </a:t>
            </a:r>
            <a:r>
              <a:rPr lang="en-GB" sz="4000" dirty="0">
                <a:solidFill>
                  <a:srgbClr val="FFC000"/>
                </a:solidFill>
              </a:rPr>
              <a:t>BC</a:t>
            </a:r>
          </a:p>
        </p:txBody>
      </p:sp>
      <p:pic>
        <p:nvPicPr>
          <p:cNvPr id="5" name="Picture 4" descr="https://upload.wikimedia.org/wikipedia/commons/thumb/6/64/Map_athenian_empire_431_BC-en.svg/450px-Map_athenian_empire_431_BC-en.svg.png"/>
          <p:cNvPicPr/>
          <p:nvPr/>
        </p:nvPicPr>
        <p:blipFill>
          <a:blip r:embed="rId2">
            <a:extLst>
              <a:ext uri="{28A0092B-C50C-407E-A947-70E740481C1C}">
                <a14:useLocalDpi xmlns:a14="http://schemas.microsoft.com/office/drawing/2010/main" val="0"/>
              </a:ext>
            </a:extLst>
          </a:blip>
          <a:srcRect/>
          <a:stretch>
            <a:fillRect/>
          </a:stretch>
        </p:blipFill>
        <p:spPr bwMode="auto">
          <a:xfrm>
            <a:off x="6822315" y="2537145"/>
            <a:ext cx="4936919" cy="3946782"/>
          </a:xfrm>
          <a:prstGeom prst="rect">
            <a:avLst/>
          </a:prstGeom>
          <a:noFill/>
          <a:ln>
            <a:solidFill>
              <a:schemeClr val="tx1"/>
            </a:solidFill>
          </a:ln>
        </p:spPr>
      </p:pic>
    </p:spTree>
    <p:extLst>
      <p:ext uri="{BB962C8B-B14F-4D97-AF65-F5344CB8AC3E}">
        <p14:creationId xmlns:p14="http://schemas.microsoft.com/office/powerpoint/2010/main" val="932818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987040" y="2481942"/>
            <a:ext cx="5965371" cy="2316481"/>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solidFill>
                  <a:srgbClr val="002060"/>
                </a:solidFill>
              </a:rPr>
              <a:t>Assess the level of threat the Persians presented to the Greeks between 478 and 449 </a:t>
            </a:r>
            <a:r>
              <a:rPr lang="en-GB" sz="2000" dirty="0" smtClean="0">
                <a:solidFill>
                  <a:srgbClr val="002060"/>
                </a:solidFill>
              </a:rPr>
              <a:t>BC</a:t>
            </a:r>
            <a:endParaRPr lang="en-GB" sz="2000" dirty="0">
              <a:solidFill>
                <a:srgbClr val="002060"/>
              </a:solidFill>
            </a:endParaRPr>
          </a:p>
        </p:txBody>
      </p:sp>
    </p:spTree>
    <p:extLst>
      <p:ext uri="{BB962C8B-B14F-4D97-AF65-F5344CB8AC3E}">
        <p14:creationId xmlns:p14="http://schemas.microsoft.com/office/powerpoint/2010/main" val="1638500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88" y="139210"/>
            <a:ext cx="9404723" cy="679396"/>
          </a:xfrm>
        </p:spPr>
        <p:txBody>
          <a:bodyPr anchor="ctr"/>
          <a:lstStyle/>
          <a:p>
            <a:r>
              <a:rPr lang="en-GB" dirty="0" smtClean="0"/>
              <a:t>Final Points </a:t>
            </a:r>
            <a:endParaRPr lang="en-GB" dirty="0"/>
          </a:p>
        </p:txBody>
      </p:sp>
      <p:sp>
        <p:nvSpPr>
          <p:cNvPr id="4" name="Content Placeholder 2"/>
          <p:cNvSpPr txBox="1">
            <a:spLocks/>
          </p:cNvSpPr>
          <p:nvPr/>
        </p:nvSpPr>
        <p:spPr>
          <a:xfrm>
            <a:off x="217715" y="853441"/>
            <a:ext cx="11509829" cy="258584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i="1" dirty="0" smtClean="0"/>
              <a:t>Some overview questions to test yourself with:</a:t>
            </a:r>
          </a:p>
          <a:p>
            <a:pPr marL="457200" indent="-457200">
              <a:buClr>
                <a:srgbClr val="002060"/>
              </a:buClr>
              <a:buFont typeface="+mj-lt"/>
              <a:buAutoNum type="arabicPeriod"/>
            </a:pPr>
            <a:r>
              <a:rPr lang="en-GB" dirty="0" smtClean="0"/>
              <a:t>Was conflict between Athens and Sparta inevitable after the Persian Wars?</a:t>
            </a:r>
          </a:p>
          <a:p>
            <a:pPr marL="457200" indent="-457200">
              <a:buClr>
                <a:srgbClr val="002060"/>
              </a:buClr>
              <a:buFont typeface="+mj-lt"/>
              <a:buAutoNum type="arabicPeriod"/>
            </a:pPr>
            <a:r>
              <a:rPr lang="en-GB" dirty="0" smtClean="0"/>
              <a:t>How important was the role played by Greek States other than Athens and Sparta in the development of </a:t>
            </a:r>
            <a:r>
              <a:rPr lang="en-GB" dirty="0" smtClean="0"/>
              <a:t>relations </a:t>
            </a:r>
            <a:r>
              <a:rPr lang="en-GB" dirty="0" smtClean="0"/>
              <a:t>between 479 and 446 BC?</a:t>
            </a:r>
          </a:p>
          <a:p>
            <a:pPr marL="457200" indent="-457200">
              <a:buClr>
                <a:srgbClr val="002060"/>
              </a:buClr>
              <a:buFont typeface="+mj-lt"/>
              <a:buAutoNum type="arabicPeriod"/>
            </a:pPr>
            <a:r>
              <a:rPr lang="en-GB" dirty="0" smtClean="0"/>
              <a:t>Assess the level of threat the Persians presented to the Greeks between 478 and 449 BC</a:t>
            </a:r>
          </a:p>
          <a:p>
            <a:pPr marL="457200" indent="-457200">
              <a:buClr>
                <a:srgbClr val="002060"/>
              </a:buClr>
              <a:buFont typeface="+mj-lt"/>
              <a:buAutoNum type="arabicPeriod"/>
            </a:pPr>
            <a:r>
              <a:rPr lang="en-GB" dirty="0" smtClean="0"/>
              <a:t>Compare the strengths and weaknesses of the sources for this period</a:t>
            </a:r>
          </a:p>
        </p:txBody>
      </p:sp>
      <p:sp>
        <p:nvSpPr>
          <p:cNvPr id="6" name="Content Placeholder 2"/>
          <p:cNvSpPr txBox="1">
            <a:spLocks/>
          </p:cNvSpPr>
          <p:nvPr/>
        </p:nvSpPr>
        <p:spPr>
          <a:xfrm>
            <a:off x="217714" y="3676469"/>
            <a:ext cx="11509829" cy="276787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i="1" dirty="0" smtClean="0"/>
              <a:t>Example exam questions (AS &amp; A-Level)</a:t>
            </a:r>
          </a:p>
          <a:p>
            <a:pPr marL="0" indent="0">
              <a:buFont typeface="Wingdings 3" charset="2"/>
              <a:buNone/>
            </a:pPr>
            <a:endParaRPr lang="en-GB" dirty="0" smtClean="0"/>
          </a:p>
          <a:p>
            <a:pPr marL="0" indent="0">
              <a:buNone/>
            </a:pPr>
            <a:r>
              <a:rPr lang="en-GB" sz="2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‘Relations between Athens and Sparta were doomed from the moment that the Persians were defeated in 479’ </a:t>
            </a:r>
            <a:endParaRPr lang="en-GB" sz="2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GB" sz="2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How far do you agree with this view? You must use and analyse the ancient 	sources you have studied as well as your own knowledge to support your 	answer. 																				[30]</a:t>
            </a:r>
          </a:p>
        </p:txBody>
      </p:sp>
    </p:spTree>
    <p:extLst>
      <p:ext uri="{BB962C8B-B14F-4D97-AF65-F5344CB8AC3E}">
        <p14:creationId xmlns:p14="http://schemas.microsoft.com/office/powerpoint/2010/main" val="4179173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88" y="139210"/>
            <a:ext cx="9404723" cy="679396"/>
          </a:xfrm>
        </p:spPr>
        <p:txBody>
          <a:bodyPr anchor="ctr"/>
          <a:lstStyle/>
          <a:p>
            <a:r>
              <a:rPr lang="en-GB" dirty="0" smtClean="0"/>
              <a:t>Final Points </a:t>
            </a:r>
            <a:endParaRPr lang="en-GB" dirty="0"/>
          </a:p>
        </p:txBody>
      </p:sp>
      <p:sp>
        <p:nvSpPr>
          <p:cNvPr id="6" name="Content Placeholder 2"/>
          <p:cNvSpPr txBox="1">
            <a:spLocks/>
          </p:cNvSpPr>
          <p:nvPr/>
        </p:nvSpPr>
        <p:spPr>
          <a:xfrm>
            <a:off x="180065" y="818606"/>
            <a:ext cx="11844565" cy="117211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i="1" dirty="0" smtClean="0"/>
              <a:t>Example exam questions (AS)</a:t>
            </a:r>
            <a:endParaRPr lang="en-GB" dirty="0" smtClean="0"/>
          </a:p>
          <a:p>
            <a:pPr marL="0" indent="0">
              <a:buNone/>
            </a:pPr>
            <a:r>
              <a:rPr lang="en-GB"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On </a:t>
            </a:r>
            <a:r>
              <a:rPr lang="en-GB"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the basis of these passages, and the other sources you have studied, to what extent did the Athenians intend to turn the Delian League into an empire from which they would benefit the most</a:t>
            </a:r>
            <a:r>
              <a:rPr lang="en-GB"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[20]</a:t>
            </a:r>
          </a:p>
        </p:txBody>
      </p:sp>
      <p:sp>
        <p:nvSpPr>
          <p:cNvPr id="3" name="Rectangle 2"/>
          <p:cNvSpPr/>
          <p:nvPr/>
        </p:nvSpPr>
        <p:spPr>
          <a:xfrm>
            <a:off x="180065" y="2008401"/>
            <a:ext cx="11844565" cy="1323439"/>
          </a:xfrm>
          <a:prstGeom prst="rect">
            <a:avLst/>
          </a:prstGeom>
          <a:ln>
            <a:solidFill>
              <a:schemeClr val="bg1"/>
            </a:solidFill>
          </a:ln>
        </p:spPr>
        <p:txBody>
          <a:bodyPr wrap="square">
            <a:spAutoFit/>
          </a:bodyPr>
          <a:lstStyle/>
          <a:p>
            <a:r>
              <a:rPr lang="en-GB" sz="1600" dirty="0">
                <a:latin typeface="Calibri" panose="020F0502020204030204" pitchFamily="34" charset="0"/>
              </a:rPr>
              <a:t>After that Naxos left the League and the Athenians made war on the place. After a siege Naxos was forced back to allegiance. This was the first case when the original constitution of the League was broken and an allied city lost its independence, and the process was continued in the cases of the other allies as various circumstances arose. The chief reasons for these revolts were failures to produce the right amount of tribute or the right number of ships, and sometimes a refusal to produce any ships at all.</a:t>
            </a:r>
          </a:p>
          <a:p>
            <a:r>
              <a:rPr lang="en-GB" sz="1600" dirty="0" smtClean="0">
                <a:latin typeface="Calibri" panose="020F0502020204030204" pitchFamily="34" charset="0"/>
              </a:rPr>
              <a:t>											Thucydides </a:t>
            </a:r>
            <a:r>
              <a:rPr lang="en-GB" sz="1600" dirty="0">
                <a:latin typeface="Calibri" panose="020F0502020204030204" pitchFamily="34" charset="0"/>
              </a:rPr>
              <a:t>1.98-9</a:t>
            </a:r>
          </a:p>
        </p:txBody>
      </p:sp>
      <p:sp>
        <p:nvSpPr>
          <p:cNvPr id="5" name="Rectangle 4"/>
          <p:cNvSpPr/>
          <p:nvPr/>
        </p:nvSpPr>
        <p:spPr>
          <a:xfrm>
            <a:off x="180065" y="3387616"/>
            <a:ext cx="11844565" cy="1671740"/>
          </a:xfrm>
          <a:prstGeom prst="rect">
            <a:avLst/>
          </a:prstGeom>
          <a:ln>
            <a:solidFill>
              <a:schemeClr val="bg1"/>
            </a:solidFill>
          </a:ln>
        </p:spPr>
        <p:txBody>
          <a:bodyPr wrap="square">
            <a:spAutoFit/>
          </a:bodyPr>
          <a:lstStyle/>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After that Naxos left the League and the Athenians made war on the place. After a siege Naxos was forced back to allegiance. This was the first case when the original constitution of the League was broken and an allied city lost its independence, and the process was continued in the cases of the other allies as various circumstances arose. The chief reasons for these revolts were failures to produce the right amount of tribute or the right number of ships, and sometimes a refusal to produce any ships at all.</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Thucydides 1.98-9</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80064" y="5116506"/>
            <a:ext cx="11844565" cy="1671740"/>
          </a:xfrm>
          <a:prstGeom prst="rect">
            <a:avLst/>
          </a:prstGeom>
          <a:ln>
            <a:solidFill>
              <a:schemeClr val="bg1"/>
            </a:solidFill>
          </a:ln>
        </p:spPr>
        <p:txBody>
          <a:bodyPr wrap="square">
            <a:spAutoFit/>
          </a:bodyPr>
          <a:lstStyle/>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The </a:t>
            </a:r>
            <a:r>
              <a:rPr lang="en-GB" sz="1600" dirty="0" err="1">
                <a:latin typeface="Calibri" panose="020F0502020204030204" pitchFamily="34" charset="0"/>
                <a:ea typeface="Calibri" panose="020F0502020204030204" pitchFamily="34" charset="0"/>
                <a:cs typeface="Times New Roman" panose="02020603050405020304" pitchFamily="18" charset="0"/>
              </a:rPr>
              <a:t>Chalcideans</a:t>
            </a:r>
            <a:r>
              <a:rPr lang="en-GB" sz="1600" dirty="0">
                <a:latin typeface="Calibri" panose="020F0502020204030204" pitchFamily="34" charset="0"/>
                <a:ea typeface="Calibri" panose="020F0502020204030204" pitchFamily="34" charset="0"/>
                <a:cs typeface="Times New Roman" panose="02020603050405020304" pitchFamily="18" charset="0"/>
              </a:rPr>
              <a:t> are to swear an oath on the following terms: ‘I will not revolt from the people of Athens by any means or device whatsoever, neither in word nor in deed, nor will I obey anyone who does revolt, and if anyone revolts I will denounce him to the Athenians, and I will pay to the Athenians whatever tribute I persuade them to agree, and I will be the best and fairest ally I am able to be and will help and defend the Athenian people, in the event of anyone wronging the Athenian people, and I will obey the Athenian people.’</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The </a:t>
            </a:r>
            <a:r>
              <a:rPr lang="en-GB" sz="1600" dirty="0" err="1">
                <a:latin typeface="Calibri" panose="020F0502020204030204" pitchFamily="34" charset="0"/>
                <a:ea typeface="Calibri" panose="020F0502020204030204" pitchFamily="34" charset="0"/>
                <a:cs typeface="Times New Roman" panose="02020603050405020304" pitchFamily="18" charset="0"/>
              </a:rPr>
              <a:t>Chalkis</a:t>
            </a:r>
            <a:r>
              <a:rPr lang="en-GB" sz="1600" dirty="0">
                <a:latin typeface="Calibri" panose="020F0502020204030204" pitchFamily="34" charset="0"/>
                <a:ea typeface="Calibri" panose="020F0502020204030204" pitchFamily="34" charset="0"/>
                <a:cs typeface="Times New Roman" panose="02020603050405020304" pitchFamily="18" charset="0"/>
              </a:rPr>
              <a:t> Decree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5427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58D3D2-9F0C-40A3-A0EC-874C9B470BB3}"/>
              </a:ext>
            </a:extLst>
          </p:cNvPr>
          <p:cNvSpPr>
            <a:spLocks noGrp="1"/>
          </p:cNvSpPr>
          <p:nvPr>
            <p:ph type="title"/>
          </p:nvPr>
        </p:nvSpPr>
        <p:spPr/>
        <p:txBody>
          <a:bodyPr/>
          <a:lstStyle/>
          <a:p>
            <a:r>
              <a:rPr lang="en-GB" dirty="0"/>
              <a:t>Overview of the </a:t>
            </a:r>
            <a:r>
              <a:rPr lang="en-GB" dirty="0" smtClean="0"/>
              <a:t>Period</a:t>
            </a:r>
            <a:endParaRPr lang="en-GB" dirty="0"/>
          </a:p>
        </p:txBody>
      </p:sp>
      <p:sp>
        <p:nvSpPr>
          <p:cNvPr id="3" name="Content Placeholder 2">
            <a:extLst>
              <a:ext uri="{FF2B5EF4-FFF2-40B4-BE49-F238E27FC236}">
                <a16:creationId xmlns:a16="http://schemas.microsoft.com/office/drawing/2014/main" xmlns="" id="{CC21F13A-18D0-40EF-9831-D5C410DFF7AD}"/>
              </a:ext>
            </a:extLst>
          </p:cNvPr>
          <p:cNvSpPr>
            <a:spLocks noGrp="1"/>
          </p:cNvSpPr>
          <p:nvPr>
            <p:ph idx="1"/>
          </p:nvPr>
        </p:nvSpPr>
        <p:spPr>
          <a:xfrm>
            <a:off x="629512" y="1526676"/>
            <a:ext cx="10932975" cy="5037410"/>
          </a:xfrm>
        </p:spPr>
        <p:txBody>
          <a:bodyPr>
            <a:normAutofit fontScale="92500" lnSpcReduction="20000"/>
          </a:bodyPr>
          <a:lstStyle/>
          <a:p>
            <a:r>
              <a:rPr lang="en-GB" sz="2400" dirty="0" smtClean="0"/>
              <a:t>479 – Athens begins to build walls around the city</a:t>
            </a:r>
          </a:p>
          <a:p>
            <a:r>
              <a:rPr lang="en-GB" sz="2400" dirty="0" smtClean="0"/>
              <a:t>478 </a:t>
            </a:r>
            <a:r>
              <a:rPr lang="en-GB" sz="2400" dirty="0"/>
              <a:t>– </a:t>
            </a:r>
            <a:r>
              <a:rPr lang="en-GB" sz="2400" dirty="0" smtClean="0"/>
              <a:t>Delian League formed</a:t>
            </a:r>
          </a:p>
          <a:p>
            <a:r>
              <a:rPr lang="en-GB" sz="2400" dirty="0" smtClean="0"/>
              <a:t>468 – Delian victory at the battle of </a:t>
            </a:r>
            <a:r>
              <a:rPr lang="en-GB" sz="2400" dirty="0" err="1" smtClean="0"/>
              <a:t>Eurymedon</a:t>
            </a:r>
            <a:endParaRPr lang="en-GB" sz="2400" dirty="0" smtClean="0"/>
          </a:p>
          <a:p>
            <a:r>
              <a:rPr lang="en-GB" sz="2400" dirty="0" smtClean="0"/>
              <a:t>465 – Revolt of Thasos from the Delian League</a:t>
            </a:r>
            <a:endParaRPr lang="en-GB" sz="2400" dirty="0"/>
          </a:p>
          <a:p>
            <a:r>
              <a:rPr lang="en-GB" sz="2400" dirty="0" smtClean="0"/>
              <a:t>464 – Helot Revolt in Sparta</a:t>
            </a:r>
            <a:endParaRPr lang="en-GB" sz="2400" dirty="0"/>
          </a:p>
          <a:p>
            <a:r>
              <a:rPr lang="en-GB" sz="2400" dirty="0" smtClean="0"/>
              <a:t>460-446 – ‘First Peloponnesian War’</a:t>
            </a:r>
            <a:endParaRPr lang="en-GB" sz="2400" dirty="0"/>
          </a:p>
          <a:p>
            <a:r>
              <a:rPr lang="en-GB" sz="2400" dirty="0" smtClean="0"/>
              <a:t>460 </a:t>
            </a:r>
            <a:r>
              <a:rPr lang="en-GB" sz="2400" dirty="0"/>
              <a:t>– </a:t>
            </a:r>
            <a:r>
              <a:rPr lang="en-GB" sz="2400" dirty="0" smtClean="0"/>
              <a:t>Start of failed Athenian attempt to take control of Egypt</a:t>
            </a:r>
          </a:p>
          <a:p>
            <a:r>
              <a:rPr lang="en-GB" sz="2400" dirty="0" smtClean="0"/>
              <a:t>460 – Megara joins the Delian League</a:t>
            </a:r>
            <a:endParaRPr lang="en-GB" sz="2400" dirty="0"/>
          </a:p>
          <a:p>
            <a:r>
              <a:rPr lang="en-GB" sz="2400" dirty="0" smtClean="0"/>
              <a:t>457 </a:t>
            </a:r>
            <a:r>
              <a:rPr lang="en-GB" sz="2400" dirty="0"/>
              <a:t>– </a:t>
            </a:r>
            <a:r>
              <a:rPr lang="en-GB" sz="2400" dirty="0" smtClean="0"/>
              <a:t>Battle of Tanagra</a:t>
            </a:r>
            <a:endParaRPr lang="en-GB" sz="2400" dirty="0"/>
          </a:p>
          <a:p>
            <a:r>
              <a:rPr lang="en-GB" sz="2400" dirty="0" smtClean="0"/>
              <a:t>454 </a:t>
            </a:r>
            <a:r>
              <a:rPr lang="en-GB" sz="2400" dirty="0"/>
              <a:t>– </a:t>
            </a:r>
            <a:r>
              <a:rPr lang="en-GB" sz="2400" dirty="0" smtClean="0"/>
              <a:t>Delian treasury moved to Athens</a:t>
            </a:r>
            <a:endParaRPr lang="en-GB" sz="2400" dirty="0"/>
          </a:p>
          <a:p>
            <a:r>
              <a:rPr lang="en-GB" sz="2400" dirty="0" smtClean="0"/>
              <a:t>449 </a:t>
            </a:r>
            <a:r>
              <a:rPr lang="en-GB" sz="2400" dirty="0"/>
              <a:t>– </a:t>
            </a:r>
            <a:r>
              <a:rPr lang="en-GB" sz="2400" dirty="0" smtClean="0"/>
              <a:t>Supposed Peace of </a:t>
            </a:r>
            <a:r>
              <a:rPr lang="en-GB" sz="2400" dirty="0" err="1" smtClean="0"/>
              <a:t>Callias</a:t>
            </a:r>
            <a:endParaRPr lang="en-GB" sz="2400" dirty="0"/>
          </a:p>
          <a:p>
            <a:r>
              <a:rPr lang="en-GB" sz="2400" dirty="0" smtClean="0"/>
              <a:t>446 </a:t>
            </a:r>
            <a:r>
              <a:rPr lang="en-GB" sz="2400" dirty="0"/>
              <a:t>– </a:t>
            </a:r>
            <a:r>
              <a:rPr lang="en-GB" sz="2400" dirty="0" smtClean="0"/>
              <a:t>Spartan invasion of Attica</a:t>
            </a:r>
            <a:endParaRPr lang="en-GB" sz="2400" dirty="0"/>
          </a:p>
          <a:p>
            <a:endParaRPr lang="en-GB" sz="2400" dirty="0"/>
          </a:p>
        </p:txBody>
      </p:sp>
    </p:spTree>
    <p:extLst>
      <p:ext uri="{BB962C8B-B14F-4D97-AF65-F5344CB8AC3E}">
        <p14:creationId xmlns:p14="http://schemas.microsoft.com/office/powerpoint/2010/main" val="3350522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191460"/>
            <a:ext cx="9404723" cy="810026"/>
          </a:xfrm>
        </p:spPr>
        <p:txBody>
          <a:bodyPr/>
          <a:lstStyle/>
          <a:p>
            <a:r>
              <a:rPr lang="en-GB" dirty="0" smtClean="0"/>
              <a:t>Sources - </a:t>
            </a:r>
            <a:r>
              <a:rPr lang="en-GB" b="1" dirty="0" smtClean="0"/>
              <a:t>Thucydides</a:t>
            </a:r>
            <a:endParaRPr lang="en-GB" b="1" dirty="0"/>
          </a:p>
        </p:txBody>
      </p:sp>
      <p:sp>
        <p:nvSpPr>
          <p:cNvPr id="3" name="Content Placeholder 2"/>
          <p:cNvSpPr>
            <a:spLocks noGrp="1"/>
          </p:cNvSpPr>
          <p:nvPr>
            <p:ph idx="1"/>
          </p:nvPr>
        </p:nvSpPr>
        <p:spPr>
          <a:xfrm>
            <a:off x="245515" y="1248175"/>
            <a:ext cx="8505407" cy="5416776"/>
          </a:xfrm>
        </p:spPr>
        <p:txBody>
          <a:bodyPr>
            <a:normAutofit/>
          </a:bodyPr>
          <a:lstStyle/>
          <a:p>
            <a:r>
              <a:rPr lang="en-GB" dirty="0" smtClean="0"/>
              <a:t>Wrote </a:t>
            </a:r>
            <a:r>
              <a:rPr lang="en-GB" b="1" i="1" dirty="0" smtClean="0">
                <a:solidFill>
                  <a:srgbClr val="FFC000"/>
                </a:solidFill>
              </a:rPr>
              <a:t>History of the Peloponnesian War</a:t>
            </a:r>
          </a:p>
          <a:p>
            <a:r>
              <a:rPr lang="en-GB" dirty="0" smtClean="0"/>
              <a:t>Focused on relations between Athens and Sparta in the build-up to conflict in 431 and then the conflict itself</a:t>
            </a:r>
          </a:p>
          <a:p>
            <a:r>
              <a:rPr lang="en-GB" dirty="0" smtClean="0"/>
              <a:t>Was a general during the Archidamian War – failed to stop </a:t>
            </a:r>
            <a:r>
              <a:rPr lang="en-GB" dirty="0" err="1" smtClean="0"/>
              <a:t>Brasidas</a:t>
            </a:r>
            <a:r>
              <a:rPr lang="en-GB" dirty="0" smtClean="0"/>
              <a:t> from capturing Amphipolis in 424</a:t>
            </a:r>
          </a:p>
          <a:p>
            <a:r>
              <a:rPr lang="en-GB" dirty="0" smtClean="0"/>
              <a:t> Claim to write a dispassionate account and certainly less pro-Athenian than Herodotus</a:t>
            </a:r>
          </a:p>
          <a:p>
            <a:r>
              <a:rPr lang="en-GB" dirty="0" smtClean="0"/>
              <a:t>Writing during a movement in Athens known as rationalism that sought ‘scientific’ explanations for things rather than myths and the gods</a:t>
            </a:r>
          </a:p>
          <a:p>
            <a:r>
              <a:rPr lang="en-GB" dirty="0" smtClean="0"/>
              <a:t>The Pentecontaetia covers the period 479-431 but lacks detail on in places on this wide period</a:t>
            </a:r>
          </a:p>
          <a:p>
            <a:r>
              <a:rPr lang="en-GB" dirty="0" smtClean="0"/>
              <a:t>Thucydides also neglected the importance of Persia in his work</a:t>
            </a:r>
          </a:p>
          <a:p>
            <a:r>
              <a:rPr lang="en-GB" dirty="0" smtClean="0"/>
              <a:t>Work ends in 411 </a:t>
            </a:r>
          </a:p>
          <a:p>
            <a:pPr marL="457200" lvl="1" indent="0">
              <a:buNone/>
            </a:pPr>
            <a:endParaRPr lang="en-GB" sz="2000" b="1" dirty="0" smtClean="0">
              <a:solidFill>
                <a:srgbClr val="FFC000"/>
              </a:solidFill>
              <a:latin typeface="Bell MT" panose="02020503060305020303" pitchFamily="18" charset="0"/>
            </a:endParaRPr>
          </a:p>
          <a:p>
            <a:pPr marL="457200" lvl="1" indent="0">
              <a:buNone/>
            </a:pPr>
            <a:endParaRPr lang="en-GB" sz="2000" b="1" dirty="0">
              <a:solidFill>
                <a:srgbClr val="FFC000"/>
              </a:solidFill>
              <a:latin typeface="Bell MT" panose="02020503060305020303" pitchFamily="18" charset="0"/>
            </a:endParaRPr>
          </a:p>
        </p:txBody>
      </p:sp>
      <p:pic>
        <p:nvPicPr>
          <p:cNvPr id="1026" name="Picture 2" descr="https://upload.wikimedia.org/wikipedia/commons/1/19/Thucydides_pushkin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0923" y="1350735"/>
            <a:ext cx="3239143" cy="4832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075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191460"/>
            <a:ext cx="9404723" cy="810026"/>
          </a:xfrm>
        </p:spPr>
        <p:txBody>
          <a:bodyPr/>
          <a:lstStyle/>
          <a:p>
            <a:r>
              <a:rPr lang="en-GB" dirty="0" smtClean="0"/>
              <a:t>Sources – </a:t>
            </a:r>
            <a:r>
              <a:rPr lang="en-GB" b="1" dirty="0" smtClean="0"/>
              <a:t>Plutarch </a:t>
            </a:r>
            <a:endParaRPr lang="en-GB" b="1" dirty="0"/>
          </a:p>
        </p:txBody>
      </p:sp>
      <p:sp>
        <p:nvSpPr>
          <p:cNvPr id="3" name="Content Placeholder 2"/>
          <p:cNvSpPr>
            <a:spLocks noGrp="1"/>
          </p:cNvSpPr>
          <p:nvPr>
            <p:ph idx="1"/>
          </p:nvPr>
        </p:nvSpPr>
        <p:spPr>
          <a:xfrm>
            <a:off x="245516" y="1625547"/>
            <a:ext cx="8505407" cy="4472722"/>
          </a:xfrm>
        </p:spPr>
        <p:txBody>
          <a:bodyPr>
            <a:normAutofit/>
          </a:bodyPr>
          <a:lstStyle/>
          <a:p>
            <a:r>
              <a:rPr lang="en-GB" dirty="0" smtClean="0"/>
              <a:t>Wrote </a:t>
            </a:r>
            <a:r>
              <a:rPr lang="en-GB" b="1" i="1" dirty="0" smtClean="0">
                <a:solidFill>
                  <a:srgbClr val="FFC000"/>
                </a:solidFill>
              </a:rPr>
              <a:t>Parallel Lives </a:t>
            </a:r>
            <a:r>
              <a:rPr lang="en-GB" b="1" dirty="0" smtClean="0"/>
              <a:t>which compared famous Greeks and Romans. This included the</a:t>
            </a:r>
            <a:r>
              <a:rPr lang="en-GB" b="1" dirty="0" smtClean="0">
                <a:solidFill>
                  <a:srgbClr val="FFC000"/>
                </a:solidFill>
              </a:rPr>
              <a:t> </a:t>
            </a:r>
            <a:r>
              <a:rPr lang="en-GB" b="1" i="1" dirty="0" smtClean="0">
                <a:solidFill>
                  <a:srgbClr val="FFC000"/>
                </a:solidFill>
              </a:rPr>
              <a:t>Lives of Aristeides, Cimon </a:t>
            </a:r>
            <a:r>
              <a:rPr lang="en-GB" dirty="0" smtClean="0">
                <a:solidFill>
                  <a:srgbClr val="FFC000"/>
                </a:solidFill>
              </a:rPr>
              <a:t>and</a:t>
            </a:r>
            <a:r>
              <a:rPr lang="en-GB" i="1" dirty="0" smtClean="0">
                <a:solidFill>
                  <a:srgbClr val="FFC000"/>
                </a:solidFill>
              </a:rPr>
              <a:t> </a:t>
            </a:r>
            <a:r>
              <a:rPr lang="en-GB" b="1" i="1" dirty="0" smtClean="0">
                <a:solidFill>
                  <a:srgbClr val="FFC000"/>
                </a:solidFill>
              </a:rPr>
              <a:t>Pericles</a:t>
            </a:r>
          </a:p>
          <a:p>
            <a:r>
              <a:rPr lang="en-GB" dirty="0" smtClean="0"/>
              <a:t>Born in Greece, writing during the Roman empire approx. AD 50-120</a:t>
            </a:r>
          </a:p>
          <a:p>
            <a:r>
              <a:rPr lang="en-GB" dirty="0" smtClean="0"/>
              <a:t>Style of his work was biographical – he states that it is not his aim to critically weigh up and analyse evidence</a:t>
            </a:r>
            <a:endParaRPr lang="en-GB" dirty="0"/>
          </a:p>
          <a:p>
            <a:r>
              <a:rPr lang="en-GB" dirty="0" smtClean="0"/>
              <a:t>Very distant from the events he was describing </a:t>
            </a:r>
            <a:r>
              <a:rPr lang="en-GB" b="1" i="1" u="sng" dirty="0" smtClean="0"/>
              <a:t>but</a:t>
            </a:r>
            <a:r>
              <a:rPr lang="en-GB" b="1" i="1" dirty="0" smtClean="0"/>
              <a:t> </a:t>
            </a:r>
            <a:r>
              <a:rPr lang="en-GB" dirty="0" smtClean="0"/>
              <a:t>based his work a wide range of sources some of which were very early and have been lost</a:t>
            </a:r>
          </a:p>
          <a:p>
            <a:r>
              <a:rPr lang="en-GB" dirty="0" smtClean="0"/>
              <a:t>At times he compares earlier sources to reach judgements about which is most reliable. At others his is accepting of what they say</a:t>
            </a:r>
            <a:endParaRPr lang="en-GB" dirty="0"/>
          </a:p>
          <a:p>
            <a:endParaRPr lang="en-GB" dirty="0" smtClean="0"/>
          </a:p>
          <a:p>
            <a:endParaRPr lang="en-GB" sz="2000" b="1" dirty="0" smtClean="0">
              <a:solidFill>
                <a:srgbClr val="FFC000"/>
              </a:solidFill>
              <a:latin typeface="Bell MT" panose="02020503060305020303" pitchFamily="18" charset="0"/>
            </a:endParaRPr>
          </a:p>
          <a:p>
            <a:pPr marL="457200" lvl="1" indent="0">
              <a:buNone/>
            </a:pPr>
            <a:endParaRPr lang="en-GB" sz="2000" b="1" dirty="0">
              <a:solidFill>
                <a:srgbClr val="FFC000"/>
              </a:solidFill>
              <a:latin typeface="Bell MT" panose="02020503060305020303" pitchFamily="18" charset="0"/>
            </a:endParaRPr>
          </a:p>
        </p:txBody>
      </p:sp>
      <p:pic>
        <p:nvPicPr>
          <p:cNvPr id="2050" name="Picture 2" descr="https://upload.wikimedia.org/wikipedia/commons/6/62/Plutarch_head_on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8857" y="1790083"/>
            <a:ext cx="3054804" cy="393081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069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191460"/>
            <a:ext cx="9404723" cy="810026"/>
          </a:xfrm>
        </p:spPr>
        <p:txBody>
          <a:bodyPr/>
          <a:lstStyle/>
          <a:p>
            <a:r>
              <a:rPr lang="en-GB" sz="3600" b="1" dirty="0" smtClean="0"/>
              <a:t>Plutarch </a:t>
            </a:r>
            <a:r>
              <a:rPr lang="en-GB" sz="3600" dirty="0" smtClean="0"/>
              <a:t>– some key sources</a:t>
            </a:r>
            <a:r>
              <a:rPr lang="en-GB" sz="3600" b="1" dirty="0" smtClean="0"/>
              <a:t> </a:t>
            </a:r>
            <a:endParaRPr lang="en-GB" sz="3600" b="1" dirty="0"/>
          </a:p>
        </p:txBody>
      </p:sp>
      <p:sp>
        <p:nvSpPr>
          <p:cNvPr id="4" name="Content Placeholder 3"/>
          <p:cNvSpPr>
            <a:spLocks noGrp="1"/>
          </p:cNvSpPr>
          <p:nvPr>
            <p:ph idx="1"/>
          </p:nvPr>
        </p:nvSpPr>
        <p:spPr>
          <a:xfrm>
            <a:off x="159791" y="915761"/>
            <a:ext cx="11727409" cy="1694089"/>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GB" b="1" i="1" dirty="0" smtClean="0"/>
              <a:t>Aristeides</a:t>
            </a:r>
            <a:r>
              <a:rPr lang="en-GB" b="1" dirty="0" smtClean="0"/>
              <a:t> 23 (p.9)</a:t>
            </a:r>
            <a:r>
              <a:rPr lang="en-GB" dirty="0" smtClean="0"/>
              <a:t>:</a:t>
            </a:r>
          </a:p>
          <a:p>
            <a:pPr>
              <a:buFont typeface="Arial" panose="020B0604020202020204" pitchFamily="34" charset="0"/>
              <a:buChar char="•"/>
            </a:pPr>
            <a:r>
              <a:rPr lang="en-GB" dirty="0" smtClean="0"/>
              <a:t>Praises </a:t>
            </a:r>
            <a:r>
              <a:rPr lang="en-GB" b="1" dirty="0" smtClean="0"/>
              <a:t>Aristeides</a:t>
            </a:r>
            <a:r>
              <a:rPr lang="en-GB" dirty="0" smtClean="0"/>
              <a:t> and </a:t>
            </a:r>
            <a:r>
              <a:rPr lang="en-GB" b="1" dirty="0" smtClean="0"/>
              <a:t>Cimon </a:t>
            </a:r>
            <a:r>
              <a:rPr lang="en-GB" dirty="0" smtClean="0"/>
              <a:t>as ‘fair’ and ‘noble’, whilst criticising the Spartan commander </a:t>
            </a:r>
            <a:r>
              <a:rPr lang="en-GB" b="1" dirty="0" smtClean="0"/>
              <a:t>Pausanias </a:t>
            </a:r>
            <a:r>
              <a:rPr lang="en-GB" dirty="0" smtClean="0"/>
              <a:t>as ‘harsh’</a:t>
            </a:r>
          </a:p>
          <a:p>
            <a:pPr>
              <a:buFont typeface="Arial" panose="020B0604020202020204" pitchFamily="34" charset="0"/>
              <a:buChar char="•"/>
            </a:pPr>
            <a:r>
              <a:rPr lang="en-GB" dirty="0" smtClean="0"/>
              <a:t>Explains that Greek willingly sought Athenian leadership</a:t>
            </a:r>
          </a:p>
          <a:p>
            <a:pPr marL="0" indent="0">
              <a:buNone/>
            </a:pPr>
            <a:endParaRPr lang="en-GB" b="1" dirty="0"/>
          </a:p>
        </p:txBody>
      </p:sp>
      <p:sp>
        <p:nvSpPr>
          <p:cNvPr id="6" name="Content Placeholder 3"/>
          <p:cNvSpPr txBox="1">
            <a:spLocks/>
          </p:cNvSpPr>
          <p:nvPr/>
        </p:nvSpPr>
        <p:spPr>
          <a:xfrm>
            <a:off x="159789" y="2865725"/>
            <a:ext cx="11727409" cy="122260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9pPr>
          </a:lstStyle>
          <a:p>
            <a:pPr marL="0" indent="0">
              <a:buNone/>
            </a:pPr>
            <a:r>
              <a:rPr lang="en-GB" b="1" i="1" dirty="0" smtClean="0"/>
              <a:t>Cimon</a:t>
            </a:r>
            <a:r>
              <a:rPr lang="en-GB" b="1" dirty="0" smtClean="0"/>
              <a:t> 11-12.4 </a:t>
            </a:r>
            <a:r>
              <a:rPr lang="en-GB" b="1" dirty="0"/>
              <a:t>(</a:t>
            </a:r>
            <a:r>
              <a:rPr lang="en-GB" b="1" dirty="0" smtClean="0"/>
              <a:t>p.12)</a:t>
            </a:r>
            <a:r>
              <a:rPr lang="en-GB" dirty="0" smtClean="0"/>
              <a:t>:</a:t>
            </a:r>
            <a:endParaRPr lang="en-GB" dirty="0"/>
          </a:p>
          <a:p>
            <a:pPr>
              <a:buFont typeface="Arial" panose="020B0604020202020204" pitchFamily="34" charset="0"/>
              <a:buChar char="•"/>
            </a:pPr>
            <a:r>
              <a:rPr lang="en-GB" dirty="0" smtClean="0"/>
              <a:t>Praises </a:t>
            </a:r>
            <a:r>
              <a:rPr lang="en-GB" b="1" dirty="0" smtClean="0"/>
              <a:t>Cimon’s</a:t>
            </a:r>
            <a:r>
              <a:rPr lang="en-GB" dirty="0" smtClean="0"/>
              <a:t> leadership of the Delian League as he pushed back Persia: “No one did more to humble the great King and abase his pride than </a:t>
            </a:r>
            <a:r>
              <a:rPr lang="en-GB" dirty="0" err="1" smtClean="0"/>
              <a:t>Kimon</a:t>
            </a:r>
            <a:r>
              <a:rPr lang="en-GB" dirty="0" smtClean="0"/>
              <a:t>”</a:t>
            </a:r>
          </a:p>
        </p:txBody>
      </p:sp>
      <p:sp>
        <p:nvSpPr>
          <p:cNvPr id="8" name="Content Placeholder 3"/>
          <p:cNvSpPr txBox="1">
            <a:spLocks/>
          </p:cNvSpPr>
          <p:nvPr/>
        </p:nvSpPr>
        <p:spPr>
          <a:xfrm>
            <a:off x="159789" y="4344202"/>
            <a:ext cx="11727409" cy="222804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i="1" dirty="0" smtClean="0"/>
              <a:t>Pericles</a:t>
            </a:r>
            <a:r>
              <a:rPr lang="en-GB" b="1" dirty="0" smtClean="0"/>
              <a:t> 23.1-2 (p.28)</a:t>
            </a:r>
            <a:r>
              <a:rPr lang="en-GB" dirty="0" smtClean="0"/>
              <a:t>:</a:t>
            </a:r>
          </a:p>
          <a:p>
            <a:pPr>
              <a:buFont typeface="Arial" panose="020B0604020202020204" pitchFamily="34" charset="0"/>
              <a:buChar char="•"/>
            </a:pPr>
            <a:r>
              <a:rPr lang="en-GB" dirty="0" smtClean="0"/>
              <a:t>Suggests that </a:t>
            </a:r>
            <a:r>
              <a:rPr lang="en-GB" b="1" dirty="0" smtClean="0"/>
              <a:t>Pericles</a:t>
            </a:r>
            <a:r>
              <a:rPr lang="en-GB" dirty="0" smtClean="0"/>
              <a:t> paid off the Spartans in 446 BC (invaded Attica under King </a:t>
            </a:r>
            <a:r>
              <a:rPr lang="en-GB" b="1" dirty="0" err="1" smtClean="0"/>
              <a:t>Pleistoanax</a:t>
            </a:r>
            <a:r>
              <a:rPr lang="en-GB" dirty="0" smtClean="0"/>
              <a:t>) by paying 10 talents year and “in this way deferred the war”</a:t>
            </a:r>
          </a:p>
          <a:p>
            <a:pPr>
              <a:buFont typeface="Arial" panose="020B0604020202020204" pitchFamily="34" charset="0"/>
              <a:buChar char="•"/>
            </a:pPr>
            <a:r>
              <a:rPr lang="en-GB" dirty="0" smtClean="0"/>
              <a:t>Shows that Greeks used other means than conflict to resolve differences but also suggests conflict was inevitable as Pericles was “not purchasing peace but time during which he could make preparations quietly and ensure that the Athenians fought better.”</a:t>
            </a:r>
          </a:p>
          <a:p>
            <a:pPr marL="0" indent="0">
              <a:buFont typeface="Wingdings 3" charset="2"/>
              <a:buNone/>
            </a:pPr>
            <a:endParaRPr lang="en-GB" b="1" dirty="0"/>
          </a:p>
        </p:txBody>
      </p:sp>
    </p:spTree>
    <p:extLst>
      <p:ext uri="{BB962C8B-B14F-4D97-AF65-F5344CB8AC3E}">
        <p14:creationId xmlns:p14="http://schemas.microsoft.com/office/powerpoint/2010/main" val="321499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191460"/>
            <a:ext cx="9404723" cy="810026"/>
          </a:xfrm>
        </p:spPr>
        <p:txBody>
          <a:bodyPr/>
          <a:lstStyle/>
          <a:p>
            <a:r>
              <a:rPr lang="en-GB" dirty="0" smtClean="0"/>
              <a:t>Sources – </a:t>
            </a:r>
            <a:r>
              <a:rPr lang="en-GB" b="1" dirty="0" err="1" smtClean="0"/>
              <a:t>Diodorus</a:t>
            </a:r>
            <a:r>
              <a:rPr lang="en-GB" b="1" dirty="0" smtClean="0"/>
              <a:t> </a:t>
            </a:r>
            <a:endParaRPr lang="en-GB" b="1" dirty="0"/>
          </a:p>
        </p:txBody>
      </p:sp>
      <p:sp>
        <p:nvSpPr>
          <p:cNvPr id="3" name="Content Placeholder 2"/>
          <p:cNvSpPr>
            <a:spLocks noGrp="1"/>
          </p:cNvSpPr>
          <p:nvPr>
            <p:ph idx="1"/>
          </p:nvPr>
        </p:nvSpPr>
        <p:spPr>
          <a:xfrm>
            <a:off x="245516" y="1625547"/>
            <a:ext cx="8505407" cy="4472722"/>
          </a:xfrm>
        </p:spPr>
        <p:txBody>
          <a:bodyPr>
            <a:normAutofit lnSpcReduction="10000"/>
          </a:bodyPr>
          <a:lstStyle/>
          <a:p>
            <a:r>
              <a:rPr lang="en-GB" dirty="0" smtClean="0"/>
              <a:t>Wrote </a:t>
            </a:r>
            <a:r>
              <a:rPr lang="en-GB" b="1" i="1" dirty="0" smtClean="0">
                <a:solidFill>
                  <a:srgbClr val="FFC000"/>
                </a:solidFill>
              </a:rPr>
              <a:t>Universal History </a:t>
            </a:r>
            <a:r>
              <a:rPr lang="en-GB" dirty="0" smtClean="0"/>
              <a:t>which was an attempt to write a history of the known world up to 60 BC</a:t>
            </a:r>
          </a:p>
          <a:p>
            <a:endParaRPr lang="en-GB" i="1" dirty="0" smtClean="0">
              <a:solidFill>
                <a:srgbClr val="FFC000"/>
              </a:solidFill>
            </a:endParaRPr>
          </a:p>
          <a:p>
            <a:r>
              <a:rPr lang="en-GB" dirty="0" smtClean="0"/>
              <a:t>Writing in the first-century BC. From Sicily, known as the ‘Sicilian’</a:t>
            </a:r>
          </a:p>
          <a:p>
            <a:endParaRPr lang="en-GB" dirty="0" smtClean="0"/>
          </a:p>
          <a:p>
            <a:r>
              <a:rPr lang="en-GB" dirty="0" smtClean="0"/>
              <a:t>Based his work on the Greek writer </a:t>
            </a:r>
            <a:r>
              <a:rPr lang="en-GB" b="1" dirty="0" err="1" smtClean="0"/>
              <a:t>Ephorus</a:t>
            </a:r>
            <a:r>
              <a:rPr lang="en-GB" b="1" dirty="0" smtClean="0"/>
              <a:t> </a:t>
            </a:r>
            <a:r>
              <a:rPr lang="en-GB" dirty="0" smtClean="0"/>
              <a:t>(405-330) who was much closer to the events of the Peloponnesian Wars but was trained in the school of rhetoric which tried to make events as dramatic and exciting as possible</a:t>
            </a:r>
          </a:p>
          <a:p>
            <a:endParaRPr lang="en-GB" dirty="0" smtClean="0"/>
          </a:p>
          <a:p>
            <a:r>
              <a:rPr lang="en-GB" dirty="0" smtClean="0"/>
              <a:t>Very few of his other sources survive meaning that historians debate the reliability of </a:t>
            </a:r>
            <a:r>
              <a:rPr lang="en-GB" dirty="0" err="1" smtClean="0"/>
              <a:t>Diodorus</a:t>
            </a:r>
            <a:r>
              <a:rPr lang="en-GB" dirty="0" smtClean="0"/>
              <a:t>’ account</a:t>
            </a:r>
            <a:endParaRPr lang="en-GB" dirty="0"/>
          </a:p>
          <a:p>
            <a:endParaRPr lang="en-GB" sz="2000" b="1" dirty="0" smtClean="0">
              <a:solidFill>
                <a:srgbClr val="FFC000"/>
              </a:solidFill>
              <a:latin typeface="Bell MT" panose="02020503060305020303" pitchFamily="18" charset="0"/>
            </a:endParaRPr>
          </a:p>
          <a:p>
            <a:pPr marL="457200" lvl="1" indent="0">
              <a:buNone/>
            </a:pPr>
            <a:endParaRPr lang="en-GB" sz="2000" b="1" dirty="0">
              <a:solidFill>
                <a:srgbClr val="FFC000"/>
              </a:solidFill>
              <a:latin typeface="Bell MT" panose="02020503060305020303" pitchFamily="18" charset="0"/>
            </a:endParaRPr>
          </a:p>
        </p:txBody>
      </p:sp>
      <p:pic>
        <p:nvPicPr>
          <p:cNvPr id="3074" name="Picture 2" descr="Roman man BCE 050-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971" y="1802226"/>
            <a:ext cx="2780393" cy="387061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063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191460"/>
            <a:ext cx="9404723" cy="810026"/>
          </a:xfrm>
        </p:spPr>
        <p:txBody>
          <a:bodyPr/>
          <a:lstStyle/>
          <a:p>
            <a:r>
              <a:rPr lang="en-GB" sz="3600" b="1" dirty="0" err="1" smtClean="0"/>
              <a:t>Diodorus</a:t>
            </a:r>
            <a:r>
              <a:rPr lang="en-GB" sz="3600" b="1" dirty="0" smtClean="0"/>
              <a:t> </a:t>
            </a:r>
            <a:r>
              <a:rPr lang="en-GB" sz="3600" dirty="0" smtClean="0"/>
              <a:t>– some key sources</a:t>
            </a:r>
            <a:r>
              <a:rPr lang="en-GB" sz="3600" b="1" dirty="0" smtClean="0"/>
              <a:t> </a:t>
            </a:r>
            <a:endParaRPr lang="en-GB" sz="3600" b="1" dirty="0"/>
          </a:p>
        </p:txBody>
      </p:sp>
      <p:sp>
        <p:nvSpPr>
          <p:cNvPr id="4" name="Content Placeholder 3"/>
          <p:cNvSpPr>
            <a:spLocks noGrp="1"/>
          </p:cNvSpPr>
          <p:nvPr>
            <p:ph idx="1"/>
          </p:nvPr>
        </p:nvSpPr>
        <p:spPr>
          <a:xfrm>
            <a:off x="159791" y="915761"/>
            <a:ext cx="11727409" cy="1694089"/>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GB" b="1" dirty="0" smtClean="0"/>
              <a:t>11.46-47 (p.11)</a:t>
            </a:r>
            <a:r>
              <a:rPr lang="en-GB" dirty="0" smtClean="0"/>
              <a:t>:</a:t>
            </a:r>
          </a:p>
          <a:p>
            <a:pPr>
              <a:buFont typeface="Arial" panose="020B0604020202020204" pitchFamily="34" charset="0"/>
              <a:buChar char="•"/>
            </a:pPr>
            <a:r>
              <a:rPr lang="en-GB" dirty="0" smtClean="0"/>
              <a:t>Praises </a:t>
            </a:r>
            <a:r>
              <a:rPr lang="en-GB" b="1" dirty="0" smtClean="0"/>
              <a:t>Aristeides</a:t>
            </a:r>
            <a:r>
              <a:rPr lang="en-GB" dirty="0" smtClean="0"/>
              <a:t> for setting the tribute fairly for members of the Delian League</a:t>
            </a:r>
          </a:p>
          <a:p>
            <a:pPr>
              <a:buFont typeface="Arial" panose="020B0604020202020204" pitchFamily="34" charset="0"/>
              <a:buChar char="•"/>
            </a:pPr>
            <a:r>
              <a:rPr lang="en-GB" dirty="0" smtClean="0"/>
              <a:t>Says that the Greek states in the Aegean “enthusiastically submitted” to Aristeides and Athens (important when assessing whether Athens built an empire or not)</a:t>
            </a:r>
          </a:p>
          <a:p>
            <a:pPr marL="0" indent="0">
              <a:buNone/>
            </a:pPr>
            <a:endParaRPr lang="en-GB" b="1" dirty="0"/>
          </a:p>
        </p:txBody>
      </p:sp>
      <p:sp>
        <p:nvSpPr>
          <p:cNvPr id="6" name="Content Placeholder 3"/>
          <p:cNvSpPr txBox="1">
            <a:spLocks/>
          </p:cNvSpPr>
          <p:nvPr/>
        </p:nvSpPr>
        <p:spPr>
          <a:xfrm>
            <a:off x="159789" y="2863623"/>
            <a:ext cx="11727409" cy="1694089"/>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dirty="0" smtClean="0"/>
              <a:t>12.2.1-2 (p.22)</a:t>
            </a:r>
            <a:r>
              <a:rPr lang="en-GB" dirty="0" smtClean="0"/>
              <a:t>:</a:t>
            </a:r>
          </a:p>
          <a:p>
            <a:pPr>
              <a:buFont typeface="Arial" panose="020B0604020202020204" pitchFamily="34" charset="0"/>
              <a:buChar char="•"/>
            </a:pPr>
            <a:r>
              <a:rPr lang="en-GB" dirty="0" smtClean="0"/>
              <a:t>Praises the growth of Athenian power after 479 saying that they had “so humbled the famous Persian hegemony as to compel them to make an agreement to free all the cities of Asia.”</a:t>
            </a:r>
          </a:p>
          <a:p>
            <a:pPr>
              <a:buFont typeface="Arial" panose="020B0604020202020204" pitchFamily="34" charset="0"/>
              <a:buChar char="•"/>
            </a:pPr>
            <a:r>
              <a:rPr lang="en-GB" dirty="0" smtClean="0"/>
              <a:t>This is evidence for the </a:t>
            </a:r>
            <a:r>
              <a:rPr lang="en-GB" b="1" dirty="0" smtClean="0"/>
              <a:t>Peace of </a:t>
            </a:r>
            <a:r>
              <a:rPr lang="en-GB" b="1" dirty="0" err="1" smtClean="0"/>
              <a:t>Callias</a:t>
            </a:r>
            <a:r>
              <a:rPr lang="en-GB" dirty="0" smtClean="0"/>
              <a:t> in 449 (</a:t>
            </a:r>
            <a:r>
              <a:rPr lang="en-GB" dirty="0" err="1" smtClean="0"/>
              <a:t>Diodorus</a:t>
            </a:r>
            <a:r>
              <a:rPr lang="en-GB" dirty="0" smtClean="0"/>
              <a:t> gives the terms of the peace on p.22-3</a:t>
            </a:r>
          </a:p>
          <a:p>
            <a:pPr marL="0" indent="0">
              <a:buFont typeface="Wingdings 3" charset="2"/>
              <a:buNone/>
            </a:pPr>
            <a:endParaRPr lang="en-GB" b="1" dirty="0"/>
          </a:p>
        </p:txBody>
      </p:sp>
      <p:sp>
        <p:nvSpPr>
          <p:cNvPr id="7" name="Content Placeholder 3"/>
          <p:cNvSpPr txBox="1">
            <a:spLocks/>
          </p:cNvSpPr>
          <p:nvPr/>
        </p:nvSpPr>
        <p:spPr>
          <a:xfrm>
            <a:off x="159790" y="4811486"/>
            <a:ext cx="11727409" cy="1694089"/>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dirty="0" smtClean="0"/>
              <a:t>12.2.1-2 (p.22)</a:t>
            </a:r>
            <a:r>
              <a:rPr lang="en-GB" dirty="0" smtClean="0"/>
              <a:t>:</a:t>
            </a:r>
          </a:p>
          <a:p>
            <a:pPr>
              <a:buFont typeface="Arial" panose="020B0604020202020204" pitchFamily="34" charset="0"/>
              <a:buChar char="•"/>
            </a:pPr>
            <a:r>
              <a:rPr lang="en-GB" dirty="0" smtClean="0"/>
              <a:t>Praises the growth of Athenian power after 479 saying that they had “so humbled the famous Persian hegemony as to compel them to make an agreement to free all the cities of Asia.”</a:t>
            </a:r>
          </a:p>
          <a:p>
            <a:pPr>
              <a:buFont typeface="Arial" panose="020B0604020202020204" pitchFamily="34" charset="0"/>
              <a:buChar char="•"/>
            </a:pPr>
            <a:r>
              <a:rPr lang="en-GB" dirty="0" smtClean="0"/>
              <a:t>This is evidence for the </a:t>
            </a:r>
            <a:r>
              <a:rPr lang="en-GB" b="1" dirty="0" smtClean="0"/>
              <a:t>Peace of </a:t>
            </a:r>
            <a:r>
              <a:rPr lang="en-GB" b="1" dirty="0" err="1" smtClean="0"/>
              <a:t>Callias</a:t>
            </a:r>
            <a:r>
              <a:rPr lang="en-GB" dirty="0" smtClean="0"/>
              <a:t> in 449</a:t>
            </a:r>
          </a:p>
          <a:p>
            <a:pPr marL="0" indent="0">
              <a:buFont typeface="Wingdings 3" charset="2"/>
              <a:buNone/>
            </a:pPr>
            <a:endParaRPr lang="en-GB" b="1" dirty="0"/>
          </a:p>
        </p:txBody>
      </p:sp>
    </p:spTree>
    <p:extLst>
      <p:ext uri="{BB962C8B-B14F-4D97-AF65-F5344CB8AC3E}">
        <p14:creationId xmlns:p14="http://schemas.microsoft.com/office/powerpoint/2010/main" val="62507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191460"/>
            <a:ext cx="9404723" cy="810026"/>
          </a:xfrm>
        </p:spPr>
        <p:txBody>
          <a:bodyPr/>
          <a:lstStyle/>
          <a:p>
            <a:r>
              <a:rPr lang="en-GB" dirty="0" smtClean="0"/>
              <a:t>Sources - </a:t>
            </a:r>
            <a:r>
              <a:rPr lang="en-GB" b="1" dirty="0" smtClean="0"/>
              <a:t>Others</a:t>
            </a:r>
            <a:endParaRPr lang="en-GB" b="1" dirty="0"/>
          </a:p>
        </p:txBody>
      </p:sp>
      <p:sp>
        <p:nvSpPr>
          <p:cNvPr id="3" name="Content Placeholder 2"/>
          <p:cNvSpPr>
            <a:spLocks noGrp="1"/>
          </p:cNvSpPr>
          <p:nvPr>
            <p:ph idx="1"/>
          </p:nvPr>
        </p:nvSpPr>
        <p:spPr>
          <a:xfrm>
            <a:off x="245516" y="1018687"/>
            <a:ext cx="11567659" cy="1811586"/>
          </a:xfrm>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GB" b="1" dirty="0" err="1" smtClean="0">
                <a:solidFill>
                  <a:srgbClr val="C00000"/>
                </a:solidFill>
              </a:rPr>
              <a:t>Harpokration</a:t>
            </a:r>
            <a:r>
              <a:rPr lang="en-GB" b="1" dirty="0" smtClean="0">
                <a:solidFill>
                  <a:srgbClr val="C00000"/>
                </a:solidFill>
              </a:rPr>
              <a:t>, </a:t>
            </a:r>
            <a:r>
              <a:rPr lang="en-GB" b="1" dirty="0" err="1" smtClean="0">
                <a:solidFill>
                  <a:srgbClr val="C00000"/>
                </a:solidFill>
              </a:rPr>
              <a:t>s.v</a:t>
            </a:r>
            <a:r>
              <a:rPr lang="en-GB" b="1" dirty="0" smtClean="0">
                <a:solidFill>
                  <a:srgbClr val="C00000"/>
                </a:solidFill>
              </a:rPr>
              <a:t>. </a:t>
            </a:r>
            <a:r>
              <a:rPr lang="en-GB" b="1" i="1" dirty="0" err="1" smtClean="0">
                <a:solidFill>
                  <a:srgbClr val="C00000"/>
                </a:solidFill>
              </a:rPr>
              <a:t>Attikois</a:t>
            </a:r>
            <a:r>
              <a:rPr lang="en-GB" b="1" i="1" dirty="0" smtClean="0">
                <a:solidFill>
                  <a:srgbClr val="C00000"/>
                </a:solidFill>
              </a:rPr>
              <a:t> </a:t>
            </a:r>
            <a:r>
              <a:rPr lang="en-GB" b="1" i="1" dirty="0" err="1" smtClean="0">
                <a:solidFill>
                  <a:srgbClr val="C00000"/>
                </a:solidFill>
              </a:rPr>
              <a:t>grammasin</a:t>
            </a:r>
            <a:r>
              <a:rPr lang="en-GB" b="1" i="1" dirty="0" smtClean="0">
                <a:solidFill>
                  <a:srgbClr val="C00000"/>
                </a:solidFill>
              </a:rPr>
              <a:t> </a:t>
            </a:r>
            <a:endParaRPr lang="en-GB" b="1" dirty="0" smtClean="0">
              <a:solidFill>
                <a:srgbClr val="C00000"/>
              </a:solidFill>
            </a:endParaRPr>
          </a:p>
          <a:p>
            <a:pPr marL="0" indent="0">
              <a:buNone/>
            </a:pPr>
            <a:r>
              <a:rPr lang="en-GB" dirty="0" err="1" smtClean="0">
                <a:solidFill>
                  <a:schemeClr val="bg1"/>
                </a:solidFill>
              </a:rPr>
              <a:t>Harpokration</a:t>
            </a:r>
            <a:r>
              <a:rPr lang="en-GB" dirty="0" smtClean="0">
                <a:solidFill>
                  <a:schemeClr val="bg1"/>
                </a:solidFill>
              </a:rPr>
              <a:t> wrote about the work of an earlier historian </a:t>
            </a:r>
            <a:r>
              <a:rPr lang="en-GB" b="1" dirty="0" err="1" smtClean="0">
                <a:solidFill>
                  <a:schemeClr val="bg1"/>
                </a:solidFill>
              </a:rPr>
              <a:t>Theopompus</a:t>
            </a:r>
            <a:r>
              <a:rPr lang="en-GB" b="1" dirty="0" smtClean="0">
                <a:solidFill>
                  <a:schemeClr val="bg1"/>
                </a:solidFill>
              </a:rPr>
              <a:t>. </a:t>
            </a:r>
            <a:r>
              <a:rPr lang="en-GB" dirty="0" err="1" smtClean="0">
                <a:solidFill>
                  <a:schemeClr val="bg1"/>
                </a:solidFill>
              </a:rPr>
              <a:t>Harpokration</a:t>
            </a:r>
            <a:r>
              <a:rPr lang="en-GB" dirty="0" smtClean="0">
                <a:solidFill>
                  <a:schemeClr val="bg1"/>
                </a:solidFill>
              </a:rPr>
              <a:t> argued that the supposed Peace of </a:t>
            </a:r>
            <a:r>
              <a:rPr lang="en-GB" dirty="0" err="1" smtClean="0">
                <a:solidFill>
                  <a:schemeClr val="bg1"/>
                </a:solidFill>
              </a:rPr>
              <a:t>Callias</a:t>
            </a:r>
            <a:r>
              <a:rPr lang="en-GB" dirty="0" smtClean="0">
                <a:solidFill>
                  <a:schemeClr val="bg1"/>
                </a:solidFill>
              </a:rPr>
              <a:t> between the Delian League and Persia in 449 was a forgery from </a:t>
            </a:r>
            <a:r>
              <a:rPr lang="en-GB" dirty="0" err="1" smtClean="0">
                <a:solidFill>
                  <a:schemeClr val="bg1"/>
                </a:solidFill>
              </a:rPr>
              <a:t>Theopompus</a:t>
            </a:r>
            <a:r>
              <a:rPr lang="en-GB" dirty="0" smtClean="0">
                <a:solidFill>
                  <a:schemeClr val="bg1"/>
                </a:solidFill>
              </a:rPr>
              <a:t>, who was writing when Athenian power in the 4</a:t>
            </a:r>
            <a:r>
              <a:rPr lang="en-GB" baseline="30000" dirty="0" smtClean="0">
                <a:solidFill>
                  <a:schemeClr val="bg1"/>
                </a:solidFill>
              </a:rPr>
              <a:t>th</a:t>
            </a:r>
            <a:r>
              <a:rPr lang="en-GB" dirty="0" smtClean="0">
                <a:solidFill>
                  <a:schemeClr val="bg1"/>
                </a:solidFill>
              </a:rPr>
              <a:t> century BC was considerable reduced and wanted to exaggerate the height of its power in the 5</a:t>
            </a:r>
            <a:r>
              <a:rPr lang="en-GB" baseline="30000" dirty="0" smtClean="0">
                <a:solidFill>
                  <a:schemeClr val="bg1"/>
                </a:solidFill>
              </a:rPr>
              <a:t>th</a:t>
            </a:r>
            <a:r>
              <a:rPr lang="en-GB" dirty="0" smtClean="0">
                <a:solidFill>
                  <a:schemeClr val="bg1"/>
                </a:solidFill>
              </a:rPr>
              <a:t> century </a:t>
            </a:r>
            <a:endParaRPr lang="en-GB" sz="2400" b="1" dirty="0">
              <a:solidFill>
                <a:schemeClr val="bg1"/>
              </a:solidFill>
              <a:latin typeface="Bell MT" panose="02020503060305020303" pitchFamily="18" charset="0"/>
            </a:endParaRPr>
          </a:p>
          <a:p>
            <a:pPr marL="0" indent="0">
              <a:buNone/>
            </a:pPr>
            <a:endParaRPr lang="en-GB" b="1" dirty="0" smtClean="0">
              <a:latin typeface="Bell MT" panose="02020503060305020303" pitchFamily="18" charset="0"/>
            </a:endParaRPr>
          </a:p>
          <a:p>
            <a:pPr marL="457200" lvl="1" indent="0">
              <a:buNone/>
            </a:pPr>
            <a:endParaRPr lang="en-GB" sz="2000" b="1" dirty="0">
              <a:solidFill>
                <a:srgbClr val="FFC000"/>
              </a:solidFill>
              <a:latin typeface="Bell MT" panose="02020503060305020303" pitchFamily="18" charset="0"/>
            </a:endParaRPr>
          </a:p>
        </p:txBody>
      </p:sp>
      <p:sp>
        <p:nvSpPr>
          <p:cNvPr id="5" name="Content Placeholder 2"/>
          <p:cNvSpPr txBox="1">
            <a:spLocks/>
          </p:cNvSpPr>
          <p:nvPr/>
        </p:nvSpPr>
        <p:spPr>
          <a:xfrm>
            <a:off x="245516" y="4798030"/>
            <a:ext cx="11567659" cy="1845988"/>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GB" b="1" dirty="0" err="1" smtClean="0">
                <a:solidFill>
                  <a:srgbClr val="C00000"/>
                </a:solidFill>
              </a:rPr>
              <a:t>Chalkis</a:t>
            </a:r>
            <a:r>
              <a:rPr lang="en-GB" b="1" dirty="0" smtClean="0">
                <a:solidFill>
                  <a:srgbClr val="C00000"/>
                </a:solidFill>
              </a:rPr>
              <a:t> Decree</a:t>
            </a:r>
          </a:p>
          <a:p>
            <a:pPr marL="0" indent="0">
              <a:buNone/>
            </a:pPr>
            <a:r>
              <a:rPr lang="en-GB" dirty="0" smtClean="0">
                <a:solidFill>
                  <a:schemeClr val="bg1"/>
                </a:solidFill>
                <a:latin typeface="+mn-lt"/>
              </a:rPr>
              <a:t>446/5 – a decree passed by the Athenian assembly imposing terms on the city of </a:t>
            </a:r>
            <a:r>
              <a:rPr lang="en-GB" dirty="0" err="1" smtClean="0">
                <a:solidFill>
                  <a:schemeClr val="bg1"/>
                </a:solidFill>
                <a:latin typeface="+mn-lt"/>
              </a:rPr>
              <a:t>Chalkis</a:t>
            </a:r>
            <a:r>
              <a:rPr lang="en-GB" dirty="0" smtClean="0">
                <a:solidFill>
                  <a:schemeClr val="bg1"/>
                </a:solidFill>
                <a:latin typeface="+mn-lt"/>
              </a:rPr>
              <a:t> on the island of Euboea. The </a:t>
            </a:r>
            <a:r>
              <a:rPr lang="en-GB" dirty="0" err="1" smtClean="0">
                <a:solidFill>
                  <a:schemeClr val="bg1"/>
                </a:solidFill>
                <a:latin typeface="+mn-lt"/>
              </a:rPr>
              <a:t>Chalkidians</a:t>
            </a:r>
            <a:r>
              <a:rPr lang="en-GB" dirty="0" smtClean="0">
                <a:solidFill>
                  <a:schemeClr val="bg1"/>
                </a:solidFill>
                <a:latin typeface="+mn-lt"/>
              </a:rPr>
              <a:t> had to swear not revolt against Athens and important legal cases were transferred from </a:t>
            </a:r>
            <a:r>
              <a:rPr lang="en-GB" dirty="0" err="1" smtClean="0">
                <a:solidFill>
                  <a:schemeClr val="bg1"/>
                </a:solidFill>
                <a:latin typeface="+mn-lt"/>
              </a:rPr>
              <a:t>Chalkis</a:t>
            </a:r>
            <a:r>
              <a:rPr lang="en-GB" dirty="0" smtClean="0">
                <a:solidFill>
                  <a:schemeClr val="bg1"/>
                </a:solidFill>
                <a:latin typeface="+mn-lt"/>
              </a:rPr>
              <a:t> to Athens. </a:t>
            </a:r>
            <a:r>
              <a:rPr lang="en-GB" b="1" dirty="0" smtClean="0">
                <a:solidFill>
                  <a:schemeClr val="bg1"/>
                </a:solidFill>
                <a:latin typeface="+mn-lt"/>
              </a:rPr>
              <a:t>Very good evidence to show that by 446 Athens was running the Delian League as an empire</a:t>
            </a:r>
            <a:endParaRPr lang="en-GB" sz="2000" b="1" dirty="0">
              <a:solidFill>
                <a:schemeClr val="bg1"/>
              </a:solidFill>
              <a:latin typeface="Bell MT" panose="02020503060305020303" pitchFamily="18" charset="0"/>
            </a:endParaRPr>
          </a:p>
        </p:txBody>
      </p:sp>
      <p:sp>
        <p:nvSpPr>
          <p:cNvPr id="6" name="Content Placeholder 2"/>
          <p:cNvSpPr txBox="1">
            <a:spLocks/>
          </p:cNvSpPr>
          <p:nvPr/>
        </p:nvSpPr>
        <p:spPr>
          <a:xfrm>
            <a:off x="245516" y="2942888"/>
            <a:ext cx="11567659" cy="175072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dirty="0" smtClean="0">
                <a:solidFill>
                  <a:srgbClr val="C00000"/>
                </a:solidFill>
              </a:rPr>
              <a:t>Aristotle </a:t>
            </a:r>
            <a:r>
              <a:rPr lang="en-GB" b="1" i="1" dirty="0" smtClean="0">
                <a:solidFill>
                  <a:srgbClr val="C00000"/>
                </a:solidFill>
              </a:rPr>
              <a:t>Politics </a:t>
            </a:r>
            <a:endParaRPr lang="en-GB" b="1" dirty="0" smtClean="0">
              <a:solidFill>
                <a:srgbClr val="C00000"/>
              </a:solidFill>
            </a:endParaRPr>
          </a:p>
          <a:p>
            <a:pPr marL="0" indent="0">
              <a:buNone/>
            </a:pPr>
            <a:r>
              <a:rPr lang="en-GB" dirty="0" smtClean="0">
                <a:solidFill>
                  <a:schemeClr val="bg1"/>
                </a:solidFill>
              </a:rPr>
              <a:t>A 4</a:t>
            </a:r>
            <a:r>
              <a:rPr lang="en-GB" baseline="30000" dirty="0" smtClean="0">
                <a:solidFill>
                  <a:schemeClr val="bg1"/>
                </a:solidFill>
              </a:rPr>
              <a:t>th</a:t>
            </a:r>
            <a:r>
              <a:rPr lang="en-GB" dirty="0">
                <a:solidFill>
                  <a:schemeClr val="bg1"/>
                </a:solidFill>
              </a:rPr>
              <a:t> </a:t>
            </a:r>
            <a:r>
              <a:rPr lang="en-GB" dirty="0" smtClean="0">
                <a:solidFill>
                  <a:schemeClr val="bg1"/>
                </a:solidFill>
              </a:rPr>
              <a:t>century philosopher in Athens. Commented that the Athens’ treatment of its allies was very harsh and in particular of Chios, Samos and Lesbos who by 450 were the only members of the league still providing ships - </a:t>
            </a:r>
            <a:r>
              <a:rPr lang="en-GB" b="1" dirty="0">
                <a:solidFill>
                  <a:schemeClr val="bg1"/>
                </a:solidFill>
              </a:rPr>
              <a:t>Very good evidence to show that by 446 Athens was running the Delian League as an empire</a:t>
            </a:r>
            <a:endParaRPr lang="en-GB" sz="2400" b="1" dirty="0">
              <a:solidFill>
                <a:schemeClr val="bg1"/>
              </a:solidFill>
              <a:latin typeface="Bell MT" panose="02020503060305020303" pitchFamily="18" charset="0"/>
            </a:endParaRPr>
          </a:p>
          <a:p>
            <a:pPr marL="0" indent="0">
              <a:buFont typeface="Wingdings 3" charset="2"/>
              <a:buNone/>
            </a:pPr>
            <a:endParaRPr lang="en-GB" b="1" dirty="0" smtClean="0">
              <a:latin typeface="Bell MT" panose="02020503060305020303" pitchFamily="18" charset="0"/>
            </a:endParaRPr>
          </a:p>
          <a:p>
            <a:pPr marL="457200" lvl="1" indent="0">
              <a:buFont typeface="Wingdings 3" charset="2"/>
              <a:buNone/>
            </a:pPr>
            <a:endParaRPr lang="en-GB" sz="2000" b="1" dirty="0">
              <a:solidFill>
                <a:srgbClr val="FFC000"/>
              </a:solidFill>
              <a:latin typeface="Bell MT" panose="02020503060305020303" pitchFamily="18" charset="0"/>
            </a:endParaRPr>
          </a:p>
        </p:txBody>
      </p:sp>
    </p:spTree>
    <p:extLst>
      <p:ext uri="{BB962C8B-B14F-4D97-AF65-F5344CB8AC3E}">
        <p14:creationId xmlns:p14="http://schemas.microsoft.com/office/powerpoint/2010/main" val="415102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987040" y="2481942"/>
            <a:ext cx="5965371" cy="2316481"/>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solidFill>
                  <a:srgbClr val="002060"/>
                </a:solidFill>
                <a:ea typeface="Arial Unicode MS" panose="020B0604020202020204" pitchFamily="34" charset="-128"/>
                <a:cs typeface="Arial Unicode MS" panose="020B0604020202020204" pitchFamily="34" charset="-128"/>
              </a:rPr>
              <a:t>‘Relations between Athens and Sparta were doomed from the moment that the Persians were defeated in 479’ </a:t>
            </a:r>
            <a:endParaRPr lang="en-GB" sz="2000" dirty="0">
              <a:solidFill>
                <a:srgbClr val="002060"/>
              </a:solidFill>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55766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410</TotalTime>
  <Words>1415</Words>
  <Application>Microsoft Office PowerPoint</Application>
  <PresentationFormat>Widescreen</PresentationFormat>
  <Paragraphs>88</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 Unicode MS</vt:lpstr>
      <vt:lpstr>Arial</vt:lpstr>
      <vt:lpstr>Bell MT</vt:lpstr>
      <vt:lpstr>Calibri</vt:lpstr>
      <vt:lpstr>Century Gothic</vt:lpstr>
      <vt:lpstr>Times New Roman</vt:lpstr>
      <vt:lpstr>Wingdings 3</vt:lpstr>
      <vt:lpstr>Ion</vt:lpstr>
      <vt:lpstr>Ancient History  Greek Period Study Revision</vt:lpstr>
      <vt:lpstr>Overview of the Period</vt:lpstr>
      <vt:lpstr>Sources - Thucydides</vt:lpstr>
      <vt:lpstr>Sources – Plutarch </vt:lpstr>
      <vt:lpstr>Plutarch – some key sources </vt:lpstr>
      <vt:lpstr>Sources – Diodorus </vt:lpstr>
      <vt:lpstr>Diodorus – some key sources </vt:lpstr>
      <vt:lpstr>Sources - Others</vt:lpstr>
      <vt:lpstr>PowerPoint Presentation</vt:lpstr>
      <vt:lpstr>PowerPoint Presentation</vt:lpstr>
      <vt:lpstr>Final Points </vt:lpstr>
      <vt:lpstr>Final Points </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History  Greek Period Study Revision</dc:title>
  <dc:creator>Jonathan Sparshott</dc:creator>
  <cp:lastModifiedBy>Jonathan Sparshott</cp:lastModifiedBy>
  <cp:revision>54</cp:revision>
  <cp:lastPrinted>2018-04-18T08:26:23Z</cp:lastPrinted>
  <dcterms:created xsi:type="dcterms:W3CDTF">2018-04-17T11:10:27Z</dcterms:created>
  <dcterms:modified xsi:type="dcterms:W3CDTF">2018-04-25T12:48:55Z</dcterms:modified>
</cp:coreProperties>
</file>