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handoutMasterIdLst>
    <p:handoutMasterId r:id="rId20"/>
  </p:handoutMasterIdLst>
  <p:sldIdLst>
    <p:sldId id="256" r:id="rId2"/>
    <p:sldId id="259" r:id="rId3"/>
    <p:sldId id="283" r:id="rId4"/>
    <p:sldId id="284" r:id="rId5"/>
    <p:sldId id="290" r:id="rId6"/>
    <p:sldId id="285" r:id="rId7"/>
    <p:sldId id="287" r:id="rId8"/>
    <p:sldId id="286" r:id="rId9"/>
    <p:sldId id="289" r:id="rId10"/>
    <p:sldId id="291" r:id="rId11"/>
    <p:sldId id="281" r:id="rId12"/>
    <p:sldId id="275" r:id="rId13"/>
    <p:sldId id="277" r:id="rId14"/>
    <p:sldId id="282" r:id="rId15"/>
    <p:sldId id="279" r:id="rId16"/>
    <p:sldId id="280" r:id="rId17"/>
    <p:sldId id="27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1" d="100"/>
          <a:sy n="81" d="100"/>
        </p:scale>
        <p:origin x="11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parshott" userId="be90ed414e241e3d" providerId="LiveId" clId="{CCF5D997-8482-4AD8-8026-B8F01DC6B3DC}"/>
    <pc:docChg chg="undo custSel addSld modSld">
      <pc:chgData name="Jonathan Sparshott" userId="be90ed414e241e3d" providerId="LiveId" clId="{CCF5D997-8482-4AD8-8026-B8F01DC6B3DC}" dt="2018-04-17T21:25:50.765" v="3574" actId="20577"/>
      <pc:docMkLst>
        <pc:docMk/>
      </pc:docMkLst>
      <pc:sldChg chg="addSp delSp modSp add">
        <pc:chgData name="Jonathan Sparshott" userId="be90ed414e241e3d" providerId="LiveId" clId="{CCF5D997-8482-4AD8-8026-B8F01DC6B3DC}" dt="2018-04-17T20:47:36.668" v="369" actId="20577"/>
        <pc:sldMkLst>
          <pc:docMk/>
          <pc:sldMk cId="1643864104" sldId="258"/>
        </pc:sldMkLst>
        <pc:spChg chg="del">
          <ac:chgData name="Jonathan Sparshott" userId="be90ed414e241e3d" providerId="LiveId" clId="{CCF5D997-8482-4AD8-8026-B8F01DC6B3DC}" dt="2018-04-17T20:45:27.231" v="346" actId="478"/>
          <ac:spMkLst>
            <pc:docMk/>
            <pc:sldMk cId="1643864104" sldId="258"/>
            <ac:spMk id="3" creationId="{00000000-0000-0000-0000-000000000000}"/>
          </ac:spMkLst>
        </pc:spChg>
        <pc:spChg chg="mod">
          <ac:chgData name="Jonathan Sparshott" userId="be90ed414e241e3d" providerId="LiveId" clId="{CCF5D997-8482-4AD8-8026-B8F01DC6B3DC}" dt="2018-04-17T20:47:36.668" v="369" actId="20577"/>
          <ac:spMkLst>
            <pc:docMk/>
            <pc:sldMk cId="1643864104" sldId="258"/>
            <ac:spMk id="4" creationId="{00000000-0000-0000-0000-000000000000}"/>
          </ac:spMkLst>
        </pc:spChg>
        <pc:spChg chg="add del mod">
          <ac:chgData name="Jonathan Sparshott" userId="be90ed414e241e3d" providerId="LiveId" clId="{CCF5D997-8482-4AD8-8026-B8F01DC6B3DC}" dt="2018-04-17T20:46:53.354" v="356" actId="478"/>
          <ac:spMkLst>
            <pc:docMk/>
            <pc:sldMk cId="1643864104" sldId="258"/>
            <ac:spMk id="6" creationId="{A8243223-B248-45E9-9435-964D6DEFEC14}"/>
          </ac:spMkLst>
        </pc:spChg>
        <pc:spChg chg="add mod">
          <ac:chgData name="Jonathan Sparshott" userId="be90ed414e241e3d" providerId="LiveId" clId="{CCF5D997-8482-4AD8-8026-B8F01DC6B3DC}" dt="2018-04-17T20:47:33.065" v="368" actId="27636"/>
          <ac:spMkLst>
            <pc:docMk/>
            <pc:sldMk cId="1643864104" sldId="258"/>
            <ac:spMk id="7" creationId="{24885CBF-E176-422A-A3C0-6348E605199E}"/>
          </ac:spMkLst>
        </pc:spChg>
      </pc:sldChg>
      <pc:sldChg chg="modSp add">
        <pc:chgData name="Jonathan Sparshott" userId="be90ed414e241e3d" providerId="LiveId" clId="{CCF5D997-8482-4AD8-8026-B8F01DC6B3DC}" dt="2018-04-17T20:58:33.817" v="810" actId="1076"/>
        <pc:sldMkLst>
          <pc:docMk/>
          <pc:sldMk cId="3350522297" sldId="259"/>
        </pc:sldMkLst>
        <pc:spChg chg="mod">
          <ac:chgData name="Jonathan Sparshott" userId="be90ed414e241e3d" providerId="LiveId" clId="{CCF5D997-8482-4AD8-8026-B8F01DC6B3DC}" dt="2018-04-17T20:48:22.594" v="399" actId="313"/>
          <ac:spMkLst>
            <pc:docMk/>
            <pc:sldMk cId="3350522297" sldId="259"/>
            <ac:spMk id="2" creationId="{E658D3D2-9F0C-40A3-A0EC-874C9B470BB3}"/>
          </ac:spMkLst>
        </pc:spChg>
        <pc:spChg chg="mod">
          <ac:chgData name="Jonathan Sparshott" userId="be90ed414e241e3d" providerId="LiveId" clId="{CCF5D997-8482-4AD8-8026-B8F01DC6B3DC}" dt="2018-04-17T20:58:33.817" v="810" actId="1076"/>
          <ac:spMkLst>
            <pc:docMk/>
            <pc:sldMk cId="3350522297" sldId="259"/>
            <ac:spMk id="3" creationId="{CC21F13A-18D0-40EF-9831-D5C410DFF7AD}"/>
          </ac:spMkLst>
        </pc:spChg>
      </pc:sldChg>
      <pc:sldChg chg="addSp modSp add">
        <pc:chgData name="Jonathan Sparshott" userId="be90ed414e241e3d" providerId="LiveId" clId="{CCF5D997-8482-4AD8-8026-B8F01DC6B3DC}" dt="2018-04-17T21:05:45.118" v="1657" actId="20577"/>
        <pc:sldMkLst>
          <pc:docMk/>
          <pc:sldMk cId="3032983039" sldId="260"/>
        </pc:sldMkLst>
        <pc:spChg chg="mod">
          <ac:chgData name="Jonathan Sparshott" userId="be90ed414e241e3d" providerId="LiveId" clId="{CCF5D997-8482-4AD8-8026-B8F01DC6B3DC}" dt="2018-04-17T20:59:55.796" v="849" actId="20577"/>
          <ac:spMkLst>
            <pc:docMk/>
            <pc:sldMk cId="3032983039" sldId="260"/>
            <ac:spMk id="2" creationId="{E658D3D2-9F0C-40A3-A0EC-874C9B470BB3}"/>
          </ac:spMkLst>
        </pc:spChg>
        <pc:spChg chg="mod">
          <ac:chgData name="Jonathan Sparshott" userId="be90ed414e241e3d" providerId="LiveId" clId="{CCF5D997-8482-4AD8-8026-B8F01DC6B3DC}" dt="2018-04-17T21:05:45.118" v="1657" actId="20577"/>
          <ac:spMkLst>
            <pc:docMk/>
            <pc:sldMk cId="3032983039" sldId="260"/>
            <ac:spMk id="3" creationId="{CC21F13A-18D0-40EF-9831-D5C410DFF7AD}"/>
          </ac:spMkLst>
        </pc:spChg>
        <pc:picChg chg="add mod">
          <ac:chgData name="Jonathan Sparshott" userId="be90ed414e241e3d" providerId="LiveId" clId="{CCF5D997-8482-4AD8-8026-B8F01DC6B3DC}" dt="2018-04-17T20:59:37.673" v="839" actId="1076"/>
          <ac:picMkLst>
            <pc:docMk/>
            <pc:sldMk cId="3032983039" sldId="260"/>
            <ac:picMk id="4" creationId="{EA5A5BC5-2861-4880-81C8-2D2E03E80300}"/>
          </ac:picMkLst>
        </pc:picChg>
      </pc:sldChg>
      <pc:sldChg chg="addSp delSp modSp add mod setBg">
        <pc:chgData name="Jonathan Sparshott" userId="be90ed414e241e3d" providerId="LiveId" clId="{CCF5D997-8482-4AD8-8026-B8F01DC6B3DC}" dt="2018-04-17T21:12:57.192" v="2468" actId="20577"/>
        <pc:sldMkLst>
          <pc:docMk/>
          <pc:sldMk cId="1360455670" sldId="261"/>
        </pc:sldMkLst>
        <pc:spChg chg="mod">
          <ac:chgData name="Jonathan Sparshott" userId="be90ed414e241e3d" providerId="LiveId" clId="{CCF5D997-8482-4AD8-8026-B8F01DC6B3DC}" dt="2018-04-17T21:08:00.566" v="1840" actId="26606"/>
          <ac:spMkLst>
            <pc:docMk/>
            <pc:sldMk cId="1360455670" sldId="261"/>
            <ac:spMk id="2" creationId="{E658D3D2-9F0C-40A3-A0EC-874C9B470BB3}"/>
          </ac:spMkLst>
        </pc:spChg>
        <pc:spChg chg="mod">
          <ac:chgData name="Jonathan Sparshott" userId="be90ed414e241e3d" providerId="LiveId" clId="{CCF5D997-8482-4AD8-8026-B8F01DC6B3DC}" dt="2018-04-17T21:12:57.192" v="2468" actId="20577"/>
          <ac:spMkLst>
            <pc:docMk/>
            <pc:sldMk cId="1360455670" sldId="261"/>
            <ac:spMk id="3" creationId="{CC21F13A-18D0-40EF-9831-D5C410DFF7AD}"/>
          </ac:spMkLst>
        </pc:spChg>
        <pc:spChg chg="add del mod">
          <ac:chgData name="Jonathan Sparshott" userId="be90ed414e241e3d" providerId="LiveId" clId="{CCF5D997-8482-4AD8-8026-B8F01DC6B3DC}" dt="2018-04-17T21:08:24.226" v="1842"/>
          <ac:spMkLst>
            <pc:docMk/>
            <pc:sldMk cId="1360455670" sldId="261"/>
            <ac:spMk id="6" creationId="{83FD5C37-E687-49CA-B947-6330395576A0}"/>
          </ac:spMkLst>
        </pc:spChg>
        <pc:spChg chg="add del mod">
          <ac:chgData name="Jonathan Sparshott" userId="be90ed414e241e3d" providerId="LiveId" clId="{CCF5D997-8482-4AD8-8026-B8F01DC6B3DC}" dt="2018-04-17T21:08:24.226" v="1842"/>
          <ac:spMkLst>
            <pc:docMk/>
            <pc:sldMk cId="1360455670" sldId="261"/>
            <ac:spMk id="7" creationId="{59E3A565-AA73-459B-A1F2-79739596C206}"/>
          </ac:spMkLst>
        </pc:spChg>
        <pc:spChg chg="add del mod">
          <ac:chgData name="Jonathan Sparshott" userId="be90ed414e241e3d" providerId="LiveId" clId="{CCF5D997-8482-4AD8-8026-B8F01DC6B3DC}" dt="2018-04-17T21:08:26.017" v="1843"/>
          <ac:spMkLst>
            <pc:docMk/>
            <pc:sldMk cId="1360455670" sldId="261"/>
            <ac:spMk id="8" creationId="{140C1297-4927-441C-B03D-AF13BB3FC6D6}"/>
          </ac:spMkLst>
        </pc:spChg>
        <pc:spChg chg="add del mod">
          <ac:chgData name="Jonathan Sparshott" userId="be90ed414e241e3d" providerId="LiveId" clId="{CCF5D997-8482-4AD8-8026-B8F01DC6B3DC}" dt="2018-04-17T21:08:26.017" v="1843"/>
          <ac:spMkLst>
            <pc:docMk/>
            <pc:sldMk cId="1360455670" sldId="261"/>
            <ac:spMk id="9" creationId="{167B83EA-29DD-4B3F-ACBA-5BBBC74FDB31}"/>
          </ac:spMkLst>
        </pc:spChg>
        <pc:spChg chg="add del">
          <ac:chgData name="Jonathan Sparshott" userId="be90ed414e241e3d" providerId="LiveId" clId="{CCF5D997-8482-4AD8-8026-B8F01DC6B3DC}" dt="2018-04-17T21:07:52.163" v="1835" actId="26606"/>
          <ac:spMkLst>
            <pc:docMk/>
            <pc:sldMk cId="1360455670" sldId="261"/>
            <ac:spMk id="10" creationId="{A26E2FAE-FA60-497B-B2CB-7702C6FF3A3F}"/>
          </ac:spMkLst>
        </pc:spChg>
        <pc:spChg chg="add del">
          <ac:chgData name="Jonathan Sparshott" userId="be90ed414e241e3d" providerId="LiveId" clId="{CCF5D997-8482-4AD8-8026-B8F01DC6B3DC}" dt="2018-04-17T21:07:58.264" v="1837" actId="26606"/>
          <ac:spMkLst>
            <pc:docMk/>
            <pc:sldMk cId="1360455670" sldId="261"/>
            <ac:spMk id="12" creationId="{909FE742-1A27-4AEF-B5F0-F8C383EAB1D7}"/>
          </ac:spMkLst>
        </pc:spChg>
        <pc:picChg chg="del">
          <ac:chgData name="Jonathan Sparshott" userId="be90ed414e241e3d" providerId="LiveId" clId="{CCF5D997-8482-4AD8-8026-B8F01DC6B3DC}" dt="2018-04-17T21:07:37.614" v="1832" actId="478"/>
          <ac:picMkLst>
            <pc:docMk/>
            <pc:sldMk cId="1360455670" sldId="261"/>
            <ac:picMk id="4" creationId="{EA5A5BC5-2861-4880-81C8-2D2E03E80300}"/>
          </ac:picMkLst>
        </pc:picChg>
        <pc:picChg chg="add del mod ord">
          <ac:chgData name="Jonathan Sparshott" userId="be90ed414e241e3d" providerId="LiveId" clId="{CCF5D997-8482-4AD8-8026-B8F01DC6B3DC}" dt="2018-04-17T21:08:28.190" v="1844" actId="478"/>
          <ac:picMkLst>
            <pc:docMk/>
            <pc:sldMk cId="1360455670" sldId="261"/>
            <ac:picMk id="5" creationId="{41D966E0-285B-4BFE-A111-35C85ABA5B84}"/>
          </ac:picMkLst>
        </pc:picChg>
        <pc:picChg chg="add mod">
          <ac:chgData name="Jonathan Sparshott" userId="be90ed414e241e3d" providerId="LiveId" clId="{CCF5D997-8482-4AD8-8026-B8F01DC6B3DC}" dt="2018-04-17T21:08:36.213" v="1846" actId="1076"/>
          <ac:picMkLst>
            <pc:docMk/>
            <pc:sldMk cId="1360455670" sldId="261"/>
            <ac:picMk id="13" creationId="{510D48B4-8F26-4825-A35A-80524CDD9CA0}"/>
          </ac:picMkLst>
        </pc:picChg>
      </pc:sldChg>
      <pc:sldChg chg="addSp delSp modSp add">
        <pc:chgData name="Jonathan Sparshott" userId="be90ed414e241e3d" providerId="LiveId" clId="{CCF5D997-8482-4AD8-8026-B8F01DC6B3DC}" dt="2018-04-17T21:17:11.939" v="2890" actId="27636"/>
        <pc:sldMkLst>
          <pc:docMk/>
          <pc:sldMk cId="1275100179" sldId="262"/>
        </pc:sldMkLst>
        <pc:spChg chg="mod">
          <ac:chgData name="Jonathan Sparshott" userId="be90ed414e241e3d" providerId="LiveId" clId="{CCF5D997-8482-4AD8-8026-B8F01DC6B3DC}" dt="2018-04-17T21:16:47.326" v="2883" actId="26606"/>
          <ac:spMkLst>
            <pc:docMk/>
            <pc:sldMk cId="1275100179" sldId="262"/>
            <ac:spMk id="2" creationId="{E658D3D2-9F0C-40A3-A0EC-874C9B470BB3}"/>
          </ac:spMkLst>
        </pc:spChg>
        <pc:spChg chg="mod">
          <ac:chgData name="Jonathan Sparshott" userId="be90ed414e241e3d" providerId="LiveId" clId="{CCF5D997-8482-4AD8-8026-B8F01DC6B3DC}" dt="2018-04-17T21:17:11.939" v="2890" actId="27636"/>
          <ac:spMkLst>
            <pc:docMk/>
            <pc:sldMk cId="1275100179" sldId="262"/>
            <ac:spMk id="3" creationId="{CC21F13A-18D0-40EF-9831-D5C410DFF7AD}"/>
          </ac:spMkLst>
        </pc:spChg>
        <pc:picChg chg="add mod ord">
          <ac:chgData name="Jonathan Sparshott" userId="be90ed414e241e3d" providerId="LiveId" clId="{CCF5D997-8482-4AD8-8026-B8F01DC6B3DC}" dt="2018-04-17T21:16:59.592" v="2885" actId="208"/>
          <ac:picMkLst>
            <pc:docMk/>
            <pc:sldMk cId="1275100179" sldId="262"/>
            <ac:picMk id="5" creationId="{3D67A44D-7B21-4AB3-A177-3365D7B7AD50}"/>
          </ac:picMkLst>
        </pc:picChg>
        <pc:picChg chg="del">
          <ac:chgData name="Jonathan Sparshott" userId="be90ed414e241e3d" providerId="LiveId" clId="{CCF5D997-8482-4AD8-8026-B8F01DC6B3DC}" dt="2018-04-17T21:16:44.776" v="2881" actId="478"/>
          <ac:picMkLst>
            <pc:docMk/>
            <pc:sldMk cId="1275100179" sldId="262"/>
            <ac:picMk id="13" creationId="{510D48B4-8F26-4825-A35A-80524CDD9CA0}"/>
          </ac:picMkLst>
        </pc:picChg>
      </pc:sldChg>
      <pc:sldChg chg="addSp delSp modSp add">
        <pc:chgData name="Jonathan Sparshott" userId="be90ed414e241e3d" providerId="LiveId" clId="{CCF5D997-8482-4AD8-8026-B8F01DC6B3DC}" dt="2018-04-17T21:25:50.765" v="3574" actId="20577"/>
        <pc:sldMkLst>
          <pc:docMk/>
          <pc:sldMk cId="2955209662" sldId="263"/>
        </pc:sldMkLst>
        <pc:spChg chg="mod">
          <ac:chgData name="Jonathan Sparshott" userId="be90ed414e241e3d" providerId="LiveId" clId="{CCF5D997-8482-4AD8-8026-B8F01DC6B3DC}" dt="2018-04-17T21:19:30.208" v="2902" actId="20577"/>
          <ac:spMkLst>
            <pc:docMk/>
            <pc:sldMk cId="2955209662" sldId="263"/>
            <ac:spMk id="2" creationId="{E658D3D2-9F0C-40A3-A0EC-874C9B470BB3}"/>
          </ac:spMkLst>
        </pc:spChg>
        <pc:spChg chg="mod">
          <ac:chgData name="Jonathan Sparshott" userId="be90ed414e241e3d" providerId="LiveId" clId="{CCF5D997-8482-4AD8-8026-B8F01DC6B3DC}" dt="2018-04-17T21:25:50.765" v="3574" actId="20577"/>
          <ac:spMkLst>
            <pc:docMk/>
            <pc:sldMk cId="2955209662" sldId="263"/>
            <ac:spMk id="3" creationId="{CC21F13A-18D0-40EF-9831-D5C410DFF7AD}"/>
          </ac:spMkLst>
        </pc:spChg>
        <pc:picChg chg="del">
          <ac:chgData name="Jonathan Sparshott" userId="be90ed414e241e3d" providerId="LiveId" clId="{CCF5D997-8482-4AD8-8026-B8F01DC6B3DC}" dt="2018-04-17T21:20:12.393" v="2903" actId="478"/>
          <ac:picMkLst>
            <pc:docMk/>
            <pc:sldMk cId="2955209662" sldId="263"/>
            <ac:picMk id="5" creationId="{3D67A44D-7B21-4AB3-A177-3365D7B7AD50}"/>
          </ac:picMkLst>
        </pc:picChg>
        <pc:picChg chg="add mod ord">
          <ac:chgData name="Jonathan Sparshott" userId="be90ed414e241e3d" providerId="LiveId" clId="{CCF5D997-8482-4AD8-8026-B8F01DC6B3DC}" dt="2018-04-17T21:20:26.690" v="2906" actId="1076"/>
          <ac:picMkLst>
            <pc:docMk/>
            <pc:sldMk cId="2955209662" sldId="263"/>
            <ac:picMk id="6" creationId="{7FF9CB6D-F5B6-48D2-9430-610B43B205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91EFD0-AA62-4340-99E9-1AEC2851F966}" type="datetimeFigureOut">
              <a:rPr lang="en-GB" smtClean="0"/>
              <a:t>04/05/2018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53DF467-D9EB-4BA0-B2E5-3F1DDD00D662}" type="slidenum">
              <a:rPr lang="en-GB" smtClean="0"/>
              <a:t>‹#›</a:t>
            </a:fld>
            <a:endParaRPr lang="en-GB"/>
          </a:p>
        </p:txBody>
      </p:sp>
    </p:spTree>
    <p:extLst>
      <p:ext uri="{BB962C8B-B14F-4D97-AF65-F5344CB8AC3E}">
        <p14:creationId xmlns:p14="http://schemas.microsoft.com/office/powerpoint/2010/main" val="1921034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E3E1642-BB3A-4F9E-9C60-5E4FAC728710}" type="datetimeFigureOut">
              <a:rPr lang="en-GB" smtClean="0"/>
              <a:t>04/05/2018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73B5150-FE64-48C4-BD3C-AFC44BBBDB77}" type="slidenum">
              <a:rPr lang="en-GB" smtClean="0"/>
              <a:t>‹#›</a:t>
            </a:fld>
            <a:endParaRPr lang="en-GB"/>
          </a:p>
        </p:txBody>
      </p:sp>
    </p:spTree>
    <p:extLst>
      <p:ext uri="{BB962C8B-B14F-4D97-AF65-F5344CB8AC3E}">
        <p14:creationId xmlns:p14="http://schemas.microsoft.com/office/powerpoint/2010/main" val="324573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B5150-FE64-48C4-BD3C-AFC44BBBDB77}" type="slidenum">
              <a:rPr lang="en-GB" smtClean="0"/>
              <a:t>5</a:t>
            </a:fld>
            <a:endParaRPr lang="en-GB"/>
          </a:p>
        </p:txBody>
      </p:sp>
    </p:spTree>
    <p:extLst>
      <p:ext uri="{BB962C8B-B14F-4D97-AF65-F5344CB8AC3E}">
        <p14:creationId xmlns:p14="http://schemas.microsoft.com/office/powerpoint/2010/main" val="30152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41468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40EB-DADD-45C6-9C19-C722FD39EA9A}"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32478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13704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4563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7446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540EB-DADD-45C6-9C19-C722FD39EA9A}" type="datetimeFigureOut">
              <a:rPr lang="en-GB" smtClean="0"/>
              <a:t>04/05/2018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194260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540EB-DADD-45C6-9C19-C722FD39EA9A}" type="datetimeFigureOut">
              <a:rPr lang="en-GB" smtClean="0"/>
              <a:t>04/05/2018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39373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00525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15942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04098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9930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C540EB-DADD-45C6-9C19-C722FD39EA9A}"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01605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C540EB-DADD-45C6-9C19-C722FD39EA9A}" type="datetimeFigureOut">
              <a:rPr lang="en-GB" smtClean="0"/>
              <a:t>04/05/2018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428967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38202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46064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8C540EB-DADD-45C6-9C19-C722FD39EA9A}" type="datetimeFigureOut">
              <a:rPr lang="en-GB" smtClean="0"/>
              <a:t>04/05/2018</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20000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40EB-DADD-45C6-9C19-C722FD39EA9A}"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45524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C540EB-DADD-45C6-9C19-C722FD39EA9A}" type="datetimeFigureOut">
              <a:rPr lang="en-GB" smtClean="0"/>
              <a:t>04/05/2018</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2A3C9D-14A0-4980-B0DE-76236CBDD9F4}" type="slidenum">
              <a:rPr lang="en-GB" smtClean="0"/>
              <a:t>‹#›</a:t>
            </a:fld>
            <a:endParaRPr lang="en-GB"/>
          </a:p>
        </p:txBody>
      </p:sp>
    </p:spTree>
    <p:extLst>
      <p:ext uri="{BB962C8B-B14F-4D97-AF65-F5344CB8AC3E}">
        <p14:creationId xmlns:p14="http://schemas.microsoft.com/office/powerpoint/2010/main" val="135623782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317" y="239486"/>
            <a:ext cx="7723433" cy="2357845"/>
          </a:xfrm>
        </p:spPr>
        <p:txBody>
          <a:bodyPr anchor="ctr"/>
          <a:lstStyle/>
          <a:p>
            <a:r>
              <a:rPr lang="en-GB" sz="4400" dirty="0"/>
              <a:t>Ancient History </a:t>
            </a:r>
            <a:br>
              <a:rPr lang="en-GB" sz="4400" dirty="0"/>
            </a:br>
            <a:r>
              <a:rPr lang="en-GB" sz="4400" dirty="0"/>
              <a:t>Greek Period Study Revision</a:t>
            </a:r>
          </a:p>
        </p:txBody>
      </p:sp>
      <p:sp>
        <p:nvSpPr>
          <p:cNvPr id="3" name="Subtitle 2"/>
          <p:cNvSpPr>
            <a:spLocks noGrp="1"/>
          </p:cNvSpPr>
          <p:nvPr>
            <p:ph type="subTitle" idx="1"/>
          </p:nvPr>
        </p:nvSpPr>
        <p:spPr>
          <a:xfrm>
            <a:off x="849570" y="2820636"/>
            <a:ext cx="6388925" cy="2707575"/>
          </a:xfrm>
        </p:spPr>
        <p:txBody>
          <a:bodyPr anchor="ctr">
            <a:noAutofit/>
          </a:bodyPr>
          <a:lstStyle/>
          <a:p>
            <a:pPr algn="ctr"/>
            <a:r>
              <a:rPr lang="en-GB" sz="4000" b="1" u="sng" dirty="0">
                <a:solidFill>
                  <a:schemeClr val="tx1">
                    <a:lumMod val="75000"/>
                  </a:schemeClr>
                </a:solidFill>
              </a:rPr>
              <a:t>Session 3</a:t>
            </a:r>
            <a:r>
              <a:rPr lang="en-GB" sz="4000" b="1" u="sng" dirty="0" smtClean="0">
                <a:solidFill>
                  <a:schemeClr val="tx1">
                    <a:lumMod val="75000"/>
                  </a:schemeClr>
                </a:solidFill>
              </a:rPr>
              <a:t>:</a:t>
            </a:r>
            <a:r>
              <a:rPr lang="en-GB" sz="4000" dirty="0" smtClean="0">
                <a:solidFill>
                  <a:schemeClr val="tx1">
                    <a:lumMod val="75000"/>
                  </a:schemeClr>
                </a:solidFill>
              </a:rPr>
              <a:t> </a:t>
            </a:r>
          </a:p>
          <a:p>
            <a:pPr algn="ctr"/>
            <a:r>
              <a:rPr lang="en-GB" sz="4000" dirty="0" smtClean="0">
                <a:solidFill>
                  <a:schemeClr val="tx1">
                    <a:lumMod val="75000"/>
                  </a:schemeClr>
                </a:solidFill>
              </a:rPr>
              <a:t>Peace and Conflict</a:t>
            </a:r>
          </a:p>
          <a:p>
            <a:pPr algn="ctr"/>
            <a:r>
              <a:rPr lang="en-GB" sz="4000" dirty="0" smtClean="0">
                <a:solidFill>
                  <a:schemeClr val="tx1">
                    <a:lumMod val="75000"/>
                  </a:schemeClr>
                </a:solidFill>
              </a:rPr>
              <a:t>446-431 </a:t>
            </a:r>
            <a:r>
              <a:rPr lang="en-GB" sz="4000" dirty="0">
                <a:solidFill>
                  <a:schemeClr val="tx1">
                    <a:lumMod val="75000"/>
                  </a:schemeClr>
                </a:solidFill>
              </a:rPr>
              <a:t>BC</a:t>
            </a:r>
          </a:p>
        </p:txBody>
      </p:sp>
      <p:pic>
        <p:nvPicPr>
          <p:cNvPr id="6" name="Picture 2" descr="Image result for per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1253871"/>
            <a:ext cx="3709307" cy="526299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8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Outbreak of War in 431</a:t>
            </a:r>
            <a:endParaRPr lang="en-GB" dirty="0"/>
          </a:p>
        </p:txBody>
      </p:sp>
      <p:sp>
        <p:nvSpPr>
          <p:cNvPr id="3" name="Content Placeholder 2"/>
          <p:cNvSpPr>
            <a:spLocks noGrp="1"/>
          </p:cNvSpPr>
          <p:nvPr>
            <p:ph idx="1"/>
          </p:nvPr>
        </p:nvSpPr>
        <p:spPr>
          <a:xfrm>
            <a:off x="646111" y="1357806"/>
            <a:ext cx="10728540" cy="4912365"/>
          </a:xfrm>
        </p:spPr>
        <p:txBody>
          <a:bodyPr>
            <a:noAutofit/>
          </a:bodyPr>
          <a:lstStyle/>
          <a:p>
            <a:r>
              <a:rPr lang="en-GB" sz="2400" dirty="0" smtClean="0"/>
              <a:t>First the Peloponnesian League met (432) to discuss the complaints against Athens. This is when the ‘Corinthian Complaint’ was raised</a:t>
            </a:r>
          </a:p>
          <a:p>
            <a:r>
              <a:rPr lang="en-GB" sz="2400" dirty="0" smtClean="0"/>
              <a:t>Athens responded to this by defending its power and empire</a:t>
            </a:r>
          </a:p>
          <a:p>
            <a:r>
              <a:rPr lang="en-GB" sz="2400" dirty="0" smtClean="0"/>
              <a:t>Sparta debated going to war  - the debate was between </a:t>
            </a:r>
            <a:r>
              <a:rPr lang="en-GB" sz="2400" b="1" dirty="0" smtClean="0"/>
              <a:t>King </a:t>
            </a:r>
            <a:r>
              <a:rPr lang="en-GB" sz="2400" b="1" dirty="0" err="1" smtClean="0"/>
              <a:t>Archidamus</a:t>
            </a:r>
            <a:r>
              <a:rPr lang="en-GB" sz="2400" b="1" dirty="0" smtClean="0"/>
              <a:t> II </a:t>
            </a:r>
            <a:r>
              <a:rPr lang="en-GB" sz="2400" dirty="0" smtClean="0"/>
              <a:t>and the </a:t>
            </a:r>
            <a:r>
              <a:rPr lang="en-GB" sz="2400" dirty="0" err="1" smtClean="0"/>
              <a:t>ephor</a:t>
            </a:r>
            <a:r>
              <a:rPr lang="en-GB" sz="2400" dirty="0" smtClean="0"/>
              <a:t> </a:t>
            </a:r>
            <a:r>
              <a:rPr lang="en-GB" sz="2400" b="1" dirty="0" err="1" smtClean="0"/>
              <a:t>Sthenelaidas</a:t>
            </a:r>
            <a:r>
              <a:rPr lang="en-GB" sz="2400" dirty="0" smtClean="0"/>
              <a:t>. Sparta voted in favour of war</a:t>
            </a:r>
          </a:p>
          <a:p>
            <a:r>
              <a:rPr lang="en-GB" sz="2400" dirty="0" smtClean="0"/>
              <a:t>The Peloponnesian League met again and after hearing more arguments from Corinth, voted to go to war</a:t>
            </a:r>
          </a:p>
          <a:p>
            <a:r>
              <a:rPr lang="en-GB" sz="2400" dirty="0" smtClean="0"/>
              <a:t>Sparta sent Athens an ultimatum asking them to give up their empire</a:t>
            </a:r>
          </a:p>
          <a:p>
            <a:r>
              <a:rPr lang="en-GB" sz="2400" dirty="0" smtClean="0"/>
              <a:t>Pericles advised the Athenian Assembly to reject the ultimatum which they did</a:t>
            </a:r>
          </a:p>
          <a:p>
            <a:r>
              <a:rPr lang="en-GB" sz="2400" b="1" dirty="0" smtClean="0"/>
              <a:t>WAR</a:t>
            </a:r>
            <a:endParaRPr lang="en-GB" sz="2400" b="1" dirty="0"/>
          </a:p>
        </p:txBody>
      </p:sp>
    </p:spTree>
    <p:extLst>
      <p:ext uri="{BB962C8B-B14F-4D97-AF65-F5344CB8AC3E}">
        <p14:creationId xmlns:p14="http://schemas.microsoft.com/office/powerpoint/2010/main" val="3128700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smtClean="0"/>
              <a:t>Thucydides </a:t>
            </a:r>
            <a:r>
              <a:rPr lang="en-GB" sz="3600" dirty="0" smtClean="0"/>
              <a:t>– some key sources</a:t>
            </a:r>
            <a:r>
              <a:rPr lang="en-GB" sz="3600" b="1" dirty="0" smtClean="0"/>
              <a:t> </a:t>
            </a:r>
            <a:endParaRPr lang="en-GB" sz="3600" b="1" dirty="0"/>
          </a:p>
        </p:txBody>
      </p:sp>
      <p:sp>
        <p:nvSpPr>
          <p:cNvPr id="4" name="Content Placeholder 3"/>
          <p:cNvSpPr>
            <a:spLocks noGrp="1"/>
          </p:cNvSpPr>
          <p:nvPr>
            <p:ph idx="1"/>
          </p:nvPr>
        </p:nvSpPr>
        <p:spPr>
          <a:xfrm>
            <a:off x="245514" y="847251"/>
            <a:ext cx="11727409" cy="1664596"/>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b="1" i="1" dirty="0" smtClean="0"/>
              <a:t>Corinthian Complaint </a:t>
            </a:r>
            <a:r>
              <a:rPr lang="en-GB" b="1" dirty="0" smtClean="0"/>
              <a:t>(p.21-22)</a:t>
            </a:r>
            <a:r>
              <a:rPr lang="en-GB" dirty="0" smtClean="0"/>
              <a:t>:</a:t>
            </a:r>
          </a:p>
          <a:p>
            <a:pPr>
              <a:buFont typeface="Arial" panose="020B0604020202020204" pitchFamily="34" charset="0"/>
              <a:buChar char="•"/>
            </a:pPr>
            <a:r>
              <a:rPr lang="en-GB" dirty="0" smtClean="0"/>
              <a:t>Blamed Sparta for the growth of Athenian power claiming that they had neglected their leadership of the Peloponnesian League </a:t>
            </a:r>
          </a:p>
          <a:p>
            <a:pPr>
              <a:buFont typeface="Arial" panose="020B0604020202020204" pitchFamily="34" charset="0"/>
              <a:buChar char="•"/>
            </a:pPr>
            <a:r>
              <a:rPr lang="en-GB" b="1" dirty="0" smtClean="0"/>
              <a:t>Evidence that Sparta was being controlled by its enemies</a:t>
            </a:r>
            <a:endParaRPr lang="en-GB" b="1" dirty="0"/>
          </a:p>
        </p:txBody>
      </p:sp>
      <p:sp>
        <p:nvSpPr>
          <p:cNvPr id="5" name="Content Placeholder 3"/>
          <p:cNvSpPr txBox="1">
            <a:spLocks/>
          </p:cNvSpPr>
          <p:nvPr/>
        </p:nvSpPr>
        <p:spPr>
          <a:xfrm>
            <a:off x="245513" y="2597097"/>
            <a:ext cx="11727409" cy="204100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Athenian Response to the Corinthian Complaint </a:t>
            </a:r>
            <a:r>
              <a:rPr lang="en-GB" b="1" dirty="0" smtClean="0"/>
              <a:t>(p.23-24)</a:t>
            </a:r>
            <a:r>
              <a:rPr lang="en-GB" dirty="0" smtClean="0"/>
              <a:t>:</a:t>
            </a:r>
          </a:p>
          <a:p>
            <a:pPr>
              <a:buFont typeface="Arial" panose="020B0604020202020204" pitchFamily="34" charset="0"/>
              <a:buChar char="•"/>
            </a:pPr>
            <a:r>
              <a:rPr lang="en-GB" dirty="0" smtClean="0"/>
              <a:t>Defence of Athenian power and empire claiming that “we have done nothing extraordinary”</a:t>
            </a:r>
          </a:p>
          <a:p>
            <a:pPr>
              <a:buFont typeface="Arial" panose="020B0604020202020204" pitchFamily="34" charset="0"/>
              <a:buChar char="•"/>
            </a:pPr>
            <a:r>
              <a:rPr lang="en-GB" dirty="0" smtClean="0"/>
              <a:t>Said that they could not give up their empire due to “Security, honour and self-interest”</a:t>
            </a:r>
          </a:p>
          <a:p>
            <a:pPr>
              <a:buFont typeface="Arial" panose="020B0604020202020204" pitchFamily="34" charset="0"/>
              <a:buChar char="•"/>
            </a:pPr>
            <a:r>
              <a:rPr lang="en-GB" b="1" dirty="0" smtClean="0"/>
              <a:t>Potential evidence that growth of Athenian power was not the cause of war</a:t>
            </a:r>
            <a:endParaRPr lang="en-GB" b="1" dirty="0"/>
          </a:p>
        </p:txBody>
      </p:sp>
      <p:sp>
        <p:nvSpPr>
          <p:cNvPr id="6" name="Content Placeholder 3"/>
          <p:cNvSpPr txBox="1">
            <a:spLocks/>
          </p:cNvSpPr>
          <p:nvPr/>
        </p:nvSpPr>
        <p:spPr>
          <a:xfrm>
            <a:off x="245512" y="4731485"/>
            <a:ext cx="11727409" cy="8761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None/>
            </a:pPr>
            <a:r>
              <a:rPr lang="en-GB" b="1" i="1" dirty="0" smtClean="0"/>
              <a:t>King </a:t>
            </a:r>
            <a:r>
              <a:rPr lang="en-GB" b="1" i="1" dirty="0" err="1" smtClean="0"/>
              <a:t>Archidamus</a:t>
            </a:r>
            <a:r>
              <a:rPr lang="en-GB" b="1" i="1" dirty="0" smtClean="0"/>
              <a:t> vs. </a:t>
            </a:r>
            <a:r>
              <a:rPr lang="en-GB" b="1" i="1" dirty="0" err="1" smtClean="0"/>
              <a:t>Sthenelaidas</a:t>
            </a:r>
            <a:r>
              <a:rPr lang="en-GB" b="1" dirty="0" smtClean="0"/>
              <a:t>(26-27)</a:t>
            </a:r>
            <a:r>
              <a:rPr lang="en-GB" dirty="0" smtClean="0"/>
              <a:t>:</a:t>
            </a:r>
          </a:p>
          <a:p>
            <a:pPr>
              <a:buFont typeface="Arial" panose="020B0604020202020204" pitchFamily="34" charset="0"/>
              <a:buChar char="•"/>
            </a:pPr>
            <a:r>
              <a:rPr lang="en-GB" b="1" dirty="0" smtClean="0"/>
              <a:t>Evidence of internal divisions in Sparta about whether to go to war or not</a:t>
            </a:r>
            <a:endParaRPr lang="en-GB" b="1" dirty="0"/>
          </a:p>
        </p:txBody>
      </p:sp>
      <p:sp>
        <p:nvSpPr>
          <p:cNvPr id="7" name="Content Placeholder 3"/>
          <p:cNvSpPr txBox="1">
            <a:spLocks/>
          </p:cNvSpPr>
          <p:nvPr/>
        </p:nvSpPr>
        <p:spPr>
          <a:xfrm>
            <a:off x="245512" y="5700969"/>
            <a:ext cx="11727409" cy="107440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None/>
            </a:pPr>
            <a:r>
              <a:rPr lang="en-GB" b="1" i="1" dirty="0" smtClean="0"/>
              <a:t>Pericles advice to the Athenian Assembly </a:t>
            </a:r>
            <a:r>
              <a:rPr lang="en-GB" b="1" dirty="0" smtClean="0"/>
              <a:t>)</a:t>
            </a:r>
            <a:r>
              <a:rPr lang="en-GB" dirty="0" smtClean="0"/>
              <a:t>:</a:t>
            </a:r>
          </a:p>
          <a:p>
            <a:pPr>
              <a:buFont typeface="Arial" panose="020B0604020202020204" pitchFamily="34" charset="0"/>
              <a:buChar char="•"/>
            </a:pPr>
            <a:r>
              <a:rPr lang="en-GB" dirty="0" smtClean="0"/>
              <a:t>Argued against any concessions and claimed “Sparta was plotting against us”</a:t>
            </a:r>
          </a:p>
          <a:p>
            <a:pPr>
              <a:buFont typeface="Arial" panose="020B0604020202020204" pitchFamily="34" charset="0"/>
              <a:buChar char="•"/>
            </a:pPr>
            <a:r>
              <a:rPr lang="en-GB" b="1" dirty="0" smtClean="0"/>
              <a:t>Evidence of Pericles’ leadership and role in starting the war</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22736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dirty="0" smtClean="0"/>
              <a:t>Sources – </a:t>
            </a:r>
            <a:r>
              <a:rPr lang="en-GB" b="1" dirty="0" smtClean="0"/>
              <a:t>Aristophanes</a:t>
            </a:r>
            <a:endParaRPr lang="en-GB" b="1" dirty="0"/>
          </a:p>
        </p:txBody>
      </p:sp>
      <p:sp>
        <p:nvSpPr>
          <p:cNvPr id="3" name="Content Placeholder 2"/>
          <p:cNvSpPr>
            <a:spLocks noGrp="1"/>
          </p:cNvSpPr>
          <p:nvPr>
            <p:ph idx="1"/>
          </p:nvPr>
        </p:nvSpPr>
        <p:spPr>
          <a:xfrm>
            <a:off x="245516" y="1625547"/>
            <a:ext cx="8505407" cy="4472722"/>
          </a:xfrm>
        </p:spPr>
        <p:txBody>
          <a:bodyPr>
            <a:normAutofit/>
          </a:bodyPr>
          <a:lstStyle/>
          <a:p>
            <a:r>
              <a:rPr lang="en-GB" sz="2200" dirty="0" smtClean="0"/>
              <a:t>An Athenian play-write from around 427 BC to the end of the Peloponnesian War</a:t>
            </a:r>
          </a:p>
          <a:p>
            <a:r>
              <a:rPr lang="en-GB" sz="2200" dirty="0" smtClean="0"/>
              <a:t>His style was satirical comedy but he also include slapstick and physical comedy </a:t>
            </a:r>
          </a:p>
          <a:p>
            <a:r>
              <a:rPr lang="en-GB" sz="2200" dirty="0" smtClean="0"/>
              <a:t>His purpose was to entertain so he naturally exaggerates for comic effect</a:t>
            </a:r>
          </a:p>
          <a:p>
            <a:r>
              <a:rPr lang="en-GB" sz="2200" dirty="0" smtClean="0"/>
              <a:t>However, his satire of contemporary politics and leaders was based on truth (otherwise it wouldn’t be funny)</a:t>
            </a:r>
          </a:p>
          <a:p>
            <a:r>
              <a:rPr lang="en-GB" sz="2200" dirty="0" smtClean="0"/>
              <a:t>He also gives us a sense of the mood in Athens during the war which none of the other sources do</a:t>
            </a:r>
          </a:p>
          <a:p>
            <a:pPr marL="0" indent="0">
              <a:buNone/>
            </a:pPr>
            <a:endParaRPr lang="en-GB" sz="2200" b="1" dirty="0" smtClean="0">
              <a:solidFill>
                <a:srgbClr val="FFC000"/>
              </a:solidFill>
              <a:latin typeface="+mn-lt"/>
            </a:endParaRPr>
          </a:p>
          <a:p>
            <a:pPr marL="457200" lvl="1" indent="0">
              <a:buNone/>
            </a:pPr>
            <a:endParaRPr lang="en-GB" sz="2200" b="1" dirty="0">
              <a:solidFill>
                <a:srgbClr val="FFC000"/>
              </a:solidFill>
              <a:latin typeface="+mn-lt"/>
            </a:endParaRPr>
          </a:p>
        </p:txBody>
      </p:sp>
      <p:pic>
        <p:nvPicPr>
          <p:cNvPr id="2050" name="Picture 2" descr="Image result for aristopha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923" y="1306233"/>
            <a:ext cx="3174267" cy="4556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63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smtClean="0"/>
              <a:t>Aristophanes </a:t>
            </a:r>
            <a:r>
              <a:rPr lang="en-GB" sz="3600" dirty="0" smtClean="0"/>
              <a:t>– some key sources</a:t>
            </a:r>
            <a:r>
              <a:rPr lang="en-GB" sz="3600" b="1" dirty="0" smtClean="0"/>
              <a:t> </a:t>
            </a:r>
            <a:endParaRPr lang="en-GB" sz="3600" b="1" dirty="0"/>
          </a:p>
        </p:txBody>
      </p:sp>
      <p:sp>
        <p:nvSpPr>
          <p:cNvPr id="4" name="Content Placeholder 3"/>
          <p:cNvSpPr>
            <a:spLocks noGrp="1"/>
          </p:cNvSpPr>
          <p:nvPr>
            <p:ph idx="1"/>
          </p:nvPr>
        </p:nvSpPr>
        <p:spPr>
          <a:xfrm>
            <a:off x="245516" y="2193019"/>
            <a:ext cx="11727409" cy="2277381"/>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b="1" i="1" dirty="0" err="1" smtClean="0"/>
              <a:t>Acharnians</a:t>
            </a:r>
            <a:r>
              <a:rPr lang="en-GB" b="1" i="1" dirty="0" smtClean="0"/>
              <a:t> </a:t>
            </a:r>
            <a:r>
              <a:rPr lang="en-GB" b="1" dirty="0" smtClean="0"/>
              <a:t>(p.18)</a:t>
            </a:r>
            <a:r>
              <a:rPr lang="en-GB" dirty="0" smtClean="0"/>
              <a:t>:</a:t>
            </a:r>
          </a:p>
          <a:p>
            <a:pPr>
              <a:buFont typeface="Arial" panose="020B0604020202020204" pitchFamily="34" charset="0"/>
              <a:buChar char="•"/>
            </a:pPr>
            <a:r>
              <a:rPr lang="en-GB" dirty="0" smtClean="0"/>
              <a:t>Suggests that the </a:t>
            </a:r>
            <a:r>
              <a:rPr lang="en-GB" dirty="0" err="1" smtClean="0"/>
              <a:t>Megarian</a:t>
            </a:r>
            <a:r>
              <a:rPr lang="en-GB" dirty="0" smtClean="0"/>
              <a:t> Decree was created to punish the city for the supposed abduction of two of Aspasia’s (Pericles’ mistress) prostitutes</a:t>
            </a:r>
          </a:p>
          <a:p>
            <a:pPr>
              <a:buFont typeface="Arial" panose="020B0604020202020204" pitchFamily="34" charset="0"/>
              <a:buChar char="•"/>
            </a:pPr>
            <a:r>
              <a:rPr lang="en-GB" dirty="0" smtClean="0"/>
              <a:t>This is designed to be ludicrous to be funny but does suggest that there were self-motivated reasons for the decree and that it may not have been designed to deliberately provoke war</a:t>
            </a:r>
          </a:p>
          <a:p>
            <a:pPr marL="0" indent="0">
              <a:buNone/>
            </a:pPr>
            <a:endParaRPr lang="en-GB" b="1" dirty="0"/>
          </a:p>
        </p:txBody>
      </p:sp>
    </p:spTree>
    <p:extLst>
      <p:ext uri="{BB962C8B-B14F-4D97-AF65-F5344CB8AC3E}">
        <p14:creationId xmlns:p14="http://schemas.microsoft.com/office/powerpoint/2010/main" val="6250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smtClean="0"/>
              <a:t>Plutarch </a:t>
            </a:r>
            <a:r>
              <a:rPr lang="en-GB" sz="3600" dirty="0" smtClean="0"/>
              <a:t>– some key sources</a:t>
            </a:r>
            <a:r>
              <a:rPr lang="en-GB" sz="3600" b="1" dirty="0" smtClean="0"/>
              <a:t> </a:t>
            </a:r>
            <a:endParaRPr lang="en-GB" sz="3600" b="1" dirty="0"/>
          </a:p>
        </p:txBody>
      </p:sp>
      <p:sp>
        <p:nvSpPr>
          <p:cNvPr id="4" name="Content Placeholder 3"/>
          <p:cNvSpPr>
            <a:spLocks noGrp="1"/>
          </p:cNvSpPr>
          <p:nvPr>
            <p:ph idx="1"/>
          </p:nvPr>
        </p:nvSpPr>
        <p:spPr>
          <a:xfrm>
            <a:off x="245516" y="1002847"/>
            <a:ext cx="11727409" cy="2741839"/>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b="1" i="1" dirty="0" smtClean="0"/>
              <a:t>Pericles, </a:t>
            </a:r>
            <a:r>
              <a:rPr lang="en-GB" b="1" dirty="0" smtClean="0"/>
              <a:t>28.1-3</a:t>
            </a:r>
            <a:r>
              <a:rPr lang="en-GB" b="1" i="1" dirty="0" smtClean="0"/>
              <a:t> </a:t>
            </a:r>
            <a:r>
              <a:rPr lang="en-GB" b="1" dirty="0" smtClean="0"/>
              <a:t>(p.11)</a:t>
            </a:r>
            <a:r>
              <a:rPr lang="en-GB" dirty="0" smtClean="0"/>
              <a:t>:</a:t>
            </a:r>
          </a:p>
          <a:p>
            <a:pPr>
              <a:buFont typeface="Arial" panose="020B0604020202020204" pitchFamily="34" charset="0"/>
              <a:buChar char="•"/>
            </a:pPr>
            <a:r>
              <a:rPr lang="en-GB" dirty="0" smtClean="0"/>
              <a:t>Gives details on the surrender of Samos to Pericles and the punishments he imposed. </a:t>
            </a:r>
          </a:p>
          <a:p>
            <a:pPr>
              <a:buFont typeface="Arial" panose="020B0604020202020204" pitchFamily="34" charset="0"/>
              <a:buChar char="•"/>
            </a:pPr>
            <a:r>
              <a:rPr lang="en-GB" dirty="0" smtClean="0"/>
              <a:t>Recounts the story that Pericles executed the captains of the </a:t>
            </a:r>
            <a:r>
              <a:rPr lang="en-GB" dirty="0" err="1" smtClean="0"/>
              <a:t>Samian</a:t>
            </a:r>
            <a:r>
              <a:rPr lang="en-GB" dirty="0" smtClean="0"/>
              <a:t> triremes but says that he does not believe it as the historian who told the story was from Samos and was therefore hostile to Athens</a:t>
            </a:r>
          </a:p>
          <a:p>
            <a:pPr>
              <a:buFont typeface="Arial" panose="020B0604020202020204" pitchFamily="34" charset="0"/>
              <a:buChar char="•"/>
            </a:pPr>
            <a:r>
              <a:rPr lang="en-GB" b="1" dirty="0" smtClean="0"/>
              <a:t>Very good example of how Plutarch weighs and assesses evidence</a:t>
            </a:r>
          </a:p>
        </p:txBody>
      </p:sp>
      <p:sp>
        <p:nvSpPr>
          <p:cNvPr id="5" name="Content Placeholder 3"/>
          <p:cNvSpPr txBox="1">
            <a:spLocks/>
          </p:cNvSpPr>
          <p:nvPr/>
        </p:nvSpPr>
        <p:spPr>
          <a:xfrm>
            <a:off x="245516" y="4020458"/>
            <a:ext cx="11727409" cy="21394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Pericles, </a:t>
            </a:r>
            <a:r>
              <a:rPr lang="en-GB" b="1" dirty="0" smtClean="0"/>
              <a:t>30-31</a:t>
            </a:r>
            <a:r>
              <a:rPr lang="en-GB" b="1" i="1" dirty="0" smtClean="0"/>
              <a:t> </a:t>
            </a:r>
            <a:r>
              <a:rPr lang="en-GB" b="1" dirty="0" smtClean="0"/>
              <a:t>(separate handout, on GOL if you have lost it)</a:t>
            </a:r>
            <a:r>
              <a:rPr lang="en-GB" dirty="0" smtClean="0"/>
              <a:t>:</a:t>
            </a:r>
          </a:p>
          <a:p>
            <a:pPr>
              <a:buFont typeface="Arial" panose="020B0604020202020204" pitchFamily="34" charset="0"/>
              <a:buChar char="•"/>
            </a:pPr>
            <a:r>
              <a:rPr lang="en-GB" dirty="0" smtClean="0"/>
              <a:t>Explains the different possible motives for the </a:t>
            </a:r>
            <a:r>
              <a:rPr lang="en-GB" dirty="0" err="1" smtClean="0"/>
              <a:t>Megarian</a:t>
            </a:r>
            <a:r>
              <a:rPr lang="en-GB" dirty="0" smtClean="0"/>
              <a:t> decree</a:t>
            </a:r>
          </a:p>
          <a:p>
            <a:pPr>
              <a:buFont typeface="Arial" panose="020B0604020202020204" pitchFamily="34" charset="0"/>
              <a:buChar char="•"/>
            </a:pPr>
            <a:r>
              <a:rPr lang="en-GB" b="1" dirty="0" smtClean="0"/>
              <a:t>States that Pericles had a personal grudge against Megara that he wanted to settle </a:t>
            </a:r>
          </a:p>
          <a:p>
            <a:pPr>
              <a:buFont typeface="Arial" panose="020B0604020202020204" pitchFamily="34" charset="0"/>
              <a:buChar char="•"/>
            </a:pPr>
            <a:r>
              <a:rPr lang="en-GB" b="1" dirty="0" smtClean="0"/>
              <a:t>“It is not easy to discover what the original reason was for the proposal being accepted but everyone blames Pericles for the fact that it was not overturned”</a:t>
            </a:r>
          </a:p>
        </p:txBody>
      </p:sp>
    </p:spTree>
    <p:extLst>
      <p:ext uri="{BB962C8B-B14F-4D97-AF65-F5344CB8AC3E}">
        <p14:creationId xmlns:p14="http://schemas.microsoft.com/office/powerpoint/2010/main" val="19408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987040" y="2481942"/>
            <a:ext cx="5965371" cy="231648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rgbClr val="002060"/>
                </a:solidFill>
                <a:ea typeface="Arial Unicode MS" panose="020B0604020202020204" pitchFamily="34" charset="-128"/>
                <a:cs typeface="Arial Unicode MS" panose="020B0604020202020204" pitchFamily="34" charset="-128"/>
              </a:rPr>
              <a:t>How far was Spartan inaction and conservatism responsible for the outbreak of war in 431?</a:t>
            </a:r>
            <a:endParaRPr lang="en-GB" sz="2000" dirty="0">
              <a:solidFill>
                <a:srgbClr val="002060"/>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5576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987040" y="2481942"/>
            <a:ext cx="5965371" cy="231648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buClr>
                <a:srgbClr val="002060"/>
              </a:buClr>
            </a:pPr>
            <a:r>
              <a:rPr lang="en-GB" sz="2000" dirty="0">
                <a:solidFill>
                  <a:srgbClr val="002060"/>
                </a:solidFill>
              </a:rPr>
              <a:t>Assess how influential the Corinthians were in Spartan foreign affairs</a:t>
            </a:r>
          </a:p>
        </p:txBody>
      </p:sp>
    </p:spTree>
    <p:extLst>
      <p:ext uri="{BB962C8B-B14F-4D97-AF65-F5344CB8AC3E}">
        <p14:creationId xmlns:p14="http://schemas.microsoft.com/office/powerpoint/2010/main" val="1638500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88" y="139210"/>
            <a:ext cx="9404723" cy="679396"/>
          </a:xfrm>
        </p:spPr>
        <p:txBody>
          <a:bodyPr anchor="ctr"/>
          <a:lstStyle/>
          <a:p>
            <a:r>
              <a:rPr lang="en-GB" dirty="0" smtClean="0"/>
              <a:t>Final Points </a:t>
            </a:r>
            <a:endParaRPr lang="en-GB" dirty="0"/>
          </a:p>
        </p:txBody>
      </p:sp>
      <p:sp>
        <p:nvSpPr>
          <p:cNvPr id="4" name="Content Placeholder 2"/>
          <p:cNvSpPr txBox="1">
            <a:spLocks/>
          </p:cNvSpPr>
          <p:nvPr/>
        </p:nvSpPr>
        <p:spPr>
          <a:xfrm>
            <a:off x="217715" y="853440"/>
            <a:ext cx="11509829" cy="563444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Some overview questions to test yourself with:</a:t>
            </a:r>
          </a:p>
          <a:p>
            <a:pPr marL="457200" indent="-457200">
              <a:buClr>
                <a:srgbClr val="002060"/>
              </a:buClr>
              <a:buFont typeface="+mj-lt"/>
              <a:buAutoNum type="arabicPeriod"/>
            </a:pPr>
            <a:r>
              <a:rPr lang="en-GB" sz="2800" dirty="0" smtClean="0"/>
              <a:t>Analyse the extent to which any party had just cause for war</a:t>
            </a:r>
          </a:p>
          <a:p>
            <a:pPr marL="457200" indent="-457200">
              <a:buClr>
                <a:srgbClr val="002060"/>
              </a:buClr>
              <a:buFont typeface="+mj-lt"/>
              <a:buAutoNum type="arabicPeriod"/>
            </a:pPr>
            <a:endParaRPr lang="en-GB" sz="2800" dirty="0" smtClean="0"/>
          </a:p>
          <a:p>
            <a:pPr marL="457200" indent="-457200">
              <a:buClr>
                <a:srgbClr val="002060"/>
              </a:buClr>
              <a:buFont typeface="+mj-lt"/>
              <a:buAutoNum type="arabicPeriod"/>
            </a:pPr>
            <a:r>
              <a:rPr lang="en-GB" sz="2800" dirty="0" smtClean="0"/>
              <a:t>Consider whey the 30 Year Peace did not last</a:t>
            </a:r>
          </a:p>
          <a:p>
            <a:pPr marL="457200" indent="-457200">
              <a:buClr>
                <a:srgbClr val="002060"/>
              </a:buClr>
              <a:buFont typeface="+mj-lt"/>
              <a:buAutoNum type="arabicPeriod"/>
            </a:pPr>
            <a:endParaRPr lang="en-GB" sz="2800" dirty="0" smtClean="0"/>
          </a:p>
          <a:p>
            <a:pPr marL="457200" indent="-457200">
              <a:buClr>
                <a:srgbClr val="002060"/>
              </a:buClr>
              <a:buFont typeface="+mj-lt"/>
              <a:buAutoNum type="arabicPeriod"/>
            </a:pPr>
            <a:r>
              <a:rPr lang="en-GB" sz="2800" dirty="0" smtClean="0"/>
              <a:t>Assess how influential the Corinthians were in Spartan foreign affairs</a:t>
            </a:r>
          </a:p>
          <a:p>
            <a:pPr marL="457200" indent="-457200">
              <a:buClr>
                <a:srgbClr val="002060"/>
              </a:buClr>
              <a:buFont typeface="+mj-lt"/>
              <a:buAutoNum type="arabicPeriod"/>
            </a:pPr>
            <a:endParaRPr lang="en-GB" sz="2800" dirty="0" smtClean="0"/>
          </a:p>
          <a:p>
            <a:pPr marL="457200" indent="-457200">
              <a:buClr>
                <a:srgbClr val="002060"/>
              </a:buClr>
              <a:buFont typeface="+mj-lt"/>
              <a:buAutoNum type="arabicPeriod"/>
            </a:pPr>
            <a:r>
              <a:rPr lang="en-GB" sz="2800" dirty="0" smtClean="0"/>
              <a:t>Make an appraisal of Pericles’ responsibility for the outbreak of the Peloponnesian War</a:t>
            </a:r>
          </a:p>
        </p:txBody>
      </p:sp>
    </p:spTree>
    <p:extLst>
      <p:ext uri="{BB962C8B-B14F-4D97-AF65-F5344CB8AC3E}">
        <p14:creationId xmlns:p14="http://schemas.microsoft.com/office/powerpoint/2010/main" val="4179173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58D3D2-9F0C-40A3-A0EC-874C9B470BB3}"/>
              </a:ext>
            </a:extLst>
          </p:cNvPr>
          <p:cNvSpPr>
            <a:spLocks noGrp="1"/>
          </p:cNvSpPr>
          <p:nvPr>
            <p:ph type="title"/>
          </p:nvPr>
        </p:nvSpPr>
        <p:spPr/>
        <p:txBody>
          <a:bodyPr/>
          <a:lstStyle/>
          <a:p>
            <a:r>
              <a:rPr lang="en-GB" dirty="0"/>
              <a:t>Overview of the </a:t>
            </a:r>
            <a:r>
              <a:rPr lang="en-GB" dirty="0" smtClean="0"/>
              <a:t>Period</a:t>
            </a:r>
            <a:endParaRPr lang="en-GB" dirty="0"/>
          </a:p>
        </p:txBody>
      </p:sp>
      <p:sp>
        <p:nvSpPr>
          <p:cNvPr id="3" name="Content Placeholder 2">
            <a:extLst>
              <a:ext uri="{FF2B5EF4-FFF2-40B4-BE49-F238E27FC236}">
                <a16:creationId xmlns="" xmlns:a16="http://schemas.microsoft.com/office/drawing/2014/main" id="{CC21F13A-18D0-40EF-9831-D5C410DFF7AD}"/>
              </a:ext>
            </a:extLst>
          </p:cNvPr>
          <p:cNvSpPr>
            <a:spLocks noGrp="1"/>
          </p:cNvSpPr>
          <p:nvPr>
            <p:ph idx="1"/>
          </p:nvPr>
        </p:nvSpPr>
        <p:spPr>
          <a:xfrm>
            <a:off x="508001" y="1396048"/>
            <a:ext cx="11071086" cy="5037410"/>
          </a:xfrm>
        </p:spPr>
        <p:txBody>
          <a:bodyPr anchor="ctr">
            <a:normAutofit/>
          </a:bodyPr>
          <a:lstStyle/>
          <a:p>
            <a:r>
              <a:rPr lang="en-GB" sz="2400" dirty="0" smtClean="0"/>
              <a:t>446 </a:t>
            </a:r>
            <a:r>
              <a:rPr lang="en-GB" sz="2400" dirty="0"/>
              <a:t>– </a:t>
            </a:r>
            <a:r>
              <a:rPr lang="en-GB" sz="2400" dirty="0" smtClean="0"/>
              <a:t>Thirty Years Peace </a:t>
            </a:r>
          </a:p>
          <a:p>
            <a:r>
              <a:rPr lang="en-GB" sz="2400" dirty="0" smtClean="0"/>
              <a:t>440 – Conflict between Samos and Miletus </a:t>
            </a:r>
          </a:p>
          <a:p>
            <a:r>
              <a:rPr lang="en-GB" sz="2400" dirty="0" smtClean="0"/>
              <a:t>435 – conflict between </a:t>
            </a:r>
            <a:r>
              <a:rPr lang="en-GB" sz="2400" dirty="0" err="1" smtClean="0"/>
              <a:t>Epidamnus</a:t>
            </a:r>
            <a:r>
              <a:rPr lang="en-GB" sz="2400" dirty="0" smtClean="0"/>
              <a:t> and Corcyra </a:t>
            </a:r>
          </a:p>
          <a:p>
            <a:r>
              <a:rPr lang="en-GB" sz="2400" dirty="0" smtClean="0"/>
              <a:t>433 – Athens sends support to Corcyra resulting in conflict with Corinth</a:t>
            </a:r>
          </a:p>
          <a:p>
            <a:r>
              <a:rPr lang="en-GB" sz="2400" dirty="0" smtClean="0"/>
              <a:t>432 – Potidaea revolts against Athens </a:t>
            </a:r>
          </a:p>
          <a:p>
            <a:r>
              <a:rPr lang="en-GB" sz="2400" dirty="0" smtClean="0"/>
              <a:t>432 – Athens imposes economic sanctions on Megara </a:t>
            </a:r>
          </a:p>
          <a:p>
            <a:r>
              <a:rPr lang="en-GB" sz="2400" dirty="0" smtClean="0"/>
              <a:t>432 – Meeting of the Peloponnesian League to complain about Athens</a:t>
            </a:r>
          </a:p>
          <a:p>
            <a:r>
              <a:rPr lang="en-GB" sz="2400" dirty="0" smtClean="0"/>
              <a:t>431 – Outbreak of the Peloponnesian war</a:t>
            </a:r>
          </a:p>
        </p:txBody>
      </p:sp>
    </p:spTree>
    <p:extLst>
      <p:ext uri="{BB962C8B-B14F-4D97-AF65-F5344CB8AC3E}">
        <p14:creationId xmlns:p14="http://schemas.microsoft.com/office/powerpoint/2010/main" val="3350522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99" y="130383"/>
            <a:ext cx="4711088" cy="1088819"/>
          </a:xfrm>
        </p:spPr>
        <p:txBody>
          <a:bodyPr anchor="ctr"/>
          <a:lstStyle/>
          <a:p>
            <a:pPr algn="ctr"/>
            <a:r>
              <a:rPr lang="en-GB" sz="3600" b="1" dirty="0" smtClean="0">
                <a:solidFill>
                  <a:schemeClr val="accent4">
                    <a:lumMod val="40000"/>
                    <a:lumOff val="60000"/>
                  </a:schemeClr>
                </a:solidFill>
              </a:rPr>
              <a:t>The Thirty Years Peace</a:t>
            </a:r>
            <a:endParaRPr lang="en-GB" sz="3600" b="1" dirty="0">
              <a:solidFill>
                <a:schemeClr val="accent4">
                  <a:lumMod val="40000"/>
                  <a:lumOff val="60000"/>
                </a:schemeClr>
              </a:solidFill>
            </a:endParaRPr>
          </a:p>
        </p:txBody>
      </p:sp>
      <p:sp>
        <p:nvSpPr>
          <p:cNvPr id="3" name="Content Placeholder 2"/>
          <p:cNvSpPr>
            <a:spLocks noGrp="1"/>
          </p:cNvSpPr>
          <p:nvPr>
            <p:ph idx="1"/>
          </p:nvPr>
        </p:nvSpPr>
        <p:spPr>
          <a:xfrm>
            <a:off x="5138061" y="104982"/>
            <a:ext cx="6937828" cy="1114220"/>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n-GB" sz="2200" dirty="0" smtClean="0"/>
              <a:t>All of the evidence we have for this comes from Thucydides – it is very easy to remember therefore but keep referring to him in your answers</a:t>
            </a:r>
            <a:endParaRPr lang="en-GB" sz="2200" dirty="0"/>
          </a:p>
        </p:txBody>
      </p:sp>
      <p:sp>
        <p:nvSpPr>
          <p:cNvPr id="5" name="Content Placeholder 2"/>
          <p:cNvSpPr txBox="1">
            <a:spLocks/>
          </p:cNvSpPr>
          <p:nvPr/>
        </p:nvSpPr>
        <p:spPr>
          <a:xfrm>
            <a:off x="298417" y="1467119"/>
            <a:ext cx="11777472" cy="504979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indent="-457200">
              <a:buFont typeface="+mj-lt"/>
              <a:buAutoNum type="arabicPeriod"/>
            </a:pPr>
            <a:r>
              <a:rPr lang="en-GB" sz="2400" dirty="0" smtClean="0"/>
              <a:t>The peace treaty was to last for 30 years (1.115)</a:t>
            </a:r>
          </a:p>
          <a:p>
            <a:pPr marL="457200" indent="-457200">
              <a:buFont typeface="+mj-lt"/>
              <a:buAutoNum type="arabicPeriod"/>
            </a:pPr>
            <a:r>
              <a:rPr lang="en-GB" sz="2400" dirty="0" smtClean="0"/>
              <a:t>Athens had to give up territory it had recently gained – </a:t>
            </a:r>
            <a:r>
              <a:rPr lang="en-GB" sz="2400" dirty="0" err="1" smtClean="0"/>
              <a:t>Nisaea</a:t>
            </a:r>
            <a:r>
              <a:rPr lang="en-GB" sz="2400" dirty="0" smtClean="0"/>
              <a:t> and </a:t>
            </a:r>
            <a:r>
              <a:rPr lang="en-GB" sz="2400" dirty="0" err="1" smtClean="0"/>
              <a:t>Pegae</a:t>
            </a:r>
            <a:r>
              <a:rPr lang="en-GB" sz="2400" dirty="0" smtClean="0"/>
              <a:t> (the harbours belonging to Megara), and </a:t>
            </a:r>
            <a:r>
              <a:rPr lang="en-GB" sz="2400" dirty="0" err="1" smtClean="0"/>
              <a:t>Troezen</a:t>
            </a:r>
            <a:r>
              <a:rPr lang="en-GB" sz="2400" dirty="0" smtClean="0"/>
              <a:t> and Achaea in the Peloponnese (1.115)</a:t>
            </a:r>
          </a:p>
          <a:p>
            <a:pPr marL="457200" indent="-457200">
              <a:buFont typeface="+mj-lt"/>
              <a:buAutoNum type="arabicPeriod"/>
            </a:pPr>
            <a:r>
              <a:rPr lang="en-GB" sz="2400" dirty="0" smtClean="0"/>
              <a:t>Each side was to keep the allies it had when the treaty was finished (1.140)</a:t>
            </a:r>
          </a:p>
          <a:p>
            <a:pPr marL="457200" indent="-457200">
              <a:buFont typeface="+mj-lt"/>
              <a:buAutoNum type="arabicPeriod"/>
            </a:pPr>
            <a:r>
              <a:rPr lang="en-GB" sz="2400" dirty="0" smtClean="0"/>
              <a:t>If any ally revolted and joined the other alliance then this would break the treaty (1.35)</a:t>
            </a:r>
          </a:p>
          <a:p>
            <a:pPr marL="457200" indent="-457200">
              <a:buFont typeface="+mj-lt"/>
              <a:buAutoNum type="arabicPeriod"/>
            </a:pPr>
            <a:r>
              <a:rPr lang="en-GB" sz="2400" dirty="0" smtClean="0"/>
              <a:t>The treaty included a set list of allies on each side (1.40)</a:t>
            </a:r>
          </a:p>
          <a:p>
            <a:pPr marL="457200" indent="-457200">
              <a:buFont typeface="+mj-lt"/>
              <a:buAutoNum type="arabicPeriod"/>
            </a:pPr>
            <a:r>
              <a:rPr lang="en-GB" sz="2400" dirty="0" smtClean="0"/>
              <a:t>Any neutral state could ally itself with either alliance (1.35 &amp; 1.40)</a:t>
            </a:r>
          </a:p>
          <a:p>
            <a:pPr marL="457200" indent="-457200">
              <a:buFont typeface="+mj-lt"/>
              <a:buAutoNum type="arabicPeriod"/>
            </a:pPr>
            <a:r>
              <a:rPr lang="en-GB" sz="2400" dirty="0" smtClean="0"/>
              <a:t>Argos was excluded from the peace treaty but was allowed to be at peace with Athens (it had already agreed a peace with Sparta separately) (5.14)</a:t>
            </a:r>
          </a:p>
          <a:p>
            <a:pPr marL="457200" indent="-457200">
              <a:buFont typeface="+mj-lt"/>
              <a:buAutoNum type="arabicPeriod"/>
            </a:pPr>
            <a:r>
              <a:rPr lang="en-GB" sz="2400" dirty="0" smtClean="0"/>
              <a:t>If one side wanted to resolve an issue through arbitration then it could not be attacked by the other (1.40 &amp; 5.14)</a:t>
            </a:r>
          </a:p>
          <a:p>
            <a:pPr marL="457200" indent="-457200">
              <a:buFont typeface="+mj-lt"/>
              <a:buAutoNum type="arabicPeriod"/>
            </a:pPr>
            <a:r>
              <a:rPr lang="en-GB" sz="2400" dirty="0" smtClean="0"/>
              <a:t>There </a:t>
            </a:r>
            <a:r>
              <a:rPr lang="en-GB" sz="2400" i="1" dirty="0" smtClean="0"/>
              <a:t>may </a:t>
            </a:r>
            <a:r>
              <a:rPr lang="en-GB" sz="2400" dirty="0" smtClean="0"/>
              <a:t>have been a term relating specifically to Aegina (1.67)</a:t>
            </a:r>
          </a:p>
        </p:txBody>
      </p:sp>
    </p:spTree>
    <p:extLst>
      <p:ext uri="{BB962C8B-B14F-4D97-AF65-F5344CB8AC3E}">
        <p14:creationId xmlns:p14="http://schemas.microsoft.com/office/powerpoint/2010/main" val="782998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99" y="130383"/>
            <a:ext cx="4711088" cy="1088819"/>
          </a:xfrm>
        </p:spPr>
        <p:txBody>
          <a:bodyPr anchor="ctr"/>
          <a:lstStyle/>
          <a:p>
            <a:pPr algn="ctr"/>
            <a:r>
              <a:rPr lang="en-GB" sz="3600" b="1" dirty="0" smtClean="0">
                <a:solidFill>
                  <a:schemeClr val="accent4">
                    <a:lumMod val="40000"/>
                    <a:lumOff val="60000"/>
                  </a:schemeClr>
                </a:solidFill>
              </a:rPr>
              <a:t>The Thirty Years Peace</a:t>
            </a:r>
            <a:endParaRPr lang="en-GB" sz="3600" b="1" dirty="0">
              <a:solidFill>
                <a:schemeClr val="accent4">
                  <a:lumMod val="40000"/>
                  <a:lumOff val="60000"/>
                </a:schemeClr>
              </a:solidFill>
            </a:endParaRPr>
          </a:p>
        </p:txBody>
      </p:sp>
      <p:sp>
        <p:nvSpPr>
          <p:cNvPr id="3" name="Content Placeholder 2"/>
          <p:cNvSpPr>
            <a:spLocks noGrp="1"/>
          </p:cNvSpPr>
          <p:nvPr>
            <p:ph idx="1"/>
          </p:nvPr>
        </p:nvSpPr>
        <p:spPr>
          <a:xfrm>
            <a:off x="5138061" y="104982"/>
            <a:ext cx="6937828" cy="1114220"/>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n-GB" sz="2200" dirty="0" smtClean="0"/>
              <a:t>All of the evidence we have for this comes from Thucydides – it is very easy to remember therefore but keep referring to him in your answers</a:t>
            </a:r>
            <a:endParaRPr lang="en-GB" sz="2200" dirty="0"/>
          </a:p>
        </p:txBody>
      </p:sp>
      <p:sp>
        <p:nvSpPr>
          <p:cNvPr id="5" name="Content Placeholder 2"/>
          <p:cNvSpPr txBox="1">
            <a:spLocks/>
          </p:cNvSpPr>
          <p:nvPr/>
        </p:nvSpPr>
        <p:spPr>
          <a:xfrm>
            <a:off x="298417" y="1467119"/>
            <a:ext cx="11530726" cy="50497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GB" sz="2400" dirty="0" smtClean="0"/>
              <a:t>The peace treaty was well thought out and covered a wide range of issues that were causing tension between Athens and the Peloponnesian League </a:t>
            </a:r>
          </a:p>
          <a:p>
            <a:r>
              <a:rPr lang="en-GB" sz="2400" dirty="0" smtClean="0"/>
              <a:t>The aim was to mark out clear Athenian and Spartan ‘spheres of interest’ to prevent the two stumbling into conflict </a:t>
            </a:r>
          </a:p>
          <a:p>
            <a:r>
              <a:rPr lang="en-GB" sz="2400" dirty="0" smtClean="0"/>
              <a:t>Athens gained recognition of its control of the Delian League whilst Sparta gained land that had previously been lost</a:t>
            </a:r>
          </a:p>
          <a:p>
            <a:r>
              <a:rPr lang="en-GB" sz="2400" dirty="0" smtClean="0"/>
              <a:t>However the peace was </a:t>
            </a:r>
            <a:r>
              <a:rPr lang="en-GB" sz="2400" b="1" dirty="0" smtClean="0"/>
              <a:t>over-ambitious</a:t>
            </a:r>
            <a:r>
              <a:rPr lang="en-GB" sz="2400" dirty="0" smtClean="0"/>
              <a:t> and was unlikely to last for 30 years</a:t>
            </a:r>
          </a:p>
          <a:p>
            <a:r>
              <a:rPr lang="en-GB" sz="2400" dirty="0" smtClean="0"/>
              <a:t>It did nothing to end resentment of smaller members within each league </a:t>
            </a:r>
          </a:p>
          <a:p>
            <a:r>
              <a:rPr lang="en-GB" sz="2400" dirty="0" smtClean="0"/>
              <a:t>It depended on the two sides agreeing to </a:t>
            </a:r>
            <a:r>
              <a:rPr lang="en-GB" sz="2400" b="1" dirty="0" smtClean="0"/>
              <a:t>arbitration</a:t>
            </a:r>
            <a:r>
              <a:rPr lang="en-GB" sz="2400" dirty="0" smtClean="0"/>
              <a:t> to settle differences. </a:t>
            </a:r>
          </a:p>
        </p:txBody>
      </p:sp>
    </p:spTree>
    <p:extLst>
      <p:ext uri="{BB962C8B-B14F-4D97-AF65-F5344CB8AC3E}">
        <p14:creationId xmlns:p14="http://schemas.microsoft.com/office/powerpoint/2010/main" val="2904761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6" y="276448"/>
            <a:ext cx="9404723" cy="1400530"/>
          </a:xfrm>
        </p:spPr>
        <p:txBody>
          <a:bodyPr/>
          <a:lstStyle/>
          <a:p>
            <a:r>
              <a:rPr lang="en-GB" dirty="0" smtClean="0"/>
              <a:t>Samos and Miletus</a:t>
            </a:r>
            <a:endParaRPr lang="en-GB" dirty="0"/>
          </a:p>
        </p:txBody>
      </p:sp>
      <p:sp>
        <p:nvSpPr>
          <p:cNvPr id="3" name="Content Placeholder 2"/>
          <p:cNvSpPr>
            <a:spLocks noGrp="1"/>
          </p:cNvSpPr>
          <p:nvPr>
            <p:ph idx="1"/>
          </p:nvPr>
        </p:nvSpPr>
        <p:spPr>
          <a:xfrm>
            <a:off x="205436" y="1020959"/>
            <a:ext cx="7330101" cy="4195481"/>
          </a:xfrm>
        </p:spPr>
        <p:txBody>
          <a:bodyPr/>
          <a:lstStyle/>
          <a:p>
            <a:r>
              <a:rPr lang="en-GB" dirty="0" smtClean="0"/>
              <a:t>This was not a complaint raised by the Peloponnesians but did increase tension between the two leagues and can be seen as a cause of war</a:t>
            </a:r>
          </a:p>
          <a:p>
            <a:r>
              <a:rPr lang="en-GB" dirty="0" smtClean="0"/>
              <a:t>Both were members of the Delian League but went to war with each other in 440 BC. Miletus appealed to Athens for help who did so by imposing democracy on Samos having overthrown its leaders</a:t>
            </a:r>
          </a:p>
          <a:p>
            <a:r>
              <a:rPr lang="en-GB" dirty="0" smtClean="0"/>
              <a:t>Samos appealed to the local Persian satrap for help and together they pushed back Athens </a:t>
            </a:r>
          </a:p>
          <a:p>
            <a:r>
              <a:rPr lang="en-GB" dirty="0" smtClean="0"/>
              <a:t>Athens responded with a nine-month campaign and defeated Samos – forcing them to hand over their navy and to pay tribute to Athens</a:t>
            </a:r>
          </a:p>
          <a:p>
            <a:endParaRPr lang="en-GB" dirty="0" smtClean="0"/>
          </a:p>
          <a:p>
            <a:endParaRPr lang="en-GB" dirty="0" smtClean="0"/>
          </a:p>
        </p:txBody>
      </p:sp>
      <p:pic>
        <p:nvPicPr>
          <p:cNvPr id="4" name="Picture 3" descr="https://upload.wikimedia.org/wikipedia/commons/thumb/d/de/AncientGreekDialects_%28Woodard%29_en.svg/1218px-AncientGreekDialects_%28Woodard%29_en.sv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537" y="1270719"/>
            <a:ext cx="4397152" cy="3695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32776" y="5466200"/>
            <a:ext cx="1169991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The conflict showed the hostility to Athens in the Delian League and that Athens would use force to control it. Most significantly, </a:t>
            </a:r>
            <a:r>
              <a:rPr lang="en-GB" b="1" dirty="0" smtClean="0"/>
              <a:t>Thucydides</a:t>
            </a:r>
            <a:r>
              <a:rPr lang="en-GB" dirty="0" smtClean="0"/>
              <a:t> tells us that Sparta was ready to invade Attica during the conflict but was prevented from doing so by </a:t>
            </a:r>
            <a:r>
              <a:rPr lang="en-GB" b="1" dirty="0" smtClean="0"/>
              <a:t>Corinth</a:t>
            </a:r>
            <a:r>
              <a:rPr lang="en-GB" dirty="0" smtClean="0"/>
              <a:t>. </a:t>
            </a:r>
            <a:r>
              <a:rPr lang="en-GB" b="1" dirty="0" smtClean="0"/>
              <a:t> </a:t>
            </a:r>
            <a:endParaRPr lang="en-GB" dirty="0"/>
          </a:p>
        </p:txBody>
      </p:sp>
    </p:spTree>
    <p:extLst>
      <p:ext uri="{BB962C8B-B14F-4D97-AF65-F5344CB8AC3E}">
        <p14:creationId xmlns:p14="http://schemas.microsoft.com/office/powerpoint/2010/main" val="11654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20" y="100179"/>
            <a:ext cx="10183470" cy="1400530"/>
          </a:xfrm>
        </p:spPr>
        <p:txBody>
          <a:bodyPr/>
          <a:lstStyle/>
          <a:p>
            <a:r>
              <a:rPr lang="en-GB" dirty="0" smtClean="0"/>
              <a:t>Complaint 1: </a:t>
            </a:r>
            <a:r>
              <a:rPr lang="en-GB" dirty="0" err="1" smtClean="0"/>
              <a:t>Epidamnus</a:t>
            </a:r>
            <a:r>
              <a:rPr lang="en-GB" dirty="0" smtClean="0"/>
              <a:t> and Corcyra</a:t>
            </a:r>
            <a:endParaRPr lang="en-GB" dirty="0"/>
          </a:p>
        </p:txBody>
      </p:sp>
      <p:sp>
        <p:nvSpPr>
          <p:cNvPr id="3" name="Content Placeholder 2"/>
          <p:cNvSpPr>
            <a:spLocks noGrp="1"/>
          </p:cNvSpPr>
          <p:nvPr>
            <p:ph idx="1"/>
          </p:nvPr>
        </p:nvSpPr>
        <p:spPr>
          <a:xfrm>
            <a:off x="194420" y="930116"/>
            <a:ext cx="11698289" cy="2694433"/>
          </a:xfrm>
        </p:spPr>
        <p:txBody>
          <a:bodyPr/>
          <a:lstStyle/>
          <a:p>
            <a:r>
              <a:rPr lang="en-GB" dirty="0" err="1" smtClean="0"/>
              <a:t>Epidamnus</a:t>
            </a:r>
            <a:r>
              <a:rPr lang="en-GB" dirty="0" smtClean="0"/>
              <a:t> was a colony of Corcyra. Corcyra was a former colony of Corinth.</a:t>
            </a:r>
          </a:p>
          <a:p>
            <a:r>
              <a:rPr lang="en-GB" dirty="0" smtClean="0"/>
              <a:t>Conflict between </a:t>
            </a:r>
            <a:r>
              <a:rPr lang="en-GB" dirty="0" err="1" smtClean="0"/>
              <a:t>Epidamnus</a:t>
            </a:r>
            <a:r>
              <a:rPr lang="en-GB" dirty="0" smtClean="0"/>
              <a:t> and Corcyra in 435 led Corinth to intervene against Corcyra who they believed did not show them enough respect</a:t>
            </a:r>
          </a:p>
          <a:p>
            <a:r>
              <a:rPr lang="en-GB" dirty="0" smtClean="0"/>
              <a:t>In 433, after defeating Corinthians at the battle of </a:t>
            </a:r>
            <a:r>
              <a:rPr lang="en-GB" b="1" dirty="0" err="1" smtClean="0"/>
              <a:t>leucimme</a:t>
            </a:r>
            <a:r>
              <a:rPr lang="en-GB" dirty="0" smtClean="0"/>
              <a:t>, Corcyra appealed to Athens for help </a:t>
            </a:r>
          </a:p>
          <a:p>
            <a:r>
              <a:rPr lang="en-GB" dirty="0" smtClean="0"/>
              <a:t>Corcyra was an attractive ally for Athens as it had a powerful navy of 120 ships. After discussing whether to intervene Athens sent military forces to Corcyra </a:t>
            </a:r>
            <a:endParaRPr lang="en-GB" dirty="0"/>
          </a:p>
        </p:txBody>
      </p:sp>
      <p:pic>
        <p:nvPicPr>
          <p:cNvPr id="4" name="Picture 3" descr="http://www.megabearsfan.net/image.axd/2015/2/Greece-PeloponnesianWar_allies_map_800x510.jpg"/>
          <p:cNvPicPr/>
          <p:nvPr/>
        </p:nvPicPr>
        <p:blipFill>
          <a:blip r:embed="rId2">
            <a:extLst>
              <a:ext uri="{28A0092B-C50C-407E-A947-70E740481C1C}">
                <a14:useLocalDpi xmlns:a14="http://schemas.microsoft.com/office/drawing/2010/main" val="0"/>
              </a:ext>
            </a:extLst>
          </a:blip>
          <a:srcRect/>
          <a:stretch>
            <a:fillRect/>
          </a:stretch>
        </p:blipFill>
        <p:spPr bwMode="auto">
          <a:xfrm>
            <a:off x="7825510" y="3960555"/>
            <a:ext cx="4274820" cy="2726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94420" y="3885508"/>
            <a:ext cx="7502486"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This complaint increased tension between Athens and Corinth enormously. </a:t>
            </a:r>
            <a:r>
              <a:rPr lang="en-GB" b="1" dirty="0" smtClean="0"/>
              <a:t>Thucydides</a:t>
            </a:r>
            <a:r>
              <a:rPr lang="en-GB" dirty="0" smtClean="0"/>
              <a:t> (p.12/13) tells us that Corinth argued Athens was breaking the terms of the Thirty Years Peace.</a:t>
            </a:r>
          </a:p>
          <a:p>
            <a:endParaRPr lang="en-GB" b="1" dirty="0" smtClean="0"/>
          </a:p>
          <a:p>
            <a:r>
              <a:rPr lang="en-GB" dirty="0" smtClean="0"/>
              <a:t>He also describes how Corinth claimed to have had done Athens two ‘</a:t>
            </a:r>
            <a:r>
              <a:rPr lang="en-GB" b="1" dirty="0" smtClean="0"/>
              <a:t>good turns’ </a:t>
            </a:r>
            <a:r>
              <a:rPr lang="en-GB" dirty="0" smtClean="0"/>
              <a:t>(Samos and Aegina) and therefore expected Athens not to interfere in its ‘sphere of interest’</a:t>
            </a:r>
          </a:p>
          <a:p>
            <a:endParaRPr lang="en-GB" dirty="0"/>
          </a:p>
          <a:p>
            <a:r>
              <a:rPr lang="en-GB" b="1" dirty="0" smtClean="0"/>
              <a:t>Good evidence of conflict being caused by Athenian-Corinthian tension or by Athens expanding its power</a:t>
            </a:r>
            <a:endParaRPr lang="en-GB" b="1" dirty="0"/>
          </a:p>
        </p:txBody>
      </p:sp>
    </p:spTree>
    <p:extLst>
      <p:ext uri="{BB962C8B-B14F-4D97-AF65-F5344CB8AC3E}">
        <p14:creationId xmlns:p14="http://schemas.microsoft.com/office/powerpoint/2010/main" val="1940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20" y="397634"/>
            <a:ext cx="10183470" cy="1400530"/>
          </a:xfrm>
        </p:spPr>
        <p:txBody>
          <a:bodyPr/>
          <a:lstStyle/>
          <a:p>
            <a:r>
              <a:rPr lang="en-GB" dirty="0" smtClean="0"/>
              <a:t>Complaint 2: Potidaea</a:t>
            </a:r>
            <a:endParaRPr lang="en-GB" dirty="0"/>
          </a:p>
        </p:txBody>
      </p:sp>
      <p:pic>
        <p:nvPicPr>
          <p:cNvPr id="4" name="Picture 3" descr="http://www.whoosh.org/issue18/graphics/dickmapn.gif"/>
          <p:cNvPicPr/>
          <p:nvPr/>
        </p:nvPicPr>
        <p:blipFill>
          <a:blip r:embed="rId2">
            <a:extLst>
              <a:ext uri="{28A0092B-C50C-407E-A947-70E740481C1C}">
                <a14:useLocalDpi xmlns:a14="http://schemas.microsoft.com/office/drawing/2010/main" val="0"/>
              </a:ext>
            </a:extLst>
          </a:blip>
          <a:srcRect/>
          <a:stretch>
            <a:fillRect/>
          </a:stretch>
        </p:blipFill>
        <p:spPr bwMode="auto">
          <a:xfrm>
            <a:off x="9260930" y="397634"/>
            <a:ext cx="2621917" cy="2014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3"/>
          <p:cNvSpPr>
            <a:spLocks noGrp="1"/>
          </p:cNvSpPr>
          <p:nvPr>
            <p:ph idx="1"/>
          </p:nvPr>
        </p:nvSpPr>
        <p:spPr>
          <a:xfrm>
            <a:off x="194420" y="1252915"/>
            <a:ext cx="8953561" cy="1159626"/>
          </a:xfrm>
        </p:spPr>
        <p:txBody>
          <a:bodyPr>
            <a:normAutofit/>
          </a:bodyPr>
          <a:lstStyle/>
          <a:p>
            <a:pPr>
              <a:buFont typeface="Arial" panose="020B0604020202020204" pitchFamily="34" charset="0"/>
              <a:buChar char="•"/>
            </a:pPr>
            <a:r>
              <a:rPr lang="en-GB" b="1" dirty="0" smtClean="0"/>
              <a:t>Potidaea</a:t>
            </a:r>
            <a:r>
              <a:rPr lang="en-GB" dirty="0" smtClean="0"/>
              <a:t> had an awkward status – it was a ‘subject state’ of Athens but was also a Corinthian colony. Corinth still sent </a:t>
            </a:r>
            <a:r>
              <a:rPr lang="en-GB" b="1" dirty="0" smtClean="0"/>
              <a:t>magistrates</a:t>
            </a:r>
            <a:r>
              <a:rPr lang="en-GB" dirty="0" smtClean="0"/>
              <a:t> to administer the city</a:t>
            </a:r>
          </a:p>
        </p:txBody>
      </p:sp>
      <p:sp>
        <p:nvSpPr>
          <p:cNvPr id="6" name="Content Placeholder 3"/>
          <p:cNvSpPr txBox="1">
            <a:spLocks/>
          </p:cNvSpPr>
          <p:nvPr/>
        </p:nvSpPr>
        <p:spPr>
          <a:xfrm>
            <a:off x="194420" y="2412540"/>
            <a:ext cx="11769898" cy="47038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Arial" panose="020B0604020202020204" pitchFamily="34" charset="0"/>
              <a:buChar char="•"/>
            </a:pPr>
            <a:r>
              <a:rPr lang="en-GB" dirty="0" smtClean="0"/>
              <a:t>The Athenians feared revolt in Potidaea and that this might spread to other friendly states in the north of the Aegean and Thrace</a:t>
            </a:r>
          </a:p>
          <a:p>
            <a:pPr>
              <a:buFont typeface="Arial" panose="020B0604020202020204" pitchFamily="34" charset="0"/>
              <a:buChar char="•"/>
            </a:pPr>
            <a:r>
              <a:rPr lang="en-GB" dirty="0" smtClean="0"/>
              <a:t>Athens made demands on Potidaea whilst the Spartans threatened to invade Attica if they attacked Potidaea but were too divided to act</a:t>
            </a:r>
          </a:p>
          <a:p>
            <a:pPr>
              <a:buFont typeface="Arial" panose="020B0604020202020204" pitchFamily="34" charset="0"/>
              <a:buChar char="•"/>
            </a:pPr>
            <a:r>
              <a:rPr lang="en-GB" dirty="0" smtClean="0"/>
              <a:t>In 432 Athens sent a force of 2,000 hoplites and began a three-year siege of Potidaea in 432 BC. Corinth also sent a force to defend Potidaea</a:t>
            </a:r>
          </a:p>
        </p:txBody>
      </p:sp>
      <p:sp>
        <p:nvSpPr>
          <p:cNvPr id="7" name="TextBox 6"/>
          <p:cNvSpPr txBox="1"/>
          <p:nvPr/>
        </p:nvSpPr>
        <p:spPr>
          <a:xfrm>
            <a:off x="194420" y="4781319"/>
            <a:ext cx="1184701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Further evidence of tension between Athens and Corinth (not necessarily the two Leagues). Also shows that Sparta was again ready to invade Attica but was prevented by internal divisions. This suggests that Sparta had no intention of sticking to the peace of 446 BC</a:t>
            </a:r>
          </a:p>
          <a:p>
            <a:endParaRPr lang="en-GB" b="1" dirty="0"/>
          </a:p>
          <a:p>
            <a:r>
              <a:rPr lang="en-GB" b="1" dirty="0" smtClean="0"/>
              <a:t>Thucydides (p.17) </a:t>
            </a:r>
            <a:r>
              <a:rPr lang="en-GB" dirty="0" smtClean="0"/>
              <a:t>is relatively neutral and claims that “Both the Athenians and the Peloponnesians had already grounds of complaint against each other.”</a:t>
            </a:r>
            <a:endParaRPr lang="en-GB" b="1" dirty="0"/>
          </a:p>
        </p:txBody>
      </p:sp>
    </p:spTree>
    <p:extLst>
      <p:ext uri="{BB962C8B-B14F-4D97-AF65-F5344CB8AC3E}">
        <p14:creationId xmlns:p14="http://schemas.microsoft.com/office/powerpoint/2010/main" val="8800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68" y="76467"/>
            <a:ext cx="10183470" cy="1400530"/>
          </a:xfrm>
        </p:spPr>
        <p:txBody>
          <a:bodyPr/>
          <a:lstStyle/>
          <a:p>
            <a:r>
              <a:rPr lang="en-GB" dirty="0" smtClean="0"/>
              <a:t>Complaint 3: Megara</a:t>
            </a:r>
            <a:endParaRPr lang="en-GB" dirty="0"/>
          </a:p>
        </p:txBody>
      </p:sp>
      <p:sp>
        <p:nvSpPr>
          <p:cNvPr id="4" name="Content Placeholder 3"/>
          <p:cNvSpPr txBox="1">
            <a:spLocks/>
          </p:cNvSpPr>
          <p:nvPr/>
        </p:nvSpPr>
        <p:spPr>
          <a:xfrm>
            <a:off x="95268" y="881958"/>
            <a:ext cx="9459901" cy="20759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Arial" panose="020B0604020202020204" pitchFamily="34" charset="0"/>
              <a:buChar char="•"/>
            </a:pPr>
            <a:r>
              <a:rPr lang="en-GB" b="1" dirty="0" smtClean="0"/>
              <a:t>Thucydides</a:t>
            </a:r>
            <a:r>
              <a:rPr lang="en-GB" dirty="0" smtClean="0"/>
              <a:t> gives very little detail on how Megara was a complaint that contributed to the outbreak of war in 431 BC</a:t>
            </a:r>
          </a:p>
          <a:p>
            <a:pPr>
              <a:buFont typeface="Arial" panose="020B0604020202020204" pitchFamily="34" charset="0"/>
              <a:buChar char="•"/>
            </a:pPr>
            <a:r>
              <a:rPr lang="en-GB" dirty="0" smtClean="0"/>
              <a:t>The issue revolves around the </a:t>
            </a:r>
            <a:r>
              <a:rPr lang="en-GB" b="1" dirty="0" err="1" smtClean="0"/>
              <a:t>Megarian</a:t>
            </a:r>
            <a:r>
              <a:rPr lang="en-GB" b="1" dirty="0" smtClean="0"/>
              <a:t> Decree</a:t>
            </a:r>
            <a:r>
              <a:rPr lang="en-GB" dirty="0" smtClean="0"/>
              <a:t> – a law that banned </a:t>
            </a:r>
            <a:r>
              <a:rPr lang="en-GB" dirty="0" err="1" smtClean="0"/>
              <a:t>Megarians</a:t>
            </a:r>
            <a:r>
              <a:rPr lang="en-GB" dirty="0" smtClean="0"/>
              <a:t> from trading in Athenian ports or those of members of the Delian League around 432 BC. It had a number of possible motives:</a:t>
            </a:r>
          </a:p>
          <a:p>
            <a:pPr marL="0" indent="0">
              <a:buFont typeface="Wingdings 3" charset="2"/>
              <a:buNone/>
            </a:pPr>
            <a:endParaRPr lang="en-GB" dirty="0" smtClean="0"/>
          </a:p>
        </p:txBody>
      </p:sp>
      <p:pic>
        <p:nvPicPr>
          <p:cNvPr id="5" name="Picture 4" descr="https://roomss6.wikispaces.com/file/view/Map_of_Ancient_Greece.jpg/46205041/201x197/Map_of_Ancient_Greece.jpg"/>
          <p:cNvPicPr/>
          <p:nvPr/>
        </p:nvPicPr>
        <p:blipFill>
          <a:blip r:embed="rId2">
            <a:extLst>
              <a:ext uri="{28A0092B-C50C-407E-A947-70E740481C1C}">
                <a14:useLocalDpi xmlns:a14="http://schemas.microsoft.com/office/drawing/2010/main" val="0"/>
              </a:ext>
            </a:extLst>
          </a:blip>
          <a:srcRect/>
          <a:stretch>
            <a:fillRect/>
          </a:stretch>
        </p:blipFill>
        <p:spPr bwMode="auto">
          <a:xfrm>
            <a:off x="9688830" y="560791"/>
            <a:ext cx="2230823" cy="1832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3"/>
          <p:cNvSpPr>
            <a:spLocks noChangeArrowheads="1"/>
          </p:cNvSpPr>
          <p:nvPr/>
        </p:nvSpPr>
        <p:spPr bwMode="auto">
          <a:xfrm>
            <a:off x="204470" y="2877526"/>
            <a:ext cx="11715183" cy="20313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b="0" i="0" u="none" strike="noStrike" cap="none" normalizeH="0" baseline="0" dirty="0"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Megara had sent eight ships to support the Corinthians against the Athenians at the battle of </a:t>
            </a:r>
            <a:r>
              <a:rPr kumimoji="0" lang="en-GB" altLang="en-US" b="0" i="0" u="none" strike="noStrike" cap="none" normalizeH="0" baseline="0" dirty="0" err="1"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Leucimme</a:t>
            </a:r>
            <a:r>
              <a:rPr kumimoji="0" lang="en-GB" altLang="en-US" b="0" i="0" u="none" strike="noStrike" cap="none" normalizeH="0" baseline="0" dirty="0"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 and decree may have been designed to deter other states from helping Athens</a:t>
            </a:r>
            <a:r>
              <a:rPr kumimoji="0" lang="en-GB" altLang="en-US" b="0" i="0" u="none" strike="noStrike" cap="none" normalizeH="0" baseline="0" dirty="0" smtClean="0">
                <a:ln>
                  <a:noFill/>
                </a:ln>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b="0" i="0" u="none" strike="noStrike" cap="none" normalizeH="0" baseline="0" dirty="0"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 enemies</a:t>
            </a:r>
            <a:endParaRPr lang="en-GB" altLang="en-US" dirty="0">
              <a:solidFill>
                <a:schemeClr val="accent1">
                  <a:lumMod val="20000"/>
                  <a:lumOff val="80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b="0" i="0" u="none" strike="noStrike" cap="none" normalizeH="0" baseline="0" dirty="0"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A theory passed on by Plutarch was that the </a:t>
            </a:r>
            <a:r>
              <a:rPr kumimoji="0" lang="en-GB" altLang="en-US" b="0" i="0" u="none" strike="noStrike" cap="none" normalizeH="0" baseline="0" dirty="0" err="1"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Megarians</a:t>
            </a:r>
            <a:r>
              <a:rPr kumimoji="0" lang="en-GB" altLang="en-US" b="0" i="0" u="none" strike="noStrike" cap="none" normalizeH="0" baseline="0" dirty="0"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 had profaned a religious land and then killed an envoy who was sent to complain about this. Killing an envoy was a serious religious offence</a:t>
            </a:r>
            <a:endParaRPr lang="en-GB" altLang="en-US" dirty="0">
              <a:solidFill>
                <a:schemeClr val="accent1">
                  <a:lumMod val="20000"/>
                  <a:lumOff val="80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b="0" i="0" u="none" strike="noStrike" cap="none" normalizeH="0" baseline="0" dirty="0"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Pericles may have created the decree to distract Athenian attention away from the trial of his friend </a:t>
            </a:r>
            <a:r>
              <a:rPr kumimoji="0" lang="en-GB" altLang="en-US" b="0" i="0" u="none" strike="noStrike" cap="none" normalizeH="0" baseline="0" dirty="0" err="1"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Pheidias</a:t>
            </a:r>
            <a:r>
              <a:rPr kumimoji="0" lang="en-GB" altLang="en-US" b="0" i="0" u="none" strike="noStrike" cap="none" normalizeH="0" baseline="0" dirty="0"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 for embezzlement</a:t>
            </a:r>
            <a:r>
              <a:rPr kumimoji="0" lang="en-GB" altLang="en-US" b="1" i="0" u="sng" strike="noStrike" cap="none" normalizeH="0" baseline="0" dirty="0"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 </a:t>
            </a:r>
            <a:endParaRPr lang="en-GB" altLang="en-US" dirty="0">
              <a:solidFill>
                <a:schemeClr val="accent1">
                  <a:lumMod val="20000"/>
                  <a:lumOff val="80000"/>
                </a:schemeClr>
              </a:solidFill>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b="0" i="0" u="none" strike="noStrike" cap="none" normalizeH="0" baseline="0" dirty="0"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Some blamed Pericles</a:t>
            </a:r>
            <a:r>
              <a:rPr kumimoji="0" lang="en-GB" altLang="en-US" b="0" i="0" u="none" strike="noStrike" cap="none" normalizeH="0" baseline="0" dirty="0" smtClean="0">
                <a:ln>
                  <a:noFill/>
                </a:ln>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b="0" i="0" u="none" strike="noStrike" cap="none" normalizeH="0" baseline="0" dirty="0" smtClean="0">
                <a:ln>
                  <a:noFill/>
                </a:ln>
                <a:solidFill>
                  <a:schemeClr val="accent1">
                    <a:lumMod val="20000"/>
                    <a:lumOff val="80000"/>
                  </a:schemeClr>
                </a:solidFill>
                <a:effectLst/>
                <a:latin typeface="Candara" panose="020E0502030303020204" pitchFamily="34" charset="0"/>
                <a:ea typeface="Calibri" panose="020F0502020204030204" pitchFamily="34" charset="0"/>
                <a:cs typeface="Times New Roman" panose="02020603050405020304" pitchFamily="18" charset="0"/>
              </a:rPr>
              <a:t> mistress Aspasia for passing the decree</a:t>
            </a:r>
            <a:endParaRPr kumimoji="0" lang="en-GB" altLang="en-US" b="0" i="0" u="none" strike="noStrike" cap="none" normalizeH="0" baseline="0" dirty="0" smtClean="0">
              <a:ln>
                <a:noFill/>
              </a:ln>
              <a:solidFill>
                <a:schemeClr val="accent1">
                  <a:lumMod val="20000"/>
                  <a:lumOff val="80000"/>
                </a:schemeClr>
              </a:solidFill>
              <a:effectLst/>
            </a:endParaRPr>
          </a:p>
        </p:txBody>
      </p:sp>
      <p:sp>
        <p:nvSpPr>
          <p:cNvPr id="7" name="TextBox 6"/>
          <p:cNvSpPr txBox="1"/>
          <p:nvPr/>
        </p:nvSpPr>
        <p:spPr>
          <a:xfrm>
            <a:off x="512643" y="5177465"/>
            <a:ext cx="1109883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Thucydides (p.18) </a:t>
            </a:r>
            <a:r>
              <a:rPr lang="en-GB" dirty="0" smtClean="0"/>
              <a:t>claims that the Spartans viewed the </a:t>
            </a:r>
            <a:r>
              <a:rPr lang="en-GB" dirty="0" err="1" smtClean="0"/>
              <a:t>Megarian</a:t>
            </a:r>
            <a:r>
              <a:rPr lang="en-GB" dirty="0" smtClean="0"/>
              <a:t> Decree as “the chief point” and that “war could be avoided if Athens would revoke the </a:t>
            </a:r>
            <a:r>
              <a:rPr lang="en-GB" dirty="0" err="1" smtClean="0"/>
              <a:t>Megarian</a:t>
            </a:r>
            <a:r>
              <a:rPr lang="en-GB" dirty="0" smtClean="0"/>
              <a:t> decree”.</a:t>
            </a:r>
          </a:p>
          <a:p>
            <a:endParaRPr lang="en-GB" b="1" dirty="0"/>
          </a:p>
          <a:p>
            <a:r>
              <a:rPr lang="en-GB" dirty="0" smtClean="0"/>
              <a:t>Can be used as evidence that Athens wanted war and triggered it with the </a:t>
            </a:r>
            <a:r>
              <a:rPr lang="en-GB" dirty="0" err="1" smtClean="0"/>
              <a:t>Megarian</a:t>
            </a:r>
            <a:r>
              <a:rPr lang="en-GB" dirty="0" smtClean="0"/>
              <a:t> Decree, or that Sparta wanted war and exaggerated the impact of the decree to justify it</a:t>
            </a:r>
            <a:endParaRPr lang="en-GB" dirty="0"/>
          </a:p>
        </p:txBody>
      </p:sp>
    </p:spTree>
    <p:extLst>
      <p:ext uri="{BB962C8B-B14F-4D97-AF65-F5344CB8AC3E}">
        <p14:creationId xmlns:p14="http://schemas.microsoft.com/office/powerpoint/2010/main" val="15800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20" y="4286593"/>
            <a:ext cx="10183470" cy="726086"/>
          </a:xfrm>
        </p:spPr>
        <p:txBody>
          <a:bodyPr/>
          <a:lstStyle/>
          <a:p>
            <a:r>
              <a:rPr lang="en-GB" dirty="0" smtClean="0"/>
              <a:t>Complaint 5: The </a:t>
            </a:r>
            <a:r>
              <a:rPr lang="en-GB" dirty="0" err="1" smtClean="0"/>
              <a:t>Ambracian</a:t>
            </a:r>
            <a:r>
              <a:rPr lang="en-GB" dirty="0" smtClean="0"/>
              <a:t> Gulf</a:t>
            </a:r>
            <a:endParaRPr lang="en-GB" dirty="0"/>
          </a:p>
        </p:txBody>
      </p:sp>
      <p:sp>
        <p:nvSpPr>
          <p:cNvPr id="3" name="Content Placeholder 2"/>
          <p:cNvSpPr>
            <a:spLocks noGrp="1"/>
          </p:cNvSpPr>
          <p:nvPr>
            <p:ph idx="1"/>
          </p:nvPr>
        </p:nvSpPr>
        <p:spPr>
          <a:xfrm>
            <a:off x="332132" y="5052956"/>
            <a:ext cx="11654221" cy="1601234"/>
          </a:xfrm>
        </p:spPr>
        <p:txBody>
          <a:bodyPr/>
          <a:lstStyle/>
          <a:p>
            <a:r>
              <a:rPr lang="en-GB" dirty="0" smtClean="0"/>
              <a:t>Corinth complained that Athens was interfering in their sphere of influence in the </a:t>
            </a:r>
            <a:r>
              <a:rPr lang="en-GB" dirty="0" err="1" smtClean="0"/>
              <a:t>Ambracian</a:t>
            </a:r>
            <a:r>
              <a:rPr lang="en-GB" dirty="0" smtClean="0"/>
              <a:t> Gulf</a:t>
            </a:r>
          </a:p>
          <a:p>
            <a:r>
              <a:rPr lang="en-GB" dirty="0" smtClean="0"/>
              <a:t>Claimed that Athens supported the </a:t>
            </a:r>
            <a:r>
              <a:rPr lang="en-GB" dirty="0" err="1" smtClean="0"/>
              <a:t>Amphilochians</a:t>
            </a:r>
            <a:r>
              <a:rPr lang="en-GB" dirty="0" smtClean="0"/>
              <a:t> and </a:t>
            </a:r>
            <a:r>
              <a:rPr lang="en-GB" dirty="0" err="1" smtClean="0"/>
              <a:t>Acarnanians</a:t>
            </a:r>
            <a:r>
              <a:rPr lang="en-GB" dirty="0" smtClean="0"/>
              <a:t> against Corinth’s ally the </a:t>
            </a:r>
            <a:r>
              <a:rPr lang="en-GB" dirty="0" err="1" smtClean="0"/>
              <a:t>Ambracians</a:t>
            </a:r>
            <a:endParaRPr lang="en-GB" dirty="0"/>
          </a:p>
        </p:txBody>
      </p:sp>
      <p:sp>
        <p:nvSpPr>
          <p:cNvPr id="4" name="Title 1"/>
          <p:cNvSpPr txBox="1">
            <a:spLocks/>
          </p:cNvSpPr>
          <p:nvPr/>
        </p:nvSpPr>
        <p:spPr>
          <a:xfrm>
            <a:off x="194420" y="1005972"/>
            <a:ext cx="10183470" cy="80320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Complaint 4: Aegina</a:t>
            </a:r>
            <a:endParaRPr lang="en-GB" dirty="0"/>
          </a:p>
        </p:txBody>
      </p:sp>
      <p:sp>
        <p:nvSpPr>
          <p:cNvPr id="5" name="Content Placeholder 2"/>
          <p:cNvSpPr txBox="1">
            <a:spLocks/>
          </p:cNvSpPr>
          <p:nvPr/>
        </p:nvSpPr>
        <p:spPr>
          <a:xfrm>
            <a:off x="332132" y="1849455"/>
            <a:ext cx="11654221" cy="16012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GB" dirty="0" smtClean="0"/>
              <a:t>Thucydides portrays this as a minor cause of conflict </a:t>
            </a:r>
          </a:p>
          <a:p>
            <a:r>
              <a:rPr lang="en-GB" dirty="0" smtClean="0"/>
              <a:t>Aegina claimed that in a treaty with Athens they had been guaranteed more independence which Athens was now denying them</a:t>
            </a:r>
            <a:endParaRPr lang="en-GB" dirty="0"/>
          </a:p>
        </p:txBody>
      </p:sp>
    </p:spTree>
    <p:extLst>
      <p:ext uri="{BB962C8B-B14F-4D97-AF65-F5344CB8AC3E}">
        <p14:creationId xmlns:p14="http://schemas.microsoft.com/office/powerpoint/2010/main" val="3589772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661</TotalTime>
  <Words>1829</Words>
  <Application>Microsoft Office PowerPoint</Application>
  <PresentationFormat>Widescreen</PresentationFormat>
  <Paragraphs>124</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Unicode MS</vt:lpstr>
      <vt:lpstr>Arial</vt:lpstr>
      <vt:lpstr>Calibri</vt:lpstr>
      <vt:lpstr>Candara</vt:lpstr>
      <vt:lpstr>Century Gothic</vt:lpstr>
      <vt:lpstr>Times New Roman</vt:lpstr>
      <vt:lpstr>Wingdings 3</vt:lpstr>
      <vt:lpstr>Ion</vt:lpstr>
      <vt:lpstr>Ancient History  Greek Period Study Revision</vt:lpstr>
      <vt:lpstr>Overview of the Period</vt:lpstr>
      <vt:lpstr>The Thirty Years Peace</vt:lpstr>
      <vt:lpstr>The Thirty Years Peace</vt:lpstr>
      <vt:lpstr>Samos and Miletus</vt:lpstr>
      <vt:lpstr>Complaint 1: Epidamnus and Corcyra</vt:lpstr>
      <vt:lpstr>Complaint 2: Potidaea</vt:lpstr>
      <vt:lpstr>Complaint 3: Megara</vt:lpstr>
      <vt:lpstr>Complaint 5: The Ambracian Gulf</vt:lpstr>
      <vt:lpstr>The Outbreak of War in 431</vt:lpstr>
      <vt:lpstr>Thucydides – some key sources </vt:lpstr>
      <vt:lpstr>Sources – Aristophanes</vt:lpstr>
      <vt:lpstr>Aristophanes – some key sources </vt:lpstr>
      <vt:lpstr>Plutarch – some key sources </vt:lpstr>
      <vt:lpstr>PowerPoint Presentation</vt:lpstr>
      <vt:lpstr>PowerPoint Presentation</vt:lpstr>
      <vt:lpstr>Final Points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History  Greek Period Study Revision</dc:title>
  <dc:creator>Jonathan Sparshott</dc:creator>
  <cp:lastModifiedBy>Jonathan Sparshott</cp:lastModifiedBy>
  <cp:revision>96</cp:revision>
  <cp:lastPrinted>2018-04-18T08:26:23Z</cp:lastPrinted>
  <dcterms:created xsi:type="dcterms:W3CDTF">2018-04-17T11:10:27Z</dcterms:created>
  <dcterms:modified xsi:type="dcterms:W3CDTF">2018-05-04T10:09:34Z</dcterms:modified>
</cp:coreProperties>
</file>