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handoutMasterIdLst>
    <p:handoutMasterId r:id="rId17"/>
  </p:handoutMasterIdLst>
  <p:sldIdLst>
    <p:sldId id="256" r:id="rId2"/>
    <p:sldId id="259" r:id="rId3"/>
    <p:sldId id="291" r:id="rId4"/>
    <p:sldId id="292" r:id="rId5"/>
    <p:sldId id="293" r:id="rId6"/>
    <p:sldId id="294" r:id="rId7"/>
    <p:sldId id="295" r:id="rId8"/>
    <p:sldId id="296" r:id="rId9"/>
    <p:sldId id="297" r:id="rId10"/>
    <p:sldId id="298" r:id="rId11"/>
    <p:sldId id="277" r:id="rId12"/>
    <p:sldId id="279" r:id="rId13"/>
    <p:sldId id="280" r:id="rId14"/>
    <p:sldId id="272"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7" d="100"/>
          <a:sy n="87"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parshott" userId="be90ed414e241e3d" providerId="LiveId" clId="{CCF5D997-8482-4AD8-8026-B8F01DC6B3DC}"/>
    <pc:docChg chg="undo custSel addSld modSld">
      <pc:chgData name="Jonathan Sparshott" userId="be90ed414e241e3d" providerId="LiveId" clId="{CCF5D997-8482-4AD8-8026-B8F01DC6B3DC}" dt="2018-04-17T21:25:50.765" v="3574" actId="20577"/>
      <pc:docMkLst>
        <pc:docMk/>
      </pc:docMkLst>
      <pc:sldChg chg="addSp delSp modSp add">
        <pc:chgData name="Jonathan Sparshott" userId="be90ed414e241e3d" providerId="LiveId" clId="{CCF5D997-8482-4AD8-8026-B8F01DC6B3DC}" dt="2018-04-17T20:47:36.668" v="369" actId="20577"/>
        <pc:sldMkLst>
          <pc:docMk/>
          <pc:sldMk cId="1643864104" sldId="258"/>
        </pc:sldMkLst>
        <pc:spChg chg="del">
          <ac:chgData name="Jonathan Sparshott" userId="be90ed414e241e3d" providerId="LiveId" clId="{CCF5D997-8482-4AD8-8026-B8F01DC6B3DC}" dt="2018-04-17T20:45:27.231" v="346" actId="478"/>
          <ac:spMkLst>
            <pc:docMk/>
            <pc:sldMk cId="1643864104" sldId="258"/>
            <ac:spMk id="3" creationId="{00000000-0000-0000-0000-000000000000}"/>
          </ac:spMkLst>
        </pc:spChg>
        <pc:spChg chg="mod">
          <ac:chgData name="Jonathan Sparshott" userId="be90ed414e241e3d" providerId="LiveId" clId="{CCF5D997-8482-4AD8-8026-B8F01DC6B3DC}" dt="2018-04-17T20:47:36.668" v="369" actId="20577"/>
          <ac:spMkLst>
            <pc:docMk/>
            <pc:sldMk cId="1643864104" sldId="258"/>
            <ac:spMk id="4" creationId="{00000000-0000-0000-0000-000000000000}"/>
          </ac:spMkLst>
        </pc:spChg>
        <pc:spChg chg="add del mod">
          <ac:chgData name="Jonathan Sparshott" userId="be90ed414e241e3d" providerId="LiveId" clId="{CCF5D997-8482-4AD8-8026-B8F01DC6B3DC}" dt="2018-04-17T20:46:53.354" v="356" actId="478"/>
          <ac:spMkLst>
            <pc:docMk/>
            <pc:sldMk cId="1643864104" sldId="258"/>
            <ac:spMk id="6" creationId="{A8243223-B248-45E9-9435-964D6DEFEC14}"/>
          </ac:spMkLst>
        </pc:spChg>
        <pc:spChg chg="add mod">
          <ac:chgData name="Jonathan Sparshott" userId="be90ed414e241e3d" providerId="LiveId" clId="{CCF5D997-8482-4AD8-8026-B8F01DC6B3DC}" dt="2018-04-17T20:47:33.065" v="368" actId="27636"/>
          <ac:spMkLst>
            <pc:docMk/>
            <pc:sldMk cId="1643864104" sldId="258"/>
            <ac:spMk id="7" creationId="{24885CBF-E176-422A-A3C0-6348E605199E}"/>
          </ac:spMkLst>
        </pc:spChg>
      </pc:sldChg>
      <pc:sldChg chg="modSp add">
        <pc:chgData name="Jonathan Sparshott" userId="be90ed414e241e3d" providerId="LiveId" clId="{CCF5D997-8482-4AD8-8026-B8F01DC6B3DC}" dt="2018-04-17T20:58:33.817" v="810" actId="1076"/>
        <pc:sldMkLst>
          <pc:docMk/>
          <pc:sldMk cId="3350522297" sldId="259"/>
        </pc:sldMkLst>
        <pc:spChg chg="mod">
          <ac:chgData name="Jonathan Sparshott" userId="be90ed414e241e3d" providerId="LiveId" clId="{CCF5D997-8482-4AD8-8026-B8F01DC6B3DC}" dt="2018-04-17T20:48:22.594" v="399" actId="313"/>
          <ac:spMkLst>
            <pc:docMk/>
            <pc:sldMk cId="3350522297" sldId="259"/>
            <ac:spMk id="2" creationId="{E658D3D2-9F0C-40A3-A0EC-874C9B470BB3}"/>
          </ac:spMkLst>
        </pc:spChg>
        <pc:spChg chg="mod">
          <ac:chgData name="Jonathan Sparshott" userId="be90ed414e241e3d" providerId="LiveId" clId="{CCF5D997-8482-4AD8-8026-B8F01DC6B3DC}" dt="2018-04-17T20:58:33.817" v="810" actId="1076"/>
          <ac:spMkLst>
            <pc:docMk/>
            <pc:sldMk cId="3350522297" sldId="259"/>
            <ac:spMk id="3" creationId="{CC21F13A-18D0-40EF-9831-D5C410DFF7AD}"/>
          </ac:spMkLst>
        </pc:spChg>
      </pc:sldChg>
      <pc:sldChg chg="addSp modSp add">
        <pc:chgData name="Jonathan Sparshott" userId="be90ed414e241e3d" providerId="LiveId" clId="{CCF5D997-8482-4AD8-8026-B8F01DC6B3DC}" dt="2018-04-17T21:05:45.118" v="1657" actId="20577"/>
        <pc:sldMkLst>
          <pc:docMk/>
          <pc:sldMk cId="3032983039" sldId="260"/>
        </pc:sldMkLst>
        <pc:spChg chg="mod">
          <ac:chgData name="Jonathan Sparshott" userId="be90ed414e241e3d" providerId="LiveId" clId="{CCF5D997-8482-4AD8-8026-B8F01DC6B3DC}" dt="2018-04-17T20:59:55.796" v="849" actId="20577"/>
          <ac:spMkLst>
            <pc:docMk/>
            <pc:sldMk cId="3032983039" sldId="260"/>
            <ac:spMk id="2" creationId="{E658D3D2-9F0C-40A3-A0EC-874C9B470BB3}"/>
          </ac:spMkLst>
        </pc:spChg>
        <pc:spChg chg="mod">
          <ac:chgData name="Jonathan Sparshott" userId="be90ed414e241e3d" providerId="LiveId" clId="{CCF5D997-8482-4AD8-8026-B8F01DC6B3DC}" dt="2018-04-17T21:05:45.118" v="1657" actId="20577"/>
          <ac:spMkLst>
            <pc:docMk/>
            <pc:sldMk cId="3032983039" sldId="260"/>
            <ac:spMk id="3" creationId="{CC21F13A-18D0-40EF-9831-D5C410DFF7AD}"/>
          </ac:spMkLst>
        </pc:spChg>
        <pc:picChg chg="add mod">
          <ac:chgData name="Jonathan Sparshott" userId="be90ed414e241e3d" providerId="LiveId" clId="{CCF5D997-8482-4AD8-8026-B8F01DC6B3DC}" dt="2018-04-17T20:59:37.673" v="839" actId="1076"/>
          <ac:picMkLst>
            <pc:docMk/>
            <pc:sldMk cId="3032983039" sldId="260"/>
            <ac:picMk id="4" creationId="{EA5A5BC5-2861-4880-81C8-2D2E03E80300}"/>
          </ac:picMkLst>
        </pc:picChg>
      </pc:sldChg>
      <pc:sldChg chg="addSp delSp modSp add mod setBg">
        <pc:chgData name="Jonathan Sparshott" userId="be90ed414e241e3d" providerId="LiveId" clId="{CCF5D997-8482-4AD8-8026-B8F01DC6B3DC}" dt="2018-04-17T21:12:57.192" v="2468" actId="20577"/>
        <pc:sldMkLst>
          <pc:docMk/>
          <pc:sldMk cId="1360455670" sldId="261"/>
        </pc:sldMkLst>
        <pc:spChg chg="mod">
          <ac:chgData name="Jonathan Sparshott" userId="be90ed414e241e3d" providerId="LiveId" clId="{CCF5D997-8482-4AD8-8026-B8F01DC6B3DC}" dt="2018-04-17T21:08:00.566" v="1840" actId="26606"/>
          <ac:spMkLst>
            <pc:docMk/>
            <pc:sldMk cId="1360455670" sldId="261"/>
            <ac:spMk id="2" creationId="{E658D3D2-9F0C-40A3-A0EC-874C9B470BB3}"/>
          </ac:spMkLst>
        </pc:spChg>
        <pc:spChg chg="mod">
          <ac:chgData name="Jonathan Sparshott" userId="be90ed414e241e3d" providerId="LiveId" clId="{CCF5D997-8482-4AD8-8026-B8F01DC6B3DC}" dt="2018-04-17T21:12:57.192" v="2468" actId="20577"/>
          <ac:spMkLst>
            <pc:docMk/>
            <pc:sldMk cId="1360455670" sldId="261"/>
            <ac:spMk id="3" creationId="{CC21F13A-18D0-40EF-9831-D5C410DFF7AD}"/>
          </ac:spMkLst>
        </pc:spChg>
        <pc:spChg chg="add del mod">
          <ac:chgData name="Jonathan Sparshott" userId="be90ed414e241e3d" providerId="LiveId" clId="{CCF5D997-8482-4AD8-8026-B8F01DC6B3DC}" dt="2018-04-17T21:08:24.226" v="1842"/>
          <ac:spMkLst>
            <pc:docMk/>
            <pc:sldMk cId="1360455670" sldId="261"/>
            <ac:spMk id="6" creationId="{83FD5C37-E687-49CA-B947-6330395576A0}"/>
          </ac:spMkLst>
        </pc:spChg>
        <pc:spChg chg="add del mod">
          <ac:chgData name="Jonathan Sparshott" userId="be90ed414e241e3d" providerId="LiveId" clId="{CCF5D997-8482-4AD8-8026-B8F01DC6B3DC}" dt="2018-04-17T21:08:24.226" v="1842"/>
          <ac:spMkLst>
            <pc:docMk/>
            <pc:sldMk cId="1360455670" sldId="261"/>
            <ac:spMk id="7" creationId="{59E3A565-AA73-459B-A1F2-79739596C206}"/>
          </ac:spMkLst>
        </pc:spChg>
        <pc:spChg chg="add del mod">
          <ac:chgData name="Jonathan Sparshott" userId="be90ed414e241e3d" providerId="LiveId" clId="{CCF5D997-8482-4AD8-8026-B8F01DC6B3DC}" dt="2018-04-17T21:08:26.017" v="1843"/>
          <ac:spMkLst>
            <pc:docMk/>
            <pc:sldMk cId="1360455670" sldId="261"/>
            <ac:spMk id="8" creationId="{140C1297-4927-441C-B03D-AF13BB3FC6D6}"/>
          </ac:spMkLst>
        </pc:spChg>
        <pc:spChg chg="add del mod">
          <ac:chgData name="Jonathan Sparshott" userId="be90ed414e241e3d" providerId="LiveId" clId="{CCF5D997-8482-4AD8-8026-B8F01DC6B3DC}" dt="2018-04-17T21:08:26.017" v="1843"/>
          <ac:spMkLst>
            <pc:docMk/>
            <pc:sldMk cId="1360455670" sldId="261"/>
            <ac:spMk id="9" creationId="{167B83EA-29DD-4B3F-ACBA-5BBBC74FDB31}"/>
          </ac:spMkLst>
        </pc:spChg>
        <pc:spChg chg="add del">
          <ac:chgData name="Jonathan Sparshott" userId="be90ed414e241e3d" providerId="LiveId" clId="{CCF5D997-8482-4AD8-8026-B8F01DC6B3DC}" dt="2018-04-17T21:07:52.163" v="1835" actId="26606"/>
          <ac:spMkLst>
            <pc:docMk/>
            <pc:sldMk cId="1360455670" sldId="261"/>
            <ac:spMk id="10" creationId="{A26E2FAE-FA60-497B-B2CB-7702C6FF3A3F}"/>
          </ac:spMkLst>
        </pc:spChg>
        <pc:spChg chg="add del">
          <ac:chgData name="Jonathan Sparshott" userId="be90ed414e241e3d" providerId="LiveId" clId="{CCF5D997-8482-4AD8-8026-B8F01DC6B3DC}" dt="2018-04-17T21:07:58.264" v="1837" actId="26606"/>
          <ac:spMkLst>
            <pc:docMk/>
            <pc:sldMk cId="1360455670" sldId="261"/>
            <ac:spMk id="12" creationId="{909FE742-1A27-4AEF-B5F0-F8C383EAB1D7}"/>
          </ac:spMkLst>
        </pc:spChg>
        <pc:picChg chg="del">
          <ac:chgData name="Jonathan Sparshott" userId="be90ed414e241e3d" providerId="LiveId" clId="{CCF5D997-8482-4AD8-8026-B8F01DC6B3DC}" dt="2018-04-17T21:07:37.614" v="1832" actId="478"/>
          <ac:picMkLst>
            <pc:docMk/>
            <pc:sldMk cId="1360455670" sldId="261"/>
            <ac:picMk id="4" creationId="{EA5A5BC5-2861-4880-81C8-2D2E03E80300}"/>
          </ac:picMkLst>
        </pc:picChg>
        <pc:picChg chg="add del mod ord">
          <ac:chgData name="Jonathan Sparshott" userId="be90ed414e241e3d" providerId="LiveId" clId="{CCF5D997-8482-4AD8-8026-B8F01DC6B3DC}" dt="2018-04-17T21:08:28.190" v="1844" actId="478"/>
          <ac:picMkLst>
            <pc:docMk/>
            <pc:sldMk cId="1360455670" sldId="261"/>
            <ac:picMk id="5" creationId="{41D966E0-285B-4BFE-A111-35C85ABA5B84}"/>
          </ac:picMkLst>
        </pc:picChg>
        <pc:picChg chg="add mod">
          <ac:chgData name="Jonathan Sparshott" userId="be90ed414e241e3d" providerId="LiveId" clId="{CCF5D997-8482-4AD8-8026-B8F01DC6B3DC}" dt="2018-04-17T21:08:36.213" v="1846" actId="1076"/>
          <ac:picMkLst>
            <pc:docMk/>
            <pc:sldMk cId="1360455670" sldId="261"/>
            <ac:picMk id="13" creationId="{510D48B4-8F26-4825-A35A-80524CDD9CA0}"/>
          </ac:picMkLst>
        </pc:picChg>
      </pc:sldChg>
      <pc:sldChg chg="addSp delSp modSp add">
        <pc:chgData name="Jonathan Sparshott" userId="be90ed414e241e3d" providerId="LiveId" clId="{CCF5D997-8482-4AD8-8026-B8F01DC6B3DC}" dt="2018-04-17T21:17:11.939" v="2890" actId="27636"/>
        <pc:sldMkLst>
          <pc:docMk/>
          <pc:sldMk cId="1275100179" sldId="262"/>
        </pc:sldMkLst>
        <pc:spChg chg="mod">
          <ac:chgData name="Jonathan Sparshott" userId="be90ed414e241e3d" providerId="LiveId" clId="{CCF5D997-8482-4AD8-8026-B8F01DC6B3DC}" dt="2018-04-17T21:16:47.326" v="2883" actId="26606"/>
          <ac:spMkLst>
            <pc:docMk/>
            <pc:sldMk cId="1275100179" sldId="262"/>
            <ac:spMk id="2" creationId="{E658D3D2-9F0C-40A3-A0EC-874C9B470BB3}"/>
          </ac:spMkLst>
        </pc:spChg>
        <pc:spChg chg="mod">
          <ac:chgData name="Jonathan Sparshott" userId="be90ed414e241e3d" providerId="LiveId" clId="{CCF5D997-8482-4AD8-8026-B8F01DC6B3DC}" dt="2018-04-17T21:17:11.939" v="2890" actId="27636"/>
          <ac:spMkLst>
            <pc:docMk/>
            <pc:sldMk cId="1275100179" sldId="262"/>
            <ac:spMk id="3" creationId="{CC21F13A-18D0-40EF-9831-D5C410DFF7AD}"/>
          </ac:spMkLst>
        </pc:spChg>
        <pc:picChg chg="add mod ord">
          <ac:chgData name="Jonathan Sparshott" userId="be90ed414e241e3d" providerId="LiveId" clId="{CCF5D997-8482-4AD8-8026-B8F01DC6B3DC}" dt="2018-04-17T21:16:59.592" v="2885" actId="208"/>
          <ac:picMkLst>
            <pc:docMk/>
            <pc:sldMk cId="1275100179" sldId="262"/>
            <ac:picMk id="5" creationId="{3D67A44D-7B21-4AB3-A177-3365D7B7AD50}"/>
          </ac:picMkLst>
        </pc:picChg>
        <pc:picChg chg="del">
          <ac:chgData name="Jonathan Sparshott" userId="be90ed414e241e3d" providerId="LiveId" clId="{CCF5D997-8482-4AD8-8026-B8F01DC6B3DC}" dt="2018-04-17T21:16:44.776" v="2881" actId="478"/>
          <ac:picMkLst>
            <pc:docMk/>
            <pc:sldMk cId="1275100179" sldId="262"/>
            <ac:picMk id="13" creationId="{510D48B4-8F26-4825-A35A-80524CDD9CA0}"/>
          </ac:picMkLst>
        </pc:picChg>
      </pc:sldChg>
      <pc:sldChg chg="addSp delSp modSp add">
        <pc:chgData name="Jonathan Sparshott" userId="be90ed414e241e3d" providerId="LiveId" clId="{CCF5D997-8482-4AD8-8026-B8F01DC6B3DC}" dt="2018-04-17T21:25:50.765" v="3574" actId="20577"/>
        <pc:sldMkLst>
          <pc:docMk/>
          <pc:sldMk cId="2955209662" sldId="263"/>
        </pc:sldMkLst>
        <pc:spChg chg="mod">
          <ac:chgData name="Jonathan Sparshott" userId="be90ed414e241e3d" providerId="LiveId" clId="{CCF5D997-8482-4AD8-8026-B8F01DC6B3DC}" dt="2018-04-17T21:19:30.208" v="2902" actId="20577"/>
          <ac:spMkLst>
            <pc:docMk/>
            <pc:sldMk cId="2955209662" sldId="263"/>
            <ac:spMk id="2" creationId="{E658D3D2-9F0C-40A3-A0EC-874C9B470BB3}"/>
          </ac:spMkLst>
        </pc:spChg>
        <pc:spChg chg="mod">
          <ac:chgData name="Jonathan Sparshott" userId="be90ed414e241e3d" providerId="LiveId" clId="{CCF5D997-8482-4AD8-8026-B8F01DC6B3DC}" dt="2018-04-17T21:25:50.765" v="3574" actId="20577"/>
          <ac:spMkLst>
            <pc:docMk/>
            <pc:sldMk cId="2955209662" sldId="263"/>
            <ac:spMk id="3" creationId="{CC21F13A-18D0-40EF-9831-D5C410DFF7AD}"/>
          </ac:spMkLst>
        </pc:spChg>
        <pc:picChg chg="del">
          <ac:chgData name="Jonathan Sparshott" userId="be90ed414e241e3d" providerId="LiveId" clId="{CCF5D997-8482-4AD8-8026-B8F01DC6B3DC}" dt="2018-04-17T21:20:12.393" v="2903" actId="478"/>
          <ac:picMkLst>
            <pc:docMk/>
            <pc:sldMk cId="2955209662" sldId="263"/>
            <ac:picMk id="5" creationId="{3D67A44D-7B21-4AB3-A177-3365D7B7AD50}"/>
          </ac:picMkLst>
        </pc:picChg>
        <pc:picChg chg="add mod ord">
          <ac:chgData name="Jonathan Sparshott" userId="be90ed414e241e3d" providerId="LiveId" clId="{CCF5D997-8482-4AD8-8026-B8F01DC6B3DC}" dt="2018-04-17T21:20:26.690" v="2906" actId="1076"/>
          <ac:picMkLst>
            <pc:docMk/>
            <pc:sldMk cId="2955209662" sldId="263"/>
            <ac:picMk id="6" creationId="{7FF9CB6D-F5B6-48D2-9430-610B43B2052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91EFD0-AA62-4340-99E9-1AEC2851F966}" type="datetimeFigureOut">
              <a:rPr lang="en-GB" smtClean="0"/>
              <a:t>11/05/2018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53DF467-D9EB-4BA0-B2E5-3F1DDD00D662}" type="slidenum">
              <a:rPr lang="en-GB" smtClean="0"/>
              <a:t>‹#›</a:t>
            </a:fld>
            <a:endParaRPr lang="en-GB"/>
          </a:p>
        </p:txBody>
      </p:sp>
    </p:spTree>
    <p:extLst>
      <p:ext uri="{BB962C8B-B14F-4D97-AF65-F5344CB8AC3E}">
        <p14:creationId xmlns:p14="http://schemas.microsoft.com/office/powerpoint/2010/main" val="1921034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E3E1642-BB3A-4F9E-9C60-5E4FAC728710}" type="datetimeFigureOut">
              <a:rPr lang="en-GB" smtClean="0"/>
              <a:t>11/05/2018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73B5150-FE64-48C4-BD3C-AFC44BBBDB77}" type="slidenum">
              <a:rPr lang="en-GB" smtClean="0"/>
              <a:t>‹#›</a:t>
            </a:fld>
            <a:endParaRPr lang="en-GB"/>
          </a:p>
        </p:txBody>
      </p:sp>
    </p:spTree>
    <p:extLst>
      <p:ext uri="{BB962C8B-B14F-4D97-AF65-F5344CB8AC3E}">
        <p14:creationId xmlns:p14="http://schemas.microsoft.com/office/powerpoint/2010/main" val="324573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138959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540EB-DADD-45C6-9C19-C722FD39EA9A}" type="datetimeFigureOut">
              <a:rPr lang="en-GB" smtClean="0"/>
              <a:t>11/05/2018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9226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88063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934153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541254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C540EB-DADD-45C6-9C19-C722FD39EA9A}" type="datetimeFigureOut">
              <a:rPr lang="en-GB" smtClean="0"/>
              <a:t>11/05/2018</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194356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C540EB-DADD-45C6-9C19-C722FD39EA9A}" type="datetimeFigureOut">
              <a:rPr lang="en-GB" smtClean="0"/>
              <a:t>11/05/2018</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1420537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94032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24251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C540EB-DADD-45C6-9C19-C722FD39EA9A}"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285717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540EB-DADD-45C6-9C19-C722FD39EA9A}"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78812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C540EB-DADD-45C6-9C19-C722FD39EA9A}" type="datetimeFigureOut">
              <a:rPr lang="en-GB" smtClean="0"/>
              <a:t>11/05/2018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12309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C540EB-DADD-45C6-9C19-C722FD39EA9A}" type="datetimeFigureOut">
              <a:rPr lang="en-GB" smtClean="0"/>
              <a:t>11/05/2018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69186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8C540EB-DADD-45C6-9C19-C722FD39EA9A}" type="datetimeFigureOut">
              <a:rPr lang="en-GB" smtClean="0"/>
              <a:t>11/05/2018</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313471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C540EB-DADD-45C6-9C19-C722FD39EA9A}" type="datetimeFigureOut">
              <a:rPr lang="en-GB" smtClean="0"/>
              <a:t>11/05/2018</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70233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8C540EB-DADD-45C6-9C19-C722FD39EA9A}" type="datetimeFigureOut">
              <a:rPr lang="en-GB" smtClean="0"/>
              <a:t>11/05/2018</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152462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540EB-DADD-45C6-9C19-C722FD39EA9A}" type="datetimeFigureOut">
              <a:rPr lang="en-GB" smtClean="0"/>
              <a:t>11/05/2018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2A3C9D-14A0-4980-B0DE-76236CBDD9F4}" type="slidenum">
              <a:rPr lang="en-GB" smtClean="0"/>
              <a:t>‹#›</a:t>
            </a:fld>
            <a:endParaRPr lang="en-GB"/>
          </a:p>
        </p:txBody>
      </p:sp>
    </p:spTree>
    <p:extLst>
      <p:ext uri="{BB962C8B-B14F-4D97-AF65-F5344CB8AC3E}">
        <p14:creationId xmlns:p14="http://schemas.microsoft.com/office/powerpoint/2010/main" val="175721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C540EB-DADD-45C6-9C19-C722FD39EA9A}" type="datetimeFigureOut">
              <a:rPr lang="en-GB" smtClean="0"/>
              <a:t>11/05/2018</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A2A3C9D-14A0-4980-B0DE-76236CBDD9F4}" type="slidenum">
              <a:rPr lang="en-GB" smtClean="0"/>
              <a:t>‹#›</a:t>
            </a:fld>
            <a:endParaRPr lang="en-GB"/>
          </a:p>
        </p:txBody>
      </p:sp>
    </p:spTree>
    <p:extLst>
      <p:ext uri="{BB962C8B-B14F-4D97-AF65-F5344CB8AC3E}">
        <p14:creationId xmlns:p14="http://schemas.microsoft.com/office/powerpoint/2010/main" val="23662165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317" y="239486"/>
            <a:ext cx="7723433" cy="2357845"/>
          </a:xfrm>
        </p:spPr>
        <p:txBody>
          <a:bodyPr anchor="ctr"/>
          <a:lstStyle/>
          <a:p>
            <a:r>
              <a:rPr lang="en-GB" sz="4400" dirty="0"/>
              <a:t>Ancient History </a:t>
            </a:r>
            <a:br>
              <a:rPr lang="en-GB" sz="4400" dirty="0"/>
            </a:br>
            <a:r>
              <a:rPr lang="en-GB" sz="4400" dirty="0"/>
              <a:t>Greek Period Study Revision</a:t>
            </a:r>
          </a:p>
        </p:txBody>
      </p:sp>
      <p:sp>
        <p:nvSpPr>
          <p:cNvPr id="3" name="Subtitle 2"/>
          <p:cNvSpPr>
            <a:spLocks noGrp="1"/>
          </p:cNvSpPr>
          <p:nvPr>
            <p:ph type="subTitle" idx="1"/>
          </p:nvPr>
        </p:nvSpPr>
        <p:spPr>
          <a:xfrm>
            <a:off x="515741" y="2762579"/>
            <a:ext cx="4781973" cy="3115707"/>
          </a:xfrm>
        </p:spPr>
        <p:txBody>
          <a:bodyPr anchor="ctr">
            <a:noAutofit/>
          </a:bodyPr>
          <a:lstStyle/>
          <a:p>
            <a:pPr algn="ctr"/>
            <a:r>
              <a:rPr lang="en-GB" sz="4000" b="1" u="sng" dirty="0">
                <a:solidFill>
                  <a:schemeClr val="tx1">
                    <a:lumMod val="75000"/>
                  </a:schemeClr>
                </a:solidFill>
              </a:rPr>
              <a:t>Session </a:t>
            </a:r>
            <a:r>
              <a:rPr lang="en-GB" sz="4000" b="1" u="sng" dirty="0" smtClean="0">
                <a:solidFill>
                  <a:schemeClr val="tx1">
                    <a:lumMod val="75000"/>
                  </a:schemeClr>
                </a:solidFill>
              </a:rPr>
              <a:t>4:</a:t>
            </a:r>
            <a:r>
              <a:rPr lang="en-GB" sz="4000" dirty="0" smtClean="0">
                <a:solidFill>
                  <a:schemeClr val="tx1">
                    <a:lumMod val="75000"/>
                  </a:schemeClr>
                </a:solidFill>
              </a:rPr>
              <a:t> </a:t>
            </a:r>
          </a:p>
          <a:p>
            <a:pPr algn="ctr"/>
            <a:r>
              <a:rPr lang="en-GB" sz="4000" dirty="0" smtClean="0">
                <a:solidFill>
                  <a:schemeClr val="tx1">
                    <a:lumMod val="75000"/>
                  </a:schemeClr>
                </a:solidFill>
              </a:rPr>
              <a:t>The Archidamian War</a:t>
            </a:r>
          </a:p>
          <a:p>
            <a:pPr algn="ctr"/>
            <a:r>
              <a:rPr lang="en-GB" sz="4000" dirty="0" smtClean="0">
                <a:solidFill>
                  <a:schemeClr val="tx1">
                    <a:lumMod val="75000"/>
                  </a:schemeClr>
                </a:solidFill>
              </a:rPr>
              <a:t>431-420 </a:t>
            </a:r>
            <a:r>
              <a:rPr lang="en-GB" sz="4000" dirty="0">
                <a:solidFill>
                  <a:schemeClr val="tx1">
                    <a:lumMod val="75000"/>
                  </a:schemeClr>
                </a:solidFill>
              </a:rPr>
              <a:t>BC</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028" y="2597331"/>
            <a:ext cx="6027389" cy="4027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8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30" y="102843"/>
            <a:ext cx="7849984" cy="1070637"/>
          </a:xfrm>
        </p:spPr>
        <p:txBody>
          <a:bodyPr anchor="ctr">
            <a:noAutofit/>
          </a:bodyPr>
          <a:lstStyle/>
          <a:p>
            <a:r>
              <a:rPr lang="en-GB" sz="4400" dirty="0" smtClean="0"/>
              <a:t>The Peace of Nicias, 421 BC</a:t>
            </a:r>
            <a:endParaRPr lang="en-GB" sz="4400" dirty="0"/>
          </a:p>
        </p:txBody>
      </p:sp>
      <p:sp>
        <p:nvSpPr>
          <p:cNvPr id="3" name="Content Placeholder 2"/>
          <p:cNvSpPr>
            <a:spLocks noGrp="1"/>
          </p:cNvSpPr>
          <p:nvPr>
            <p:ph idx="1"/>
          </p:nvPr>
        </p:nvSpPr>
        <p:spPr>
          <a:xfrm>
            <a:off x="254833" y="1097911"/>
            <a:ext cx="8486435" cy="4858934"/>
          </a:xfrm>
        </p:spPr>
        <p:txBody>
          <a:bodyPr>
            <a:noAutofit/>
          </a:bodyPr>
          <a:lstStyle/>
          <a:p>
            <a:r>
              <a:rPr lang="en-GB" dirty="0" smtClean="0"/>
              <a:t>This was a very flawed peace treaty and is best seen as a </a:t>
            </a:r>
            <a:r>
              <a:rPr lang="en-GB" b="1" dirty="0" smtClean="0"/>
              <a:t>ceasefire</a:t>
            </a:r>
            <a:r>
              <a:rPr lang="en-GB" dirty="0" smtClean="0"/>
              <a:t> rather than a lasting peace treaty </a:t>
            </a:r>
          </a:p>
          <a:p>
            <a:r>
              <a:rPr lang="en-GB" dirty="0" smtClean="0"/>
              <a:t>The inhabitants of towns taken by Sparta did not want to return to Athenian control and the Spartan commanders would refuse to hand them over</a:t>
            </a:r>
          </a:p>
          <a:p>
            <a:r>
              <a:rPr lang="en-GB" dirty="0" smtClean="0"/>
              <a:t>Argos was not included and quickly ended its truce with Sparta</a:t>
            </a:r>
          </a:p>
          <a:p>
            <a:r>
              <a:rPr lang="en-GB" dirty="0" smtClean="0"/>
              <a:t>Sparta’s allies felt particularly disappointed as they had not been consulted or gained any solutions to the ‘complaints’ they had raised</a:t>
            </a:r>
          </a:p>
          <a:p>
            <a:r>
              <a:rPr lang="en-GB" dirty="0" smtClean="0"/>
              <a:t>These allies refused to agree to the treaty forcing Athens and Sparta to agree a separate treaty.</a:t>
            </a:r>
            <a:endParaRPr lang="en-GB" dirty="0"/>
          </a:p>
        </p:txBody>
      </p:sp>
      <p:pic>
        <p:nvPicPr>
          <p:cNvPr id="1026" name="Picture 2" descr="https://s3.amazonaws.com/s3.timetoast.com/public/uploads/photos/9129852/Socrates_Alcibiades.jpg?14785813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1623" y="102843"/>
            <a:ext cx="2499828" cy="13006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Image result for nici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4355" y="1602459"/>
            <a:ext cx="3166486" cy="4522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292795" y="5280660"/>
            <a:ext cx="8302565" cy="135237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Thucydides 5.25 </a:t>
            </a:r>
            <a:r>
              <a:rPr lang="en-GB" b="1" dirty="0" smtClean="0"/>
              <a:t>(p.30)</a:t>
            </a:r>
          </a:p>
          <a:p>
            <a:pPr>
              <a:buFontTx/>
              <a:buChar char="-"/>
            </a:pPr>
            <a:r>
              <a:rPr lang="en-GB" dirty="0" smtClean="0"/>
              <a:t>“The truce was never properly in force, and each side did the other a great deal of harm”</a:t>
            </a:r>
            <a:r>
              <a:rPr lang="en-GB" dirty="0"/>
              <a:t> </a:t>
            </a:r>
            <a:r>
              <a:rPr lang="en-GB" dirty="0" smtClean="0"/>
              <a:t>– </a:t>
            </a:r>
            <a:r>
              <a:rPr lang="en-GB" b="1" dirty="0" smtClean="0"/>
              <a:t>Suggests that the treaty had little chance of working</a:t>
            </a:r>
            <a:endParaRPr lang="en-GB" dirty="0" smtClean="0"/>
          </a:p>
        </p:txBody>
      </p:sp>
    </p:spTree>
    <p:extLst>
      <p:ext uri="{BB962C8B-B14F-4D97-AF65-F5344CB8AC3E}">
        <p14:creationId xmlns:p14="http://schemas.microsoft.com/office/powerpoint/2010/main" val="322364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191460"/>
            <a:ext cx="9404723" cy="810026"/>
          </a:xfrm>
        </p:spPr>
        <p:txBody>
          <a:bodyPr/>
          <a:lstStyle/>
          <a:p>
            <a:r>
              <a:rPr lang="en-GB" sz="3600" b="1" dirty="0" smtClean="0"/>
              <a:t>Aristophanes </a:t>
            </a:r>
            <a:r>
              <a:rPr lang="en-GB" sz="3600" dirty="0" smtClean="0"/>
              <a:t>– some key sources</a:t>
            </a:r>
            <a:r>
              <a:rPr lang="en-GB" sz="3600" b="1" dirty="0" smtClean="0"/>
              <a:t> </a:t>
            </a:r>
            <a:endParaRPr lang="en-GB" sz="3600" b="1" dirty="0"/>
          </a:p>
        </p:txBody>
      </p:sp>
      <p:sp>
        <p:nvSpPr>
          <p:cNvPr id="4" name="Content Placeholder 3"/>
          <p:cNvSpPr>
            <a:spLocks noGrp="1"/>
          </p:cNvSpPr>
          <p:nvPr>
            <p:ph idx="1"/>
          </p:nvPr>
        </p:nvSpPr>
        <p:spPr>
          <a:xfrm>
            <a:off x="154076" y="3279866"/>
            <a:ext cx="11727409" cy="2277381"/>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b="1" i="1" dirty="0" smtClean="0"/>
              <a:t>Peace </a:t>
            </a:r>
            <a:r>
              <a:rPr lang="en-GB" b="1" dirty="0" smtClean="0"/>
              <a:t>(p.25)</a:t>
            </a:r>
            <a:r>
              <a:rPr lang="en-GB" dirty="0" smtClean="0"/>
              <a:t>:</a:t>
            </a:r>
          </a:p>
          <a:p>
            <a:pPr>
              <a:buFont typeface="Arial" panose="020B0604020202020204" pitchFamily="34" charset="0"/>
              <a:buChar char="•"/>
            </a:pPr>
            <a:r>
              <a:rPr lang="en-GB" dirty="0" smtClean="0"/>
              <a:t>Highlight critical of Cleon claiming that he attacked opponents by calling them </a:t>
            </a:r>
            <a:r>
              <a:rPr lang="en-GB" b="1" dirty="0" smtClean="0"/>
              <a:t>“</a:t>
            </a:r>
            <a:r>
              <a:rPr lang="en-GB" b="1" dirty="0" err="1" smtClean="0"/>
              <a:t>Brasidean</a:t>
            </a:r>
            <a:r>
              <a:rPr lang="en-GB" b="1" dirty="0" smtClean="0"/>
              <a:t> sympathisers”</a:t>
            </a:r>
            <a:r>
              <a:rPr lang="en-GB" dirty="0" smtClean="0"/>
              <a:t> whilst ignoring that </a:t>
            </a:r>
            <a:r>
              <a:rPr lang="en-GB" b="1" dirty="0" smtClean="0"/>
              <a:t>“Greece was on its way to desolation”</a:t>
            </a:r>
            <a:endParaRPr lang="en-GB" b="1" dirty="0"/>
          </a:p>
          <a:p>
            <a:pPr>
              <a:buFont typeface="Arial" panose="020B0604020202020204" pitchFamily="34" charset="0"/>
              <a:buChar char="•"/>
            </a:pPr>
            <a:r>
              <a:rPr lang="en-GB" dirty="0" smtClean="0"/>
              <a:t>Like Thucydides, Aristophanes disliked Cleon’s humble roots: </a:t>
            </a:r>
            <a:r>
              <a:rPr lang="en-GB" b="1" dirty="0" smtClean="0"/>
              <a:t>“And the man who did all of this was the tanner.”</a:t>
            </a:r>
            <a:r>
              <a:rPr lang="en-GB" dirty="0" smtClean="0"/>
              <a:t> His portrayal of Cleon will therefore potentially be exaggerated</a:t>
            </a:r>
          </a:p>
        </p:txBody>
      </p:sp>
      <p:sp>
        <p:nvSpPr>
          <p:cNvPr id="5" name="Content Placeholder 3"/>
          <p:cNvSpPr txBox="1">
            <a:spLocks/>
          </p:cNvSpPr>
          <p:nvPr/>
        </p:nvSpPr>
        <p:spPr>
          <a:xfrm>
            <a:off x="154076" y="1146267"/>
            <a:ext cx="11727409" cy="175695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Peace </a:t>
            </a:r>
            <a:r>
              <a:rPr lang="en-GB" b="1" dirty="0" smtClean="0"/>
              <a:t>(p.23)</a:t>
            </a:r>
            <a:r>
              <a:rPr lang="en-GB" dirty="0" smtClean="0"/>
              <a:t>:</a:t>
            </a:r>
          </a:p>
          <a:p>
            <a:pPr>
              <a:buFont typeface="Arial" panose="020B0604020202020204" pitchFamily="34" charset="0"/>
              <a:buChar char="•"/>
            </a:pPr>
            <a:r>
              <a:rPr lang="en-GB" dirty="0" smtClean="0"/>
              <a:t>Shows that many Greek states under Athenian control were ripe for revolt </a:t>
            </a:r>
          </a:p>
          <a:p>
            <a:pPr>
              <a:buFont typeface="Arial" panose="020B0604020202020204" pitchFamily="34" charset="0"/>
              <a:buChar char="•"/>
            </a:pPr>
            <a:r>
              <a:rPr lang="en-GB" dirty="0" smtClean="0"/>
              <a:t>The play was performed in 421 BC and demonstrates that many in Athens wanted peace – shows division at home over continuing the war</a:t>
            </a:r>
          </a:p>
        </p:txBody>
      </p:sp>
    </p:spTree>
    <p:extLst>
      <p:ext uri="{BB962C8B-B14F-4D97-AF65-F5344CB8AC3E}">
        <p14:creationId xmlns:p14="http://schemas.microsoft.com/office/powerpoint/2010/main" val="625078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987040" y="2481942"/>
            <a:ext cx="5965371" cy="2316481"/>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smtClean="0">
                <a:solidFill>
                  <a:srgbClr val="002060"/>
                </a:solidFill>
                <a:ea typeface="Arial Unicode MS" panose="020B0604020202020204" pitchFamily="34" charset="-128"/>
                <a:cs typeface="Arial Unicode MS" panose="020B0604020202020204" pitchFamily="34" charset="-128"/>
              </a:rPr>
              <a:t>‘Leadership was lacking at both Athens and Sparta during the Archidamian War’ How far do you agree with this view?</a:t>
            </a:r>
            <a:endParaRPr lang="en-GB" sz="2000" dirty="0">
              <a:solidFill>
                <a:srgbClr val="002060"/>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5576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158365" y="1491342"/>
            <a:ext cx="7461885" cy="3842658"/>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buClr>
                <a:srgbClr val="002060"/>
              </a:buClr>
            </a:pPr>
            <a:r>
              <a:rPr lang="en-GB" sz="2000" dirty="0">
                <a:solidFill>
                  <a:srgbClr val="002060"/>
                </a:solidFill>
              </a:rPr>
              <a:t>'Treaties stood no hope of succeeding in keeping the peace in the fifth century'. How far do you agree with this view? To what extent did the outcome of conflicts during this period depend on the strengths and weaknesses of the leaders of each side? </a:t>
            </a:r>
          </a:p>
          <a:p>
            <a:pPr algn="ctr">
              <a:buClr>
                <a:srgbClr val="002060"/>
              </a:buClr>
            </a:pPr>
            <a:endParaRPr lang="en-GB" sz="2000" dirty="0">
              <a:solidFill>
                <a:srgbClr val="002060"/>
              </a:solidFill>
            </a:endParaRPr>
          </a:p>
        </p:txBody>
      </p:sp>
    </p:spTree>
    <p:extLst>
      <p:ext uri="{BB962C8B-B14F-4D97-AF65-F5344CB8AC3E}">
        <p14:creationId xmlns:p14="http://schemas.microsoft.com/office/powerpoint/2010/main" val="1638500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88" y="139210"/>
            <a:ext cx="9404723" cy="679396"/>
          </a:xfrm>
        </p:spPr>
        <p:txBody>
          <a:bodyPr anchor="ctr"/>
          <a:lstStyle/>
          <a:p>
            <a:r>
              <a:rPr lang="en-GB" dirty="0" smtClean="0"/>
              <a:t>Final Points </a:t>
            </a:r>
            <a:endParaRPr lang="en-GB" dirty="0"/>
          </a:p>
        </p:txBody>
      </p:sp>
      <p:sp>
        <p:nvSpPr>
          <p:cNvPr id="4" name="Content Placeholder 2"/>
          <p:cNvSpPr txBox="1">
            <a:spLocks/>
          </p:cNvSpPr>
          <p:nvPr/>
        </p:nvSpPr>
        <p:spPr>
          <a:xfrm>
            <a:off x="217715" y="853440"/>
            <a:ext cx="11509829" cy="563444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Some overview questions to test yourself with:</a:t>
            </a:r>
          </a:p>
          <a:p>
            <a:pPr marL="457200" indent="-457200">
              <a:buClr>
                <a:srgbClr val="002060"/>
              </a:buClr>
              <a:buFont typeface="+mj-lt"/>
              <a:buAutoNum type="arabicPeriod"/>
            </a:pPr>
            <a:r>
              <a:rPr lang="en-GB" sz="2800" dirty="0" smtClean="0"/>
              <a:t>Explain why the events at Pylos and Sphacteria were a turning point in the Archidamian War</a:t>
            </a:r>
          </a:p>
          <a:p>
            <a:pPr marL="457200" indent="-457200">
              <a:buClr>
                <a:srgbClr val="002060"/>
              </a:buClr>
              <a:buFont typeface="+mj-lt"/>
              <a:buAutoNum type="arabicPeriod"/>
            </a:pPr>
            <a:endParaRPr lang="en-GB" sz="2800" dirty="0" smtClean="0"/>
          </a:p>
          <a:p>
            <a:pPr marL="457200" indent="-457200">
              <a:buClr>
                <a:srgbClr val="002060"/>
              </a:buClr>
              <a:buFont typeface="+mj-lt"/>
              <a:buAutoNum type="arabicPeriod"/>
            </a:pPr>
            <a:r>
              <a:rPr lang="en-GB" sz="2800" dirty="0" smtClean="0"/>
              <a:t>Assess why the Archidamian war was inconclusive</a:t>
            </a:r>
          </a:p>
          <a:p>
            <a:pPr marL="457200" indent="-457200">
              <a:buClr>
                <a:srgbClr val="002060"/>
              </a:buClr>
              <a:buFont typeface="+mj-lt"/>
              <a:buAutoNum type="arabicPeriod"/>
            </a:pPr>
            <a:endParaRPr lang="en-GB" sz="2800" dirty="0" smtClean="0"/>
          </a:p>
          <a:p>
            <a:pPr marL="457200" indent="-457200">
              <a:buClr>
                <a:srgbClr val="002060"/>
              </a:buClr>
              <a:buFont typeface="+mj-lt"/>
              <a:buAutoNum type="arabicPeriod"/>
            </a:pPr>
            <a:r>
              <a:rPr lang="en-GB" sz="2800" dirty="0" smtClean="0"/>
              <a:t>Outline how Athens’ relations with its allies changed during the Archidamian War</a:t>
            </a:r>
          </a:p>
          <a:p>
            <a:pPr marL="457200" indent="-457200">
              <a:buClr>
                <a:srgbClr val="002060"/>
              </a:buClr>
              <a:buFont typeface="+mj-lt"/>
              <a:buAutoNum type="arabicPeriod"/>
            </a:pPr>
            <a:endParaRPr lang="en-GB" sz="2800" dirty="0" smtClean="0"/>
          </a:p>
          <a:p>
            <a:pPr marL="457200" indent="-457200">
              <a:buClr>
                <a:srgbClr val="002060"/>
              </a:buClr>
              <a:buFont typeface="+mj-lt"/>
              <a:buAutoNum type="arabicPeriod"/>
            </a:pPr>
            <a:r>
              <a:rPr lang="en-GB" sz="2800" dirty="0" smtClean="0"/>
              <a:t>Analyse the extent to which the Spartans did not deserve to win the Archidamian War.</a:t>
            </a:r>
          </a:p>
        </p:txBody>
      </p:sp>
    </p:spTree>
    <p:extLst>
      <p:ext uri="{BB962C8B-B14F-4D97-AF65-F5344CB8AC3E}">
        <p14:creationId xmlns:p14="http://schemas.microsoft.com/office/powerpoint/2010/main" val="4179173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58D3D2-9F0C-40A3-A0EC-874C9B470BB3}"/>
              </a:ext>
            </a:extLst>
          </p:cNvPr>
          <p:cNvSpPr>
            <a:spLocks noGrp="1"/>
          </p:cNvSpPr>
          <p:nvPr>
            <p:ph type="title"/>
          </p:nvPr>
        </p:nvSpPr>
        <p:spPr/>
        <p:txBody>
          <a:bodyPr/>
          <a:lstStyle/>
          <a:p>
            <a:r>
              <a:rPr lang="en-GB" dirty="0"/>
              <a:t>Overview of the </a:t>
            </a:r>
            <a:r>
              <a:rPr lang="en-GB" dirty="0" smtClean="0"/>
              <a:t>Period</a:t>
            </a:r>
            <a:endParaRPr lang="en-GB" dirty="0"/>
          </a:p>
        </p:txBody>
      </p:sp>
      <p:sp>
        <p:nvSpPr>
          <p:cNvPr id="3" name="Content Placeholder 2">
            <a:extLst>
              <a:ext uri="{FF2B5EF4-FFF2-40B4-BE49-F238E27FC236}">
                <a16:creationId xmlns:a16="http://schemas.microsoft.com/office/drawing/2014/main" xmlns="" id="{CC21F13A-18D0-40EF-9831-D5C410DFF7AD}"/>
              </a:ext>
            </a:extLst>
          </p:cNvPr>
          <p:cNvSpPr>
            <a:spLocks noGrp="1"/>
          </p:cNvSpPr>
          <p:nvPr>
            <p:ph idx="1"/>
          </p:nvPr>
        </p:nvSpPr>
        <p:spPr>
          <a:xfrm>
            <a:off x="298995" y="1335088"/>
            <a:ext cx="11353073" cy="5037410"/>
          </a:xfrm>
        </p:spPr>
        <p:txBody>
          <a:bodyPr anchor="ctr">
            <a:normAutofit fontScale="70000" lnSpcReduction="20000"/>
          </a:bodyPr>
          <a:lstStyle/>
          <a:p>
            <a:r>
              <a:rPr lang="en-GB" sz="2400" dirty="0"/>
              <a:t>431 – </a:t>
            </a:r>
            <a:r>
              <a:rPr lang="en-GB" sz="2400" dirty="0" smtClean="0"/>
              <a:t>Thebes launched a surprise attack on Plataea</a:t>
            </a:r>
          </a:p>
          <a:p>
            <a:r>
              <a:rPr lang="en-GB" sz="2400" dirty="0" smtClean="0"/>
              <a:t>431 </a:t>
            </a:r>
            <a:r>
              <a:rPr lang="en-GB" sz="2400" dirty="0"/>
              <a:t>– </a:t>
            </a:r>
            <a:r>
              <a:rPr lang="en-GB" sz="2400" dirty="0" smtClean="0"/>
              <a:t>First Spartan invasion of Attica (these continued in 430, 428, 427 and 425)</a:t>
            </a:r>
          </a:p>
          <a:p>
            <a:r>
              <a:rPr lang="en-GB" sz="2400" dirty="0" smtClean="0"/>
              <a:t>430 – Plague in Athens</a:t>
            </a:r>
          </a:p>
          <a:p>
            <a:r>
              <a:rPr lang="en-GB" sz="2400" dirty="0" smtClean="0"/>
              <a:t>429 – Death of Pericles</a:t>
            </a:r>
          </a:p>
          <a:p>
            <a:r>
              <a:rPr lang="en-GB" sz="2400" dirty="0" smtClean="0"/>
              <a:t>429 – Athenian naval victory at the Battle of Naupactus</a:t>
            </a:r>
          </a:p>
          <a:p>
            <a:r>
              <a:rPr lang="en-GB" sz="2400" dirty="0" smtClean="0"/>
              <a:t>428 – Revolt of Mytilene against Athens</a:t>
            </a:r>
          </a:p>
          <a:p>
            <a:r>
              <a:rPr lang="en-GB" sz="2400" dirty="0" smtClean="0"/>
              <a:t>427 – Spartans captured the city of Plataea</a:t>
            </a:r>
          </a:p>
          <a:p>
            <a:r>
              <a:rPr lang="en-GB" sz="2400" dirty="0" smtClean="0"/>
              <a:t>426 – </a:t>
            </a:r>
            <a:r>
              <a:rPr lang="en-GB" sz="2400" dirty="0" err="1" smtClean="0"/>
              <a:t>Cleonymous</a:t>
            </a:r>
            <a:r>
              <a:rPr lang="en-GB" sz="2400" dirty="0" smtClean="0"/>
              <a:t> Decree</a:t>
            </a:r>
          </a:p>
          <a:p>
            <a:r>
              <a:rPr lang="en-GB" sz="2400" dirty="0" smtClean="0"/>
              <a:t>425 – </a:t>
            </a:r>
            <a:r>
              <a:rPr lang="en-GB" sz="2400" dirty="0" err="1" smtClean="0"/>
              <a:t>Thoudippos</a:t>
            </a:r>
            <a:r>
              <a:rPr lang="en-GB" sz="2400" dirty="0" smtClean="0"/>
              <a:t> Decree</a:t>
            </a:r>
          </a:p>
          <a:p>
            <a:r>
              <a:rPr lang="en-GB" sz="2400" dirty="0" smtClean="0"/>
              <a:t>425 - Athenian victory at Pylos and Sphacteria </a:t>
            </a:r>
          </a:p>
          <a:p>
            <a:r>
              <a:rPr lang="en-GB" sz="2400" dirty="0" smtClean="0"/>
              <a:t>424 – </a:t>
            </a:r>
            <a:r>
              <a:rPr lang="en-GB" sz="2400" dirty="0" err="1" smtClean="0"/>
              <a:t>Brasidas</a:t>
            </a:r>
            <a:r>
              <a:rPr lang="en-GB" sz="2400" dirty="0" smtClean="0"/>
              <a:t> captured Athenian allies in region of Thrace e.g. Amphipolis</a:t>
            </a:r>
          </a:p>
          <a:p>
            <a:r>
              <a:rPr lang="en-GB" sz="2400" dirty="0" smtClean="0"/>
              <a:t>424 – Athens was defeated at the Battle of </a:t>
            </a:r>
            <a:r>
              <a:rPr lang="en-GB" sz="2400" dirty="0" err="1" smtClean="0"/>
              <a:t>Delium</a:t>
            </a:r>
            <a:r>
              <a:rPr lang="en-GB" sz="2400" dirty="0" smtClean="0"/>
              <a:t> by the Boeotian League </a:t>
            </a:r>
          </a:p>
          <a:p>
            <a:r>
              <a:rPr lang="en-GB" sz="2400" dirty="0" smtClean="0"/>
              <a:t>423 – Armistice signed between Athens and Sparta </a:t>
            </a:r>
          </a:p>
          <a:p>
            <a:r>
              <a:rPr lang="en-GB" sz="2400" dirty="0" smtClean="0"/>
              <a:t>422 – Athenian forces under Cleon defeated at the Battle of Amphipolis</a:t>
            </a:r>
          </a:p>
          <a:p>
            <a:r>
              <a:rPr lang="en-GB" sz="2400" dirty="0" smtClean="0"/>
              <a:t>421 – Peace of Nicias agreed</a:t>
            </a:r>
          </a:p>
        </p:txBody>
      </p:sp>
    </p:spTree>
    <p:extLst>
      <p:ext uri="{BB962C8B-B14F-4D97-AF65-F5344CB8AC3E}">
        <p14:creationId xmlns:p14="http://schemas.microsoft.com/office/powerpoint/2010/main" val="3350522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Spartan Strategy</a:t>
            </a:r>
            <a:endParaRPr lang="en-GB" dirty="0"/>
          </a:p>
        </p:txBody>
      </p:sp>
      <p:sp>
        <p:nvSpPr>
          <p:cNvPr id="3" name="Content Placeholder 2"/>
          <p:cNvSpPr>
            <a:spLocks noGrp="1"/>
          </p:cNvSpPr>
          <p:nvPr>
            <p:ph idx="1"/>
          </p:nvPr>
        </p:nvSpPr>
        <p:spPr>
          <a:xfrm>
            <a:off x="280351" y="1279429"/>
            <a:ext cx="11737478" cy="2479771"/>
          </a:xfrm>
        </p:spPr>
        <p:txBody>
          <a:bodyPr>
            <a:noAutofit/>
          </a:bodyPr>
          <a:lstStyle/>
          <a:p>
            <a:r>
              <a:rPr lang="en-GB" dirty="0" err="1" smtClean="0"/>
              <a:t>Archidamus</a:t>
            </a:r>
            <a:r>
              <a:rPr lang="en-GB" dirty="0" smtClean="0"/>
              <a:t> II led the first invasion of Attica in 431</a:t>
            </a:r>
          </a:p>
          <a:p>
            <a:r>
              <a:rPr lang="en-GB" dirty="0" smtClean="0"/>
              <a:t>He followed a traditional strategy which aimed to destroy Athenian agriculture, lure the Athenians out into open battle </a:t>
            </a:r>
            <a:r>
              <a:rPr lang="en-GB" dirty="0" smtClean="0"/>
              <a:t>and defeat them</a:t>
            </a:r>
            <a:endParaRPr lang="en-GB" dirty="0" smtClean="0"/>
          </a:p>
          <a:p>
            <a:r>
              <a:rPr lang="en-GB" dirty="0" smtClean="0"/>
              <a:t>Invasions were short (longest was 40 days) and were repeated in 431, 430, 428, 427 and 425</a:t>
            </a:r>
          </a:p>
          <a:p>
            <a:r>
              <a:rPr lang="en-GB" dirty="0" smtClean="0"/>
              <a:t>Sparta was also hoping to exploit anti-Athenian feeling. Thucydides sais that: </a:t>
            </a:r>
            <a:r>
              <a:rPr lang="en-GB" b="1" dirty="0" smtClean="0">
                <a:solidFill>
                  <a:srgbClr val="FFC000"/>
                </a:solidFill>
              </a:rPr>
              <a:t>“People’s feeling were generally very much on the side of the Spartans”</a:t>
            </a:r>
            <a:endParaRPr lang="en-GB" b="1" dirty="0">
              <a:solidFill>
                <a:srgbClr val="FFC000"/>
              </a:solidFill>
            </a:endParaRPr>
          </a:p>
        </p:txBody>
      </p:sp>
      <p:pic>
        <p:nvPicPr>
          <p:cNvPr id="1026" name="Picture 2" descr="Image result for ol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954" y="3492954"/>
            <a:ext cx="3365046" cy="33650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2943" y="3644657"/>
            <a:ext cx="8229600"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Spartan strategy failed to appreciate, however, that Athenian naval power would allow the city to withstand these invasions. </a:t>
            </a:r>
            <a:r>
              <a:rPr lang="en-GB" sz="2000" b="1" dirty="0" smtClean="0"/>
              <a:t>Spartan strategy and leadership at this point was too traditional.</a:t>
            </a:r>
            <a:endParaRPr lang="en-GB" sz="2000" b="1" dirty="0"/>
          </a:p>
        </p:txBody>
      </p:sp>
      <p:sp>
        <p:nvSpPr>
          <p:cNvPr id="6" name="Content Placeholder 3"/>
          <p:cNvSpPr txBox="1">
            <a:spLocks/>
          </p:cNvSpPr>
          <p:nvPr/>
        </p:nvSpPr>
        <p:spPr>
          <a:xfrm>
            <a:off x="172943" y="5061349"/>
            <a:ext cx="8477572" cy="166459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Thucydides 5.14</a:t>
            </a:r>
          </a:p>
          <a:p>
            <a:pPr marL="0" indent="0">
              <a:buFont typeface="Wingdings 3" charset="2"/>
              <a:buNone/>
            </a:pPr>
            <a:r>
              <a:rPr lang="en-GB" dirty="0" smtClean="0"/>
              <a:t>“The Spartans on their side had found that the war had gone very differently from what they imagined when they believed that they could destroy the power of Athens in a few years simply by laying waste to her land.”</a:t>
            </a:r>
          </a:p>
        </p:txBody>
      </p:sp>
    </p:spTree>
    <p:extLst>
      <p:ext uri="{BB962C8B-B14F-4D97-AF65-F5344CB8AC3E}">
        <p14:creationId xmlns:p14="http://schemas.microsoft.com/office/powerpoint/2010/main" val="312870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025" y="285397"/>
            <a:ext cx="9404723" cy="1400530"/>
          </a:xfrm>
        </p:spPr>
        <p:txBody>
          <a:bodyPr/>
          <a:lstStyle/>
          <a:p>
            <a:r>
              <a:rPr lang="en-GB" dirty="0" smtClean="0"/>
              <a:t>Athenian Strategy</a:t>
            </a:r>
            <a:endParaRPr lang="en-GB" dirty="0"/>
          </a:p>
        </p:txBody>
      </p:sp>
      <p:sp>
        <p:nvSpPr>
          <p:cNvPr id="3" name="Content Placeholder 2"/>
          <p:cNvSpPr>
            <a:spLocks noGrp="1"/>
          </p:cNvSpPr>
          <p:nvPr>
            <p:ph idx="1"/>
          </p:nvPr>
        </p:nvSpPr>
        <p:spPr>
          <a:xfrm>
            <a:off x="172943" y="1085481"/>
            <a:ext cx="11737478" cy="2479771"/>
          </a:xfrm>
        </p:spPr>
        <p:txBody>
          <a:bodyPr>
            <a:noAutofit/>
          </a:bodyPr>
          <a:lstStyle/>
          <a:p>
            <a:r>
              <a:rPr lang="en-GB" b="1" dirty="0" smtClean="0"/>
              <a:t>Pericles</a:t>
            </a:r>
            <a:r>
              <a:rPr lang="en-GB" dirty="0" smtClean="0"/>
              <a:t> designed Athens’ strategy going in to the war. It would </a:t>
            </a:r>
            <a:r>
              <a:rPr lang="en-GB" dirty="0" smtClean="0"/>
              <a:t>be a </a:t>
            </a:r>
            <a:r>
              <a:rPr lang="en-GB" dirty="0" smtClean="0"/>
              <a:t>defensive strategy that made use of Athens’ walls and the Long Walls (finished 457) that connected the city to Piraeus. </a:t>
            </a:r>
          </a:p>
          <a:p>
            <a:r>
              <a:rPr lang="en-GB" dirty="0" smtClean="0"/>
              <a:t>Athens would use their navy to launch raids on Sparta and her allies but would essentially outlast Sparta by withstanding their invasions.</a:t>
            </a:r>
            <a:endParaRPr lang="en-GB" dirty="0"/>
          </a:p>
        </p:txBody>
      </p:sp>
      <p:sp>
        <p:nvSpPr>
          <p:cNvPr id="6" name="Content Placeholder 3"/>
          <p:cNvSpPr txBox="1">
            <a:spLocks/>
          </p:cNvSpPr>
          <p:nvPr/>
        </p:nvSpPr>
        <p:spPr>
          <a:xfrm>
            <a:off x="347113" y="3027901"/>
            <a:ext cx="11563307" cy="218272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Thucydides 2.65 (p.9)</a:t>
            </a:r>
          </a:p>
          <a:p>
            <a:pPr>
              <a:buFontTx/>
              <a:buChar char="-"/>
            </a:pPr>
            <a:r>
              <a:rPr lang="en-GB" dirty="0" smtClean="0"/>
              <a:t>Pericles had three rules to lead to victory: </a:t>
            </a:r>
            <a:r>
              <a:rPr lang="en-GB" b="1" dirty="0" smtClean="0"/>
              <a:t>1. Be patient and take care of the navy; 2. Avoid adding to the empire during the conflict; 3. Do nothing to risk the city of Athens itself</a:t>
            </a:r>
          </a:p>
          <a:p>
            <a:pPr>
              <a:buFontTx/>
              <a:buChar char="-"/>
            </a:pPr>
            <a:r>
              <a:rPr lang="en-GB" dirty="0" smtClean="0"/>
              <a:t>Very good evidence of Pericles’ importance to Athenian strategy and of Thucydides’ pro-Pericles views e.g. he says that Pericles could lead because of </a:t>
            </a:r>
            <a:r>
              <a:rPr lang="en-GB" b="1" dirty="0" smtClean="0"/>
              <a:t>“his intelligence, and his known integrity”, </a:t>
            </a:r>
            <a:r>
              <a:rPr lang="en-GB" dirty="0" smtClean="0"/>
              <a:t>and that “</a:t>
            </a:r>
            <a:r>
              <a:rPr lang="en-GB" b="1" dirty="0" smtClean="0"/>
              <a:t>power was really in the hands of the </a:t>
            </a:r>
            <a:r>
              <a:rPr lang="en-GB" b="1" u="sng" dirty="0" smtClean="0"/>
              <a:t>first citizen</a:t>
            </a:r>
            <a:r>
              <a:rPr lang="en-GB" b="1" dirty="0" smtClean="0"/>
              <a:t>”.</a:t>
            </a:r>
          </a:p>
        </p:txBody>
      </p:sp>
      <p:sp>
        <p:nvSpPr>
          <p:cNvPr id="7" name="Content Placeholder 3"/>
          <p:cNvSpPr txBox="1">
            <a:spLocks/>
          </p:cNvSpPr>
          <p:nvPr/>
        </p:nvSpPr>
        <p:spPr>
          <a:xfrm>
            <a:off x="347113" y="5399314"/>
            <a:ext cx="11563307" cy="119972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Thucydides 2.13 (p.10-11)</a:t>
            </a:r>
          </a:p>
          <a:p>
            <a:pPr>
              <a:buFontTx/>
              <a:buChar char="-"/>
            </a:pPr>
            <a:r>
              <a:rPr lang="en-GB" dirty="0" smtClean="0"/>
              <a:t>Records speech from Pericles outlining the reasons why Athens would win the war – </a:t>
            </a:r>
            <a:r>
              <a:rPr lang="en-GB" b="1" dirty="0" smtClean="0"/>
              <a:t>Hoplites, triremes, fortifications, tribute from allies, wealth</a:t>
            </a:r>
          </a:p>
        </p:txBody>
      </p:sp>
    </p:spTree>
    <p:extLst>
      <p:ext uri="{BB962C8B-B14F-4D97-AF65-F5344CB8AC3E}">
        <p14:creationId xmlns:p14="http://schemas.microsoft.com/office/powerpoint/2010/main" val="296962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95" y="140254"/>
            <a:ext cx="9404723" cy="1400530"/>
          </a:xfrm>
        </p:spPr>
        <p:txBody>
          <a:bodyPr/>
          <a:lstStyle/>
          <a:p>
            <a:r>
              <a:rPr lang="en-GB" dirty="0" smtClean="0"/>
              <a:t>Athens during the War</a:t>
            </a:r>
            <a:endParaRPr lang="en-GB" dirty="0"/>
          </a:p>
        </p:txBody>
      </p:sp>
      <p:sp>
        <p:nvSpPr>
          <p:cNvPr id="3" name="Content Placeholder 2"/>
          <p:cNvSpPr>
            <a:spLocks noGrp="1"/>
          </p:cNvSpPr>
          <p:nvPr>
            <p:ph idx="1"/>
          </p:nvPr>
        </p:nvSpPr>
        <p:spPr>
          <a:xfrm>
            <a:off x="172943" y="1404795"/>
            <a:ext cx="7780886" cy="2833376"/>
          </a:xfrm>
        </p:spPr>
        <p:txBody>
          <a:bodyPr>
            <a:noAutofit/>
          </a:bodyPr>
          <a:lstStyle/>
          <a:p>
            <a:r>
              <a:rPr lang="en-GB" dirty="0" smtClean="0"/>
              <a:t>The </a:t>
            </a:r>
            <a:r>
              <a:rPr lang="en-GB" b="1" dirty="0" smtClean="0"/>
              <a:t>plague</a:t>
            </a:r>
            <a:r>
              <a:rPr lang="en-GB" dirty="0" smtClean="0"/>
              <a:t> in 430-29 and again in 426 devastated the city with an estimated mortality rate of 30%</a:t>
            </a:r>
          </a:p>
          <a:p>
            <a:r>
              <a:rPr lang="en-GB" dirty="0" smtClean="0"/>
              <a:t>Thucydides says that </a:t>
            </a:r>
            <a:r>
              <a:rPr lang="en-GB" b="1" dirty="0" smtClean="0">
                <a:solidFill>
                  <a:srgbClr val="FFC000"/>
                </a:solidFill>
              </a:rPr>
              <a:t>“the plague which did more harm and destroyed more life than almost any other single factor”</a:t>
            </a:r>
          </a:p>
          <a:p>
            <a:r>
              <a:rPr lang="en-GB" dirty="0" smtClean="0"/>
              <a:t>The highest profile death was Pericles. With the loss of the ‘first citizen’ no clear leader emerged to replace him and a group figures competed for power</a:t>
            </a:r>
            <a:endParaRPr lang="en-GB" dirty="0"/>
          </a:p>
        </p:txBody>
      </p:sp>
      <p:pic>
        <p:nvPicPr>
          <p:cNvPr id="2052" name="Picture 4" descr="Image result for demosth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115" y="1175685"/>
            <a:ext cx="3947886" cy="56823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72943" y="4494344"/>
            <a:ext cx="7780886" cy="219674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r>
              <a:rPr lang="en-GB" dirty="0" smtClean="0"/>
              <a:t>One of these was </a:t>
            </a:r>
            <a:r>
              <a:rPr lang="en-GB" b="1" dirty="0" smtClean="0"/>
              <a:t>Demosthenes </a:t>
            </a:r>
            <a:r>
              <a:rPr lang="en-GB" dirty="0" smtClean="0"/>
              <a:t>who wanted to follow a more aggressive policy in the war</a:t>
            </a:r>
          </a:p>
          <a:p>
            <a:r>
              <a:rPr lang="en-GB" dirty="0" smtClean="0"/>
              <a:t>The Athenians following the revolt of the city of Mytilene in 428 also took much tighter control of their empire, passing the </a:t>
            </a:r>
            <a:r>
              <a:rPr lang="en-GB" b="1" dirty="0" err="1" smtClean="0"/>
              <a:t>Cleonomous</a:t>
            </a:r>
            <a:r>
              <a:rPr lang="en-GB" b="1" dirty="0" smtClean="0"/>
              <a:t> and </a:t>
            </a:r>
            <a:r>
              <a:rPr lang="en-GB" b="1" dirty="0" err="1" smtClean="0"/>
              <a:t>Thoudippos</a:t>
            </a:r>
            <a:r>
              <a:rPr lang="en-GB" b="1" dirty="0" smtClean="0"/>
              <a:t> decrees</a:t>
            </a:r>
            <a:endParaRPr lang="en-GB" b="1" dirty="0"/>
          </a:p>
        </p:txBody>
      </p:sp>
    </p:spTree>
    <p:extLst>
      <p:ext uri="{BB962C8B-B14F-4D97-AF65-F5344CB8AC3E}">
        <p14:creationId xmlns:p14="http://schemas.microsoft.com/office/powerpoint/2010/main" val="2807482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95" y="140254"/>
            <a:ext cx="9404723" cy="1400530"/>
          </a:xfrm>
        </p:spPr>
        <p:txBody>
          <a:bodyPr/>
          <a:lstStyle/>
          <a:p>
            <a:r>
              <a:rPr lang="en-GB" dirty="0" smtClean="0"/>
              <a:t>Pylos and Sphacteria</a:t>
            </a:r>
            <a:endParaRPr lang="en-GB" dirty="0"/>
          </a:p>
        </p:txBody>
      </p:sp>
      <p:sp>
        <p:nvSpPr>
          <p:cNvPr id="3" name="Content Placeholder 2"/>
          <p:cNvSpPr>
            <a:spLocks noGrp="1"/>
          </p:cNvSpPr>
          <p:nvPr>
            <p:ph idx="1"/>
          </p:nvPr>
        </p:nvSpPr>
        <p:spPr>
          <a:xfrm>
            <a:off x="187457" y="1041938"/>
            <a:ext cx="11685228" cy="1396462"/>
          </a:xfrm>
        </p:spPr>
        <p:txBody>
          <a:bodyPr>
            <a:noAutofit/>
          </a:bodyPr>
          <a:lstStyle/>
          <a:p>
            <a:r>
              <a:rPr lang="en-GB" dirty="0" smtClean="0"/>
              <a:t>Tactic of </a:t>
            </a:r>
            <a:r>
              <a:rPr lang="en-GB" i="1" dirty="0" err="1" smtClean="0"/>
              <a:t>epiteichismos</a:t>
            </a:r>
            <a:endParaRPr lang="en-GB" dirty="0" smtClean="0"/>
          </a:p>
          <a:p>
            <a:r>
              <a:rPr lang="en-GB" dirty="0" smtClean="0"/>
              <a:t>Spartan forces were cut off at which point Sparta offered Athens an immediate peace treaty </a:t>
            </a:r>
            <a:r>
              <a:rPr lang="en-GB" b="1" dirty="0" smtClean="0">
                <a:solidFill>
                  <a:srgbClr val="FFC000"/>
                </a:solidFill>
              </a:rPr>
              <a:t>“As for Sparta and Athens, if ever there was a good time for making peace it is now, before some irredeemable event overtakes us.”</a:t>
            </a:r>
          </a:p>
          <a:p>
            <a:r>
              <a:rPr lang="en-GB" dirty="0" smtClean="0"/>
              <a:t>Thucydides tells us that </a:t>
            </a:r>
            <a:r>
              <a:rPr lang="en-GB" b="1" dirty="0" smtClean="0"/>
              <a:t>Cleon</a:t>
            </a:r>
            <a:r>
              <a:rPr lang="en-GB" dirty="0" smtClean="0"/>
              <a:t> advised the Athenian assembly to demand more from the Spartans in return for peace which Sparta rejected. Cleon then boasted he could defeat the Spartan forces on Pylos and Sphacteria in 20 days</a:t>
            </a:r>
          </a:p>
          <a:p>
            <a:r>
              <a:rPr lang="en-GB" dirty="0" smtClean="0"/>
              <a:t>The Spartans surrendered – </a:t>
            </a:r>
            <a:r>
              <a:rPr lang="en-GB" b="1" dirty="0" smtClean="0">
                <a:solidFill>
                  <a:srgbClr val="FFC000"/>
                </a:solidFill>
              </a:rPr>
              <a:t>“The event caused much more surprise among the Hellenes than anything else that happened in the war”</a:t>
            </a:r>
          </a:p>
          <a:p>
            <a:r>
              <a:rPr lang="en-GB" dirty="0" smtClean="0"/>
              <a:t>Hugely significant as it showed their was division in Sparta over the war and now gave Athens a group of </a:t>
            </a:r>
            <a:r>
              <a:rPr lang="en-GB" dirty="0" err="1" smtClean="0"/>
              <a:t>Spartiate</a:t>
            </a:r>
            <a:r>
              <a:rPr lang="en-GB" dirty="0" smtClean="0"/>
              <a:t> prisoners in Athens halting further annual invasions of Attica.</a:t>
            </a:r>
            <a:endParaRPr lang="en-GB" dirty="0"/>
          </a:p>
        </p:txBody>
      </p:sp>
      <p:sp>
        <p:nvSpPr>
          <p:cNvPr id="7" name="Content Placeholder 3"/>
          <p:cNvSpPr txBox="1">
            <a:spLocks/>
          </p:cNvSpPr>
          <p:nvPr/>
        </p:nvSpPr>
        <p:spPr>
          <a:xfrm>
            <a:off x="292795" y="5088930"/>
            <a:ext cx="11563307" cy="15441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Thucydides 2.65 (p.9)</a:t>
            </a:r>
          </a:p>
          <a:p>
            <a:pPr>
              <a:buFontTx/>
              <a:buChar char="-"/>
            </a:pPr>
            <a:r>
              <a:rPr lang="en-GB" dirty="0" smtClean="0"/>
              <a:t>Thucydides is naturally hostile to Cleon as he viewed all successors to Pericles as inferior and more specifically disliked Cleon’s humble origins. He accused Cleon of being a </a:t>
            </a:r>
            <a:r>
              <a:rPr lang="en-GB" b="1" dirty="0"/>
              <a:t>d</a:t>
            </a:r>
            <a:r>
              <a:rPr lang="en-GB" b="1" dirty="0" smtClean="0"/>
              <a:t>emagogue </a:t>
            </a:r>
            <a:r>
              <a:rPr lang="en-GB" dirty="0" smtClean="0"/>
              <a:t>who whipped up popular support. Thucydides is also unfavourable to democracy in general so his portrayal of Cleon may not be reliable</a:t>
            </a:r>
            <a:endParaRPr lang="en-GB" b="1" dirty="0" smtClean="0"/>
          </a:p>
        </p:txBody>
      </p:sp>
    </p:spTree>
    <p:extLst>
      <p:ext uri="{BB962C8B-B14F-4D97-AF65-F5344CB8AC3E}">
        <p14:creationId xmlns:p14="http://schemas.microsoft.com/office/powerpoint/2010/main" val="212176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95" y="140254"/>
            <a:ext cx="9404723" cy="1400530"/>
          </a:xfrm>
        </p:spPr>
        <p:txBody>
          <a:bodyPr/>
          <a:lstStyle/>
          <a:p>
            <a:r>
              <a:rPr lang="en-GB" dirty="0" err="1" smtClean="0"/>
              <a:t>Brasidas</a:t>
            </a:r>
            <a:r>
              <a:rPr lang="en-GB" dirty="0" smtClean="0"/>
              <a:t> and Thrace</a:t>
            </a:r>
            <a:endParaRPr lang="en-GB" dirty="0"/>
          </a:p>
        </p:txBody>
      </p:sp>
      <p:sp>
        <p:nvSpPr>
          <p:cNvPr id="3" name="Content Placeholder 2"/>
          <p:cNvSpPr>
            <a:spLocks noGrp="1"/>
          </p:cNvSpPr>
          <p:nvPr>
            <p:ph idx="1"/>
          </p:nvPr>
        </p:nvSpPr>
        <p:spPr>
          <a:xfrm>
            <a:off x="3045519" y="1074056"/>
            <a:ext cx="8827165" cy="1364343"/>
          </a:xfrm>
        </p:spPr>
        <p:txBody>
          <a:bodyPr>
            <a:noAutofit/>
          </a:bodyPr>
          <a:lstStyle/>
          <a:p>
            <a:r>
              <a:rPr lang="en-GB" dirty="0" smtClean="0"/>
              <a:t>Defeat in Pylos and Sphacteria forced Sparta to change the way they fought the war</a:t>
            </a:r>
          </a:p>
          <a:p>
            <a:r>
              <a:rPr lang="en-GB" dirty="0" err="1" smtClean="0"/>
              <a:t>Brasidas</a:t>
            </a:r>
            <a:r>
              <a:rPr lang="en-GB" dirty="0" smtClean="0"/>
              <a:t> led a force of mercenaries and freed helots (known as </a:t>
            </a:r>
            <a:r>
              <a:rPr lang="en-GB" b="1" i="1" dirty="0" err="1" smtClean="0"/>
              <a:t>neodamedeis</a:t>
            </a:r>
            <a:r>
              <a:rPr lang="en-GB" dirty="0" smtClean="0"/>
              <a:t>) to attack Athenian territory in Thrace and cut off their timber supplies</a:t>
            </a:r>
          </a:p>
          <a:p>
            <a:r>
              <a:rPr lang="en-GB" dirty="0" smtClean="0"/>
              <a:t>Thucydides claims that Athens’ allies were eager to give their support to </a:t>
            </a:r>
            <a:r>
              <a:rPr lang="en-GB" dirty="0" err="1" smtClean="0"/>
              <a:t>Brasidas</a:t>
            </a:r>
            <a:r>
              <a:rPr lang="en-GB" dirty="0" smtClean="0"/>
              <a:t> – they </a:t>
            </a:r>
            <a:r>
              <a:rPr lang="en-GB" b="1" dirty="0" smtClean="0">
                <a:solidFill>
                  <a:srgbClr val="FFC000"/>
                </a:solidFill>
              </a:rPr>
              <a:t>“vied with each other in being the first to revolt”</a:t>
            </a:r>
            <a:r>
              <a:rPr lang="en-GB" dirty="0" smtClean="0"/>
              <a:t>. (p.24)</a:t>
            </a:r>
          </a:p>
          <a:p>
            <a:r>
              <a:rPr lang="en-GB" dirty="0" smtClean="0"/>
              <a:t>In 424 </a:t>
            </a:r>
            <a:r>
              <a:rPr lang="en-GB" dirty="0" err="1" smtClean="0"/>
              <a:t>Brasidas</a:t>
            </a:r>
            <a:r>
              <a:rPr lang="en-GB" dirty="0" smtClean="0"/>
              <a:t> captured the important city of </a:t>
            </a:r>
            <a:r>
              <a:rPr lang="en-GB" b="1" dirty="0" smtClean="0"/>
              <a:t>Amphipolis</a:t>
            </a:r>
          </a:p>
          <a:p>
            <a:r>
              <a:rPr lang="en-GB" dirty="0" smtClean="0"/>
              <a:t>When Cleon arrived in 422 to retake the city the </a:t>
            </a:r>
            <a:r>
              <a:rPr lang="en-GB" dirty="0" err="1" smtClean="0"/>
              <a:t>Sprtans</a:t>
            </a:r>
            <a:r>
              <a:rPr lang="en-GB" dirty="0" smtClean="0"/>
              <a:t> achieved a decisive victory but both </a:t>
            </a:r>
            <a:r>
              <a:rPr lang="en-GB" dirty="0" err="1" smtClean="0"/>
              <a:t>Brasidas</a:t>
            </a:r>
            <a:r>
              <a:rPr lang="en-GB" dirty="0" smtClean="0"/>
              <a:t> and Cleon were killed</a:t>
            </a:r>
            <a:endParaRPr lang="en-GB" dirty="0"/>
          </a:p>
        </p:txBody>
      </p:sp>
      <p:sp>
        <p:nvSpPr>
          <p:cNvPr id="7" name="Content Placeholder 3"/>
          <p:cNvSpPr txBox="1">
            <a:spLocks/>
          </p:cNvSpPr>
          <p:nvPr/>
        </p:nvSpPr>
        <p:spPr>
          <a:xfrm>
            <a:off x="292795" y="5088930"/>
            <a:ext cx="11563307" cy="15441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Thucydides 4.80-4.81 (p.23</a:t>
            </a:r>
          </a:p>
          <a:p>
            <a:pPr>
              <a:buFontTx/>
              <a:buChar char="-"/>
            </a:pPr>
            <a:r>
              <a:rPr lang="en-GB" b="1" dirty="0" smtClean="0"/>
              <a:t>Thucydides is very favourable to </a:t>
            </a:r>
            <a:r>
              <a:rPr lang="en-GB" b="1" dirty="0" err="1" smtClean="0"/>
              <a:t>Brasidas</a:t>
            </a:r>
            <a:r>
              <a:rPr lang="en-GB" dirty="0" smtClean="0"/>
              <a:t>: “the chief factor in creating a pro-Spartan feeling among the allies of Athens was the gallantry of </a:t>
            </a:r>
            <a:r>
              <a:rPr lang="en-GB" dirty="0" err="1" smtClean="0"/>
              <a:t>Brasidas</a:t>
            </a:r>
            <a:r>
              <a:rPr lang="en-GB" dirty="0" smtClean="0"/>
              <a:t> and the wisdom he showed</a:t>
            </a:r>
            <a:r>
              <a:rPr lang="en-GB" dirty="0" smtClean="0"/>
              <a:t>.” – Why?</a:t>
            </a:r>
            <a:endParaRPr lang="en-GB" b="1" dirty="0" smtClean="0"/>
          </a:p>
        </p:txBody>
      </p:sp>
      <p:pic>
        <p:nvPicPr>
          <p:cNvPr id="4098" name="Picture 2" descr="hopl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95" y="939028"/>
            <a:ext cx="2752725" cy="401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3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30" y="102843"/>
            <a:ext cx="7849984" cy="1499616"/>
          </a:xfrm>
        </p:spPr>
        <p:txBody>
          <a:bodyPr anchor="ctr">
            <a:noAutofit/>
          </a:bodyPr>
          <a:lstStyle/>
          <a:p>
            <a:r>
              <a:rPr lang="en-GB" sz="4400" dirty="0" smtClean="0"/>
              <a:t>The Peace of Nicias, 421 BC</a:t>
            </a:r>
            <a:endParaRPr lang="en-GB" sz="4400" dirty="0"/>
          </a:p>
        </p:txBody>
      </p:sp>
      <p:sp>
        <p:nvSpPr>
          <p:cNvPr id="3" name="Content Placeholder 2"/>
          <p:cNvSpPr>
            <a:spLocks noGrp="1"/>
          </p:cNvSpPr>
          <p:nvPr>
            <p:ph idx="1"/>
          </p:nvPr>
        </p:nvSpPr>
        <p:spPr>
          <a:xfrm>
            <a:off x="329795" y="1795674"/>
            <a:ext cx="11363460" cy="4023360"/>
          </a:xfrm>
        </p:spPr>
        <p:txBody>
          <a:bodyPr>
            <a:noAutofit/>
          </a:bodyPr>
          <a:lstStyle/>
          <a:p>
            <a:r>
              <a:rPr lang="en-GB" sz="2200" dirty="0" smtClean="0"/>
              <a:t>With the death of Cleon and </a:t>
            </a:r>
            <a:r>
              <a:rPr lang="en-GB" sz="2200" dirty="0" err="1" smtClean="0"/>
              <a:t>Brasidas</a:t>
            </a:r>
            <a:r>
              <a:rPr lang="en-GB" sz="2200" dirty="0" smtClean="0"/>
              <a:t>, the two main supporters of war, the way was open for peace.</a:t>
            </a:r>
          </a:p>
          <a:p>
            <a:r>
              <a:rPr lang="en-GB" sz="2200" dirty="0" smtClean="0"/>
              <a:t>Athens had suffered defeats at </a:t>
            </a:r>
            <a:r>
              <a:rPr lang="en-GB" sz="2200" dirty="0" err="1" smtClean="0"/>
              <a:t>Delium</a:t>
            </a:r>
            <a:r>
              <a:rPr lang="en-GB" sz="2200" dirty="0" smtClean="0"/>
              <a:t> and Amphipolis and the new aggressive strategy in the war did not appear to be working</a:t>
            </a:r>
          </a:p>
          <a:p>
            <a:r>
              <a:rPr lang="en-GB" sz="2200" dirty="0" smtClean="0"/>
              <a:t>Sparta still needed to get its prisoners back and the return of </a:t>
            </a:r>
            <a:r>
              <a:rPr lang="en-GB" sz="2200" dirty="0" err="1" smtClean="0"/>
              <a:t>Pleistoanax</a:t>
            </a:r>
            <a:r>
              <a:rPr lang="en-GB" sz="2200" dirty="0" smtClean="0"/>
              <a:t> </a:t>
            </a:r>
            <a:r>
              <a:rPr lang="en-GB" sz="2200" dirty="0" smtClean="0"/>
              <a:t>to the throne brought a moderate view to Sparta’s leadership </a:t>
            </a:r>
          </a:p>
          <a:p>
            <a:r>
              <a:rPr lang="en-GB" sz="2200" dirty="0" smtClean="0"/>
              <a:t>Sparta’s truce with Argos was also due to expire meaning that Sparta could face fighting on two fronts</a:t>
            </a:r>
            <a:endParaRPr lang="en-GB" sz="2200" dirty="0"/>
          </a:p>
        </p:txBody>
      </p:sp>
      <p:pic>
        <p:nvPicPr>
          <p:cNvPr id="1026" name="Picture 2" descr="https://s3.amazonaws.com/s3.timetoast.com/public/uploads/photos/9129852/Socrates_Alcibiades.jpg?14785813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7484" y="102844"/>
            <a:ext cx="3253486" cy="16928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Content Placeholder 3"/>
          <p:cNvSpPr txBox="1">
            <a:spLocks/>
          </p:cNvSpPr>
          <p:nvPr/>
        </p:nvSpPr>
        <p:spPr>
          <a:xfrm>
            <a:off x="292795" y="5088930"/>
            <a:ext cx="11563307" cy="15441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i="1" dirty="0" smtClean="0"/>
              <a:t>Thucydides 5.13-17 </a:t>
            </a:r>
            <a:r>
              <a:rPr lang="en-GB" b="1" dirty="0" smtClean="0"/>
              <a:t>(p.26-27)</a:t>
            </a:r>
            <a:endParaRPr lang="en-GB" b="1" i="1" dirty="0" smtClean="0"/>
          </a:p>
          <a:p>
            <a:pPr>
              <a:buFontTx/>
              <a:buChar char="-"/>
            </a:pPr>
            <a:r>
              <a:rPr lang="en-GB" dirty="0" smtClean="0"/>
              <a:t>Argues that both sides were ready for peace in 422-1 and that this was due in part to the death of </a:t>
            </a:r>
            <a:r>
              <a:rPr lang="en-GB" dirty="0" err="1" smtClean="0"/>
              <a:t>Brasidas</a:t>
            </a:r>
            <a:r>
              <a:rPr lang="en-GB" dirty="0" smtClean="0"/>
              <a:t> and Cleon – </a:t>
            </a:r>
            <a:r>
              <a:rPr lang="en-GB" b="1" dirty="0" smtClean="0"/>
              <a:t>“the two people who on each side had been most opposed to peace”</a:t>
            </a:r>
          </a:p>
        </p:txBody>
      </p:sp>
    </p:spTree>
    <p:extLst>
      <p:ext uri="{BB962C8B-B14F-4D97-AF65-F5344CB8AC3E}">
        <p14:creationId xmlns:p14="http://schemas.microsoft.com/office/powerpoint/2010/main" val="34803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30" y="102843"/>
            <a:ext cx="7849984" cy="1499616"/>
          </a:xfrm>
        </p:spPr>
        <p:txBody>
          <a:bodyPr anchor="ctr">
            <a:noAutofit/>
          </a:bodyPr>
          <a:lstStyle/>
          <a:p>
            <a:r>
              <a:rPr lang="en-GB" sz="4400" dirty="0" smtClean="0"/>
              <a:t>The Peace of Nicias, 421 BC</a:t>
            </a:r>
            <a:endParaRPr lang="en-GB" sz="4400" dirty="0"/>
          </a:p>
        </p:txBody>
      </p:sp>
      <p:sp>
        <p:nvSpPr>
          <p:cNvPr id="3" name="Content Placeholder 2"/>
          <p:cNvSpPr>
            <a:spLocks noGrp="1"/>
          </p:cNvSpPr>
          <p:nvPr>
            <p:ph idx="1"/>
          </p:nvPr>
        </p:nvSpPr>
        <p:spPr>
          <a:xfrm>
            <a:off x="547510" y="1795673"/>
            <a:ext cx="10500607" cy="4023360"/>
          </a:xfrm>
        </p:spPr>
        <p:txBody>
          <a:bodyPr>
            <a:noAutofit/>
          </a:bodyPr>
          <a:lstStyle/>
          <a:p>
            <a:pPr marL="457200" indent="-457200">
              <a:buFont typeface="+mj-lt"/>
              <a:buAutoNum type="arabicPeriod"/>
            </a:pPr>
            <a:r>
              <a:rPr lang="en-GB" dirty="0" smtClean="0"/>
              <a:t>Everyone had the right to go to ‘</a:t>
            </a:r>
            <a:r>
              <a:rPr lang="en-GB" dirty="0" err="1" smtClean="0"/>
              <a:t>pan-Hellenic</a:t>
            </a:r>
            <a:r>
              <a:rPr lang="en-GB" dirty="0" smtClean="0"/>
              <a:t>’ temples</a:t>
            </a:r>
          </a:p>
          <a:p>
            <a:pPr marL="457200" indent="-457200">
              <a:buFont typeface="+mj-lt"/>
              <a:buAutoNum type="arabicPeriod"/>
            </a:pPr>
            <a:r>
              <a:rPr lang="en-GB" dirty="0" smtClean="0"/>
              <a:t>The treaty was to last for 50 years </a:t>
            </a:r>
          </a:p>
          <a:p>
            <a:pPr marL="457200" indent="-457200">
              <a:buFont typeface="+mj-lt"/>
              <a:buAutoNum type="arabicPeriod"/>
            </a:pPr>
            <a:r>
              <a:rPr lang="en-GB" dirty="0" smtClean="0"/>
              <a:t>Neither Athens and its allies nor Sparta and its allies were to attack each other</a:t>
            </a:r>
          </a:p>
          <a:p>
            <a:pPr marL="457200" indent="-457200">
              <a:buFont typeface="+mj-lt"/>
              <a:buAutoNum type="arabicPeriod"/>
            </a:pPr>
            <a:r>
              <a:rPr lang="en-GB" dirty="0" smtClean="0"/>
              <a:t>Sparta was to give back the cities it had taken in the north of Aegean (Thrace region)</a:t>
            </a:r>
          </a:p>
          <a:p>
            <a:pPr marL="457200" indent="-457200">
              <a:buFont typeface="+mj-lt"/>
              <a:buAutoNum type="arabicPeriod"/>
            </a:pPr>
            <a:r>
              <a:rPr lang="en-GB" dirty="0" smtClean="0"/>
              <a:t>Sparta would give up </a:t>
            </a:r>
            <a:r>
              <a:rPr lang="en-GB" dirty="0" err="1" smtClean="0"/>
              <a:t>Panactum</a:t>
            </a:r>
            <a:r>
              <a:rPr lang="en-GB" dirty="0" smtClean="0"/>
              <a:t> – a key fort on the border between Attica and Boeotia</a:t>
            </a:r>
          </a:p>
          <a:p>
            <a:pPr marL="457200" indent="-457200">
              <a:buFont typeface="+mj-lt"/>
              <a:buAutoNum type="arabicPeriod"/>
            </a:pPr>
            <a:r>
              <a:rPr lang="en-GB" dirty="0" smtClean="0"/>
              <a:t>Athens would give back </a:t>
            </a:r>
            <a:r>
              <a:rPr lang="en-GB" dirty="0" err="1" smtClean="0"/>
              <a:t>Cytheria</a:t>
            </a:r>
            <a:r>
              <a:rPr lang="en-GB" dirty="0" smtClean="0"/>
              <a:t> and other islands off the Peloponnese</a:t>
            </a:r>
          </a:p>
          <a:p>
            <a:pPr marL="457200" indent="-457200">
              <a:buFont typeface="+mj-lt"/>
              <a:buAutoNum type="arabicPeriod"/>
            </a:pPr>
            <a:r>
              <a:rPr lang="en-GB" dirty="0" smtClean="0"/>
              <a:t>Athens would return the prisoners taken on Sphacteria</a:t>
            </a:r>
          </a:p>
          <a:p>
            <a:pPr marL="457200" indent="-457200">
              <a:buFont typeface="+mj-lt"/>
              <a:buAutoNum type="arabicPeriod"/>
            </a:pPr>
            <a:r>
              <a:rPr lang="en-GB" dirty="0" smtClean="0"/>
              <a:t>The allies would swear to the agreement</a:t>
            </a:r>
          </a:p>
          <a:p>
            <a:pPr marL="457200" indent="-457200">
              <a:buFont typeface="+mj-lt"/>
              <a:buAutoNum type="arabicPeriod"/>
            </a:pPr>
            <a:r>
              <a:rPr lang="en-GB" dirty="0" smtClean="0"/>
              <a:t>Athens and Sparta could adjust the terms of the peace if they both agreed</a:t>
            </a:r>
            <a:endParaRPr lang="en-GB" dirty="0"/>
          </a:p>
        </p:txBody>
      </p:sp>
      <p:pic>
        <p:nvPicPr>
          <p:cNvPr id="1026" name="Picture 2" descr="https://s3.amazonaws.com/s3.timetoast.com/public/uploads/photos/9129852/Socrates_Alcibiades.jpg?14785813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173" y="102843"/>
            <a:ext cx="3730797" cy="19411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5081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805</TotalTime>
  <Words>1591</Words>
  <Application>Microsoft Office PowerPoint</Application>
  <PresentationFormat>Widescreen</PresentationFormat>
  <Paragraphs>101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 Unicode MS</vt:lpstr>
      <vt:lpstr>Arial</vt:lpstr>
      <vt:lpstr>Calibri</vt:lpstr>
      <vt:lpstr>Century Gothic</vt:lpstr>
      <vt:lpstr>Wingdings 3</vt:lpstr>
      <vt:lpstr>Ion</vt:lpstr>
      <vt:lpstr>Ancient History  Greek Period Study Revision</vt:lpstr>
      <vt:lpstr>Overview of the Period</vt:lpstr>
      <vt:lpstr>Spartan Strategy</vt:lpstr>
      <vt:lpstr>Athenian Strategy</vt:lpstr>
      <vt:lpstr>Athens during the War</vt:lpstr>
      <vt:lpstr>Pylos and Sphacteria</vt:lpstr>
      <vt:lpstr>Brasidas and Thrace</vt:lpstr>
      <vt:lpstr>The Peace of Nicias, 421 BC</vt:lpstr>
      <vt:lpstr>The Peace of Nicias, 421 BC</vt:lpstr>
      <vt:lpstr>The Peace of Nicias, 421 BC</vt:lpstr>
      <vt:lpstr>Aristophanes – some key sources </vt:lpstr>
      <vt:lpstr>PowerPoint Presentation</vt:lpstr>
      <vt:lpstr>PowerPoint Presentation</vt:lpstr>
      <vt:lpstr>Final Points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History  Greek Period Study Revision</dc:title>
  <dc:creator>Jonathan Sparshott</dc:creator>
  <cp:lastModifiedBy>Jonathan Sparshott</cp:lastModifiedBy>
  <cp:revision>128</cp:revision>
  <cp:lastPrinted>2018-04-18T08:26:23Z</cp:lastPrinted>
  <dcterms:created xsi:type="dcterms:W3CDTF">2018-04-17T11:10:27Z</dcterms:created>
  <dcterms:modified xsi:type="dcterms:W3CDTF">2018-05-11T06:45:08Z</dcterms:modified>
</cp:coreProperties>
</file>