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8"/>
  </p:notesMasterIdLst>
  <p:handoutMasterIdLst>
    <p:handoutMasterId r:id="rId19"/>
  </p:handoutMasterIdLst>
  <p:sldIdLst>
    <p:sldId id="256" r:id="rId2"/>
    <p:sldId id="259" r:id="rId3"/>
    <p:sldId id="281" r:id="rId4"/>
    <p:sldId id="282" r:id="rId5"/>
    <p:sldId id="284" r:id="rId6"/>
    <p:sldId id="260" r:id="rId7"/>
    <p:sldId id="285" r:id="rId8"/>
    <p:sldId id="286" r:id="rId9"/>
    <p:sldId id="287" r:id="rId10"/>
    <p:sldId id="288" r:id="rId11"/>
    <p:sldId id="290" r:id="rId12"/>
    <p:sldId id="289" r:id="rId13"/>
    <p:sldId id="277" r:id="rId14"/>
    <p:sldId id="279" r:id="rId15"/>
    <p:sldId id="280" r:id="rId16"/>
    <p:sldId id="272"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60ED5-45FA-409C-99E9-A7908CF53C12}" v="6477" dt="2018-05-13T22:11:17.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1" d="100"/>
          <a:sy n="81" d="100"/>
        </p:scale>
        <p:origin x="114"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91EFD0-AA62-4340-99E9-1AEC2851F966}" type="datetimeFigureOut">
              <a:rPr lang="en-GB" smtClean="0"/>
              <a:t>14/05/2018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53DF467-D9EB-4BA0-B2E5-3F1DDD00D662}" type="slidenum">
              <a:rPr lang="en-GB" smtClean="0"/>
              <a:t>‹#›</a:t>
            </a:fld>
            <a:endParaRPr lang="en-GB"/>
          </a:p>
        </p:txBody>
      </p:sp>
    </p:spTree>
    <p:extLst>
      <p:ext uri="{BB962C8B-B14F-4D97-AF65-F5344CB8AC3E}">
        <p14:creationId xmlns:p14="http://schemas.microsoft.com/office/powerpoint/2010/main" val="1921034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E3E1642-BB3A-4F9E-9C60-5E4FAC728710}" type="datetimeFigureOut">
              <a:rPr lang="en-GB" smtClean="0"/>
              <a:t>14/05/2018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73B5150-FE64-48C4-BD3C-AFC44BBBDB77}" type="slidenum">
              <a:rPr lang="en-GB" smtClean="0"/>
              <a:t>‹#›</a:t>
            </a:fld>
            <a:endParaRPr lang="en-GB"/>
          </a:p>
        </p:txBody>
      </p:sp>
    </p:spTree>
    <p:extLst>
      <p:ext uri="{BB962C8B-B14F-4D97-AF65-F5344CB8AC3E}">
        <p14:creationId xmlns:p14="http://schemas.microsoft.com/office/powerpoint/2010/main" val="324573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C540EB-DADD-45C6-9C19-C722FD39EA9A}"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8487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8C540EB-DADD-45C6-9C19-C722FD39EA9A}" type="datetimeFigureOut">
              <a:rPr lang="en-GB" smtClean="0"/>
              <a:t>14/05/2018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58817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66722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0867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4286527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C540EB-DADD-45C6-9C19-C722FD39EA9A}" type="datetimeFigureOut">
              <a:rPr lang="en-GB" smtClean="0"/>
              <a:t>14/05/2018</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694550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C540EB-DADD-45C6-9C19-C722FD39EA9A}" type="datetimeFigureOut">
              <a:rPr lang="en-GB" smtClean="0"/>
              <a:t>14/05/2018</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788175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540EB-DADD-45C6-9C19-C722FD39EA9A}"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262430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540EB-DADD-45C6-9C19-C722FD39EA9A}"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96436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8C540EB-DADD-45C6-9C19-C722FD39EA9A}"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28470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70808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C540EB-DADD-45C6-9C19-C722FD39EA9A}" type="datetimeFigureOut">
              <a:rPr lang="en-GB" smtClean="0"/>
              <a:t>14/05/2018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38141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C540EB-DADD-45C6-9C19-C722FD39EA9A}" type="datetimeFigureOut">
              <a:rPr lang="en-GB" smtClean="0"/>
              <a:t>14/05/2018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736025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8C540EB-DADD-45C6-9C19-C722FD39EA9A}" type="datetimeFigureOut">
              <a:rPr lang="en-GB" smtClean="0"/>
              <a:t>14/05/2018</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43422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8C540EB-DADD-45C6-9C19-C722FD39EA9A}" type="datetimeFigureOut">
              <a:rPr lang="en-GB" smtClean="0"/>
              <a:t>14/05/2018</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422402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08C540EB-DADD-45C6-9C19-C722FD39EA9A}" type="datetimeFigureOut">
              <a:rPr lang="en-GB" smtClean="0"/>
              <a:t>14/05/2018</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110232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8C540EB-DADD-45C6-9C19-C722FD39EA9A}" type="datetimeFigureOut">
              <a:rPr lang="en-GB" smtClean="0"/>
              <a:t>14/05/2018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33299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8C540EB-DADD-45C6-9C19-C722FD39EA9A}" type="datetimeFigureOut">
              <a:rPr lang="en-GB" smtClean="0"/>
              <a:t>14/05/2018</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A2A3C9D-14A0-4980-B0DE-76236CBDD9F4}" type="slidenum">
              <a:rPr lang="en-GB" smtClean="0"/>
              <a:t>‹#›</a:t>
            </a:fld>
            <a:endParaRPr lang="en-GB"/>
          </a:p>
        </p:txBody>
      </p:sp>
    </p:spTree>
    <p:extLst>
      <p:ext uri="{BB962C8B-B14F-4D97-AF65-F5344CB8AC3E}">
        <p14:creationId xmlns:p14="http://schemas.microsoft.com/office/powerpoint/2010/main" val="378413951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5" name="Picture 4" descr="http://amavv.com/images/social-conflict-theory-by-karl-marx_14527228.jpg">
            <a:extLst>
              <a:ext uri="{FF2B5EF4-FFF2-40B4-BE49-F238E27FC236}">
                <a16:creationId xmlns="" xmlns:a16="http://schemas.microsoft.com/office/drawing/2014/main" id="{8F7A2571-1ADE-4624-84D9-A517E8B30424}"/>
              </a:ext>
            </a:extLst>
          </p:cNvPr>
          <p:cNvPicPr/>
          <p:nvPr/>
        </p:nvPicPr>
        <p:blipFill rotWithShape="1">
          <a:blip r:embed="rId3">
            <a:alphaModFix/>
            <a:extLst>
              <a:ext uri="{28A0092B-C50C-407E-A947-70E740481C1C}">
                <a14:useLocalDpi xmlns:a14="http://schemas.microsoft.com/office/drawing/2010/main" val="0"/>
              </a:ext>
            </a:extLst>
          </a:blip>
          <a:srcRect l="6222" r="-1" b="-1"/>
          <a:stretch/>
        </p:blipFill>
        <p:spPr bwMode="auto">
          <a:xfrm>
            <a:off x="20" y="10"/>
            <a:ext cx="12191980" cy="6857990"/>
          </a:xfrm>
          <a:prstGeom prst="rect">
            <a:avLst/>
          </a:prstGeom>
          <a:noFill/>
        </p:spPr>
      </p:pic>
      <p:sp>
        <p:nvSpPr>
          <p:cNvPr id="7" name="Rectangle 9">
            <a:extLst>
              <a:ext uri="{FF2B5EF4-FFF2-40B4-BE49-F238E27FC236}">
                <a16:creationId xmlns="" xmlns:a16="http://schemas.microsoft.com/office/drawing/2014/main" id="{2B65E6B8-0D17-4912-97E4-60B47A5111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5257800" y="1295400"/>
            <a:ext cx="5867400"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 xmlns:a16="http://schemas.microsoft.com/office/drawing/2014/main" id="{C73A1314-2070-446E-B692-C78D88AAB9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57800" y="0"/>
            <a:ext cx="586581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418161" y="1447800"/>
            <a:ext cx="4562452" cy="2527852"/>
          </a:xfrm>
        </p:spPr>
        <p:txBody>
          <a:bodyPr anchor="ctr">
            <a:normAutofit/>
          </a:bodyPr>
          <a:lstStyle/>
          <a:p>
            <a:r>
              <a:rPr lang="en-GB" sz="4800" dirty="0"/>
              <a:t>Ancient History </a:t>
            </a:r>
            <a:br>
              <a:rPr lang="en-GB" sz="4800" dirty="0"/>
            </a:br>
            <a:r>
              <a:rPr lang="en-GB" sz="4800" dirty="0"/>
              <a:t>Greek Period Study Revision</a:t>
            </a:r>
          </a:p>
        </p:txBody>
      </p:sp>
      <p:sp>
        <p:nvSpPr>
          <p:cNvPr id="3" name="Subtitle 2"/>
          <p:cNvSpPr>
            <a:spLocks noGrp="1"/>
          </p:cNvSpPr>
          <p:nvPr>
            <p:ph type="subTitle" idx="1"/>
          </p:nvPr>
        </p:nvSpPr>
        <p:spPr>
          <a:xfrm>
            <a:off x="5418160" y="4128051"/>
            <a:ext cx="5574517" cy="2527851"/>
          </a:xfrm>
        </p:spPr>
        <p:txBody>
          <a:bodyPr>
            <a:noAutofit/>
          </a:bodyPr>
          <a:lstStyle/>
          <a:p>
            <a:pPr>
              <a:lnSpc>
                <a:spcPct val="90000"/>
              </a:lnSpc>
            </a:pPr>
            <a:r>
              <a:rPr lang="en-GB" sz="2800" b="1" u="sng" dirty="0"/>
              <a:t>Session 5:</a:t>
            </a:r>
            <a:r>
              <a:rPr lang="en-GB" sz="2800" dirty="0"/>
              <a:t> </a:t>
            </a:r>
          </a:p>
          <a:p>
            <a:pPr>
              <a:lnSpc>
                <a:spcPct val="90000"/>
              </a:lnSpc>
            </a:pPr>
            <a:r>
              <a:rPr lang="en-GB" sz="2800" dirty="0"/>
              <a:t>The Final Years of the Peloponnesian War and its aftermath</a:t>
            </a:r>
          </a:p>
          <a:p>
            <a:pPr>
              <a:lnSpc>
                <a:spcPct val="90000"/>
              </a:lnSpc>
            </a:pPr>
            <a:r>
              <a:rPr lang="en-GB" sz="2800" dirty="0"/>
              <a:t>420-404 BC</a:t>
            </a:r>
          </a:p>
        </p:txBody>
      </p:sp>
    </p:spTree>
    <p:extLst>
      <p:ext uri="{BB962C8B-B14F-4D97-AF65-F5344CB8AC3E}">
        <p14:creationId xmlns:p14="http://schemas.microsoft.com/office/powerpoint/2010/main" val="932818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7EFADC-5EC2-45C0-9F67-8C7CB29890AE}"/>
              </a:ext>
            </a:extLst>
          </p:cNvPr>
          <p:cNvSpPr>
            <a:spLocks noGrp="1"/>
          </p:cNvSpPr>
          <p:nvPr>
            <p:ph type="title"/>
          </p:nvPr>
        </p:nvSpPr>
        <p:spPr>
          <a:xfrm>
            <a:off x="187929" y="305761"/>
            <a:ext cx="9404723" cy="918882"/>
          </a:xfrm>
        </p:spPr>
        <p:txBody>
          <a:bodyPr/>
          <a:lstStyle/>
          <a:p>
            <a:r>
              <a:rPr lang="en-GB" sz="3200" dirty="0"/>
              <a:t>The Role of Persia in the Ionian War</a:t>
            </a:r>
          </a:p>
        </p:txBody>
      </p:sp>
      <p:sp>
        <p:nvSpPr>
          <p:cNvPr id="3" name="Content Placeholder 2">
            <a:extLst>
              <a:ext uri="{FF2B5EF4-FFF2-40B4-BE49-F238E27FC236}">
                <a16:creationId xmlns="" xmlns:a16="http://schemas.microsoft.com/office/drawing/2014/main" id="{7E832747-06F2-4A8B-9BB6-B5882954D7C6}"/>
              </a:ext>
            </a:extLst>
          </p:cNvPr>
          <p:cNvSpPr>
            <a:spLocks noGrp="1"/>
          </p:cNvSpPr>
          <p:nvPr>
            <p:ph idx="1"/>
          </p:nvPr>
        </p:nvSpPr>
        <p:spPr>
          <a:xfrm>
            <a:off x="187929" y="1025498"/>
            <a:ext cx="11699271" cy="5526741"/>
          </a:xfrm>
        </p:spPr>
        <p:txBody>
          <a:bodyPr>
            <a:normAutofit/>
          </a:bodyPr>
          <a:lstStyle/>
          <a:p>
            <a:pPr marL="0" indent="0">
              <a:buNone/>
            </a:pPr>
            <a:r>
              <a:rPr lang="en-GB" sz="2400" b="1" dirty="0"/>
              <a:t>Persia’s involvement in the Ionian War was hugely significant:</a:t>
            </a:r>
          </a:p>
          <a:p>
            <a:pPr>
              <a:buFontTx/>
              <a:buChar char="-"/>
            </a:pPr>
            <a:r>
              <a:rPr lang="en-GB" sz="2400" dirty="0"/>
              <a:t>The provided the </a:t>
            </a:r>
            <a:r>
              <a:rPr lang="en-GB" sz="2400" dirty="0" smtClean="0"/>
              <a:t>funds </a:t>
            </a:r>
            <a:r>
              <a:rPr lang="en-GB" sz="2400" dirty="0"/>
              <a:t>to build a fleet for the Peloponnesians</a:t>
            </a:r>
          </a:p>
          <a:p>
            <a:pPr>
              <a:buFontTx/>
              <a:buChar char="-"/>
            </a:pPr>
            <a:r>
              <a:rPr lang="en-GB" sz="2400" dirty="0"/>
              <a:t>This had been what Sparta lacked in the Archidamian War</a:t>
            </a:r>
          </a:p>
          <a:p>
            <a:pPr>
              <a:buFontTx/>
              <a:buChar char="-"/>
            </a:pPr>
            <a:r>
              <a:rPr lang="en-GB" sz="2400" dirty="0"/>
              <a:t>It allowed Sparta to pick off Athens’ allies and cut off their supplies</a:t>
            </a:r>
          </a:p>
          <a:p>
            <a:pPr>
              <a:buFontTx/>
              <a:buChar char="-"/>
            </a:pPr>
            <a:r>
              <a:rPr lang="en-GB" sz="2400" dirty="0"/>
              <a:t>Athens’ final defeat would be at sea in 405 BC</a:t>
            </a:r>
          </a:p>
          <a:p>
            <a:pPr marL="0" indent="0">
              <a:buNone/>
            </a:pPr>
            <a:endParaRPr lang="en-GB" sz="2400" b="1" u="sng" dirty="0"/>
          </a:p>
          <a:p>
            <a:pPr marL="0" indent="0">
              <a:buNone/>
            </a:pPr>
            <a:r>
              <a:rPr lang="en-GB" sz="2400" b="1" u="sng" dirty="0"/>
              <a:t>However</a:t>
            </a:r>
          </a:p>
          <a:p>
            <a:pPr>
              <a:buFontTx/>
              <a:buChar char="-"/>
            </a:pPr>
            <a:r>
              <a:rPr lang="en-GB" sz="2400" dirty="0"/>
              <a:t>Persia only intervened when the tide had already turned against Athens meaning that the defeat in Sicily or the Spartan occupation of Decelea might have been more important</a:t>
            </a:r>
          </a:p>
          <a:p>
            <a:pPr>
              <a:buFontTx/>
              <a:buChar char="-"/>
            </a:pPr>
            <a:r>
              <a:rPr lang="en-GB" sz="2400" dirty="0"/>
              <a:t>Thucydides also underplays </a:t>
            </a:r>
            <a:r>
              <a:rPr lang="en-GB" sz="2400" dirty="0" smtClean="0"/>
              <a:t>Persia’s</a:t>
            </a:r>
            <a:r>
              <a:rPr lang="en-GB" sz="2400" dirty="0" smtClean="0"/>
              <a:t> </a:t>
            </a:r>
            <a:r>
              <a:rPr lang="en-GB" sz="2400" dirty="0"/>
              <a:t>role making it difficult to know for sure how actively involved they had been before 413 BC.</a:t>
            </a:r>
          </a:p>
          <a:p>
            <a:pPr>
              <a:buFontTx/>
              <a:buChar char="-"/>
            </a:pPr>
            <a:endParaRPr lang="en-GB" sz="2400" dirty="0"/>
          </a:p>
        </p:txBody>
      </p:sp>
    </p:spTree>
    <p:extLst>
      <p:ext uri="{BB962C8B-B14F-4D97-AF65-F5344CB8AC3E}">
        <p14:creationId xmlns:p14="http://schemas.microsoft.com/office/powerpoint/2010/main" val="244850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EC4E9C-CC05-49E3-8FD2-A819BDBFA1FD}"/>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A3AD848E-9BD5-48EA-88C2-CD471AC0AD3A}"/>
              </a:ext>
            </a:extLst>
          </p:cNvPr>
          <p:cNvSpPr>
            <a:spLocks noGrp="1"/>
          </p:cNvSpPr>
          <p:nvPr>
            <p:ph idx="1"/>
          </p:nvPr>
        </p:nvSpPr>
        <p:spPr/>
        <p:txBody>
          <a:bodyPr/>
          <a:lstStyle/>
          <a:p>
            <a:endParaRPr lang="en-GB"/>
          </a:p>
        </p:txBody>
      </p:sp>
      <p:pic>
        <p:nvPicPr>
          <p:cNvPr id="4" name="Picture 3" descr="http://amavv.com/images/social-conflict-theory-by-karl-marx_14527228.jpg">
            <a:extLst>
              <a:ext uri="{FF2B5EF4-FFF2-40B4-BE49-F238E27FC236}">
                <a16:creationId xmlns="" xmlns:a16="http://schemas.microsoft.com/office/drawing/2014/main" id="{82590C47-2A10-4F5C-87E0-C3DEFEB461AB}"/>
              </a:ext>
            </a:extLst>
          </p:cNvPr>
          <p:cNvPicPr/>
          <p:nvPr/>
        </p:nvPicPr>
        <p:blipFill rotWithShape="1">
          <a:blip r:embed="rId2">
            <a:alphaModFix/>
            <a:extLst>
              <a:ext uri="{28A0092B-C50C-407E-A947-70E740481C1C}">
                <a14:useLocalDpi xmlns:a14="http://schemas.microsoft.com/office/drawing/2010/main" val="0"/>
              </a:ext>
            </a:extLst>
          </a:blip>
          <a:srcRect l="6222" r="-1" b="-1"/>
          <a:stretch/>
        </p:blipFill>
        <p:spPr bwMode="auto">
          <a:xfrm>
            <a:off x="20" y="10"/>
            <a:ext cx="12191980" cy="6857990"/>
          </a:xfrm>
          <a:prstGeom prst="rect">
            <a:avLst/>
          </a:prstGeom>
          <a:noFill/>
        </p:spPr>
      </p:pic>
    </p:spTree>
    <p:extLst>
      <p:ext uri="{BB962C8B-B14F-4D97-AF65-F5344CB8AC3E}">
        <p14:creationId xmlns:p14="http://schemas.microsoft.com/office/powerpoint/2010/main" val="2905105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CC9E6D-93F5-4CE7-90E9-8459495DC27A}"/>
              </a:ext>
            </a:extLst>
          </p:cNvPr>
          <p:cNvSpPr>
            <a:spLocks noGrp="1"/>
          </p:cNvSpPr>
          <p:nvPr>
            <p:ph type="title"/>
          </p:nvPr>
        </p:nvSpPr>
        <p:spPr>
          <a:xfrm>
            <a:off x="198850" y="224118"/>
            <a:ext cx="9404723" cy="1400530"/>
          </a:xfrm>
        </p:spPr>
        <p:txBody>
          <a:bodyPr/>
          <a:lstStyle/>
          <a:p>
            <a:r>
              <a:rPr lang="en-GB" sz="2800" dirty="0"/>
              <a:t>Why did Athens lose the War?</a:t>
            </a:r>
          </a:p>
        </p:txBody>
      </p:sp>
      <p:sp>
        <p:nvSpPr>
          <p:cNvPr id="4" name="Rectangle 2">
            <a:extLst>
              <a:ext uri="{FF2B5EF4-FFF2-40B4-BE49-F238E27FC236}">
                <a16:creationId xmlns="" xmlns:a16="http://schemas.microsoft.com/office/drawing/2014/main" id="{C4A525DA-5742-4712-96F2-384FC43FDF4A}"/>
              </a:ext>
            </a:extLst>
          </p:cNvPr>
          <p:cNvSpPr>
            <a:spLocks noChangeArrowheads="1"/>
          </p:cNvSpPr>
          <p:nvPr/>
        </p:nvSpPr>
        <p:spPr bwMode="auto">
          <a:xfrm>
            <a:off x="884649" y="843127"/>
            <a:ext cx="10028515" cy="5009256"/>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2400" b="1" i="0" u="none" strike="noStrike" cap="none" normalizeH="0" baseline="0" dirty="0">
                <a:ln>
                  <a:noFill/>
                </a:ln>
                <a:solidFill>
                  <a:srgbClr val="7030A0"/>
                </a:solidFill>
                <a:effectLst/>
                <a:latin typeface="Century Gothic" panose="020B0502020202020204" pitchFamily="34" charset="0"/>
                <a:ea typeface="Calibri" panose="020F0502020204030204" pitchFamily="34" charset="0"/>
                <a:cs typeface="Times New Roman" panose="02020603050405020304" pitchFamily="18" charset="0"/>
              </a:rPr>
              <a:t>Athens did not keep to Pericles</a:t>
            </a:r>
            <a:r>
              <a:rPr kumimoji="0" lang="en-GB" altLang="en-US" sz="2400" b="1"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400" b="1" i="0" u="none" strike="noStrike" cap="none" normalizeH="0" baseline="0" dirty="0">
                <a:ln>
                  <a:noFill/>
                </a:ln>
                <a:solidFill>
                  <a:srgbClr val="7030A0"/>
                </a:solidFill>
                <a:effectLst/>
                <a:latin typeface="Century Gothic" panose="020B0502020202020204" pitchFamily="34" charset="0"/>
                <a:ea typeface="Calibri" panose="020F0502020204030204" pitchFamily="34" charset="0"/>
                <a:cs typeface="Times New Roman" panose="02020603050405020304" pitchFamily="18" charset="0"/>
              </a:rPr>
              <a:t> strategy in the </a:t>
            </a:r>
            <a:r>
              <a:rPr kumimoji="0" lang="en-GB" altLang="en-US" sz="2400" b="1" i="0" u="none" strike="noStrike" cap="none" normalizeH="0" baseline="0" dirty="0" err="1">
                <a:ln>
                  <a:noFill/>
                </a:ln>
                <a:solidFill>
                  <a:srgbClr val="7030A0"/>
                </a:solidFill>
                <a:effectLst/>
                <a:latin typeface="Century Gothic" panose="020B0502020202020204" pitchFamily="34" charset="0"/>
                <a:ea typeface="Calibri" panose="020F0502020204030204" pitchFamily="34" charset="0"/>
                <a:cs typeface="Times New Roman" panose="02020603050405020304" pitchFamily="18" charset="0"/>
              </a:rPr>
              <a:t>Archidamian</a:t>
            </a:r>
            <a:r>
              <a:rPr kumimoji="0" lang="en-GB" altLang="en-US" sz="2400" b="1" i="0" u="none" strike="noStrike" cap="none" normalizeH="0" baseline="0" dirty="0">
                <a:ln>
                  <a:noFill/>
                </a:ln>
                <a:solidFill>
                  <a:srgbClr val="7030A0"/>
                </a:solidFill>
                <a:effectLst/>
                <a:latin typeface="Century Gothic" panose="020B0502020202020204" pitchFamily="34" charset="0"/>
                <a:ea typeface="Calibri" panose="020F0502020204030204" pitchFamily="34" charset="0"/>
                <a:cs typeface="Times New Roman" panose="02020603050405020304" pitchFamily="18" charset="0"/>
              </a:rPr>
              <a:t> War</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2400" b="1" i="0" u="none" strike="noStrike" cap="none" normalizeH="0" baseline="0" dirty="0">
                <a:ln>
                  <a:noFill/>
                </a:ln>
                <a:solidFill>
                  <a:srgbClr val="7030A0"/>
                </a:solidFill>
                <a:effectLst/>
                <a:latin typeface="Century Gothic" panose="020B0502020202020204" pitchFamily="34" charset="0"/>
                <a:ea typeface="Calibri" panose="020F0502020204030204" pitchFamily="34" charset="0"/>
                <a:cs typeface="Times New Roman" panose="02020603050405020304" pitchFamily="18" charset="0"/>
              </a:rPr>
              <a:t>Up to 30% of the population was lost during the plague</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2400" b="1" i="0" u="none" strike="noStrike" cap="none" normalizeH="0" baseline="0" dirty="0">
                <a:ln>
                  <a:noFill/>
                </a:ln>
                <a:solidFill>
                  <a:srgbClr val="7030A0"/>
                </a:solidFill>
                <a:effectLst/>
                <a:latin typeface="Century Gothic" panose="020B0502020202020204" pitchFamily="34" charset="0"/>
                <a:ea typeface="Calibri" panose="020F0502020204030204" pitchFamily="34" charset="0"/>
                <a:cs typeface="Times New Roman" panose="02020603050405020304" pitchFamily="18" charset="0"/>
              </a:rPr>
              <a:t>The defeat in Sicily</a:t>
            </a:r>
          </a:p>
          <a:p>
            <a:pPr marL="0" marR="0" lvl="0" indent="0" algn="l" defTabSz="914400" rtl="0" eaLnBrk="0" fontAlgn="base" latinLnBrk="0" hangingPunct="0">
              <a:lnSpc>
                <a:spcPct val="150000"/>
              </a:lnSpc>
              <a:spcBef>
                <a:spcPct val="0"/>
              </a:spcBef>
              <a:spcAft>
                <a:spcPct val="0"/>
              </a:spcAft>
              <a:buClrTx/>
              <a:buSzTx/>
              <a:buFontTx/>
              <a:buChar char="•"/>
              <a:tabLst/>
            </a:pPr>
            <a:r>
              <a:rPr lang="en-GB" altLang="en-US" sz="2400" b="1" dirty="0">
                <a:solidFill>
                  <a:srgbClr val="7030A0"/>
                </a:solidFill>
                <a:latin typeface="Century Gothic" panose="020B0502020202020204" pitchFamily="34" charset="0"/>
                <a:cs typeface="Times New Roman" panose="02020603050405020304" pitchFamily="18" charset="0"/>
              </a:rPr>
              <a:t>Poor Athenian Leadership</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2400" b="1" i="0" u="none" strike="noStrike" cap="none" normalizeH="0" baseline="0" dirty="0">
                <a:ln>
                  <a:noFill/>
                </a:ln>
                <a:solidFill>
                  <a:srgbClr val="7030A0"/>
                </a:solidFill>
                <a:effectLst/>
                <a:latin typeface="Century Gothic" panose="020B0502020202020204" pitchFamily="34" charset="0"/>
                <a:ea typeface="Calibri" panose="020F0502020204030204" pitchFamily="34" charset="0"/>
                <a:cs typeface="Times New Roman" panose="02020603050405020304" pitchFamily="18" charset="0"/>
              </a:rPr>
              <a:t>Rebellions from within the Athenian empire during the war</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2400" b="1" i="0" u="none" strike="noStrike" cap="none" normalizeH="0" baseline="0" dirty="0">
                <a:ln>
                  <a:noFill/>
                </a:ln>
                <a:solidFill>
                  <a:srgbClr val="7030A0"/>
                </a:solidFill>
                <a:effectLst/>
                <a:latin typeface="Century Gothic" panose="020B0502020202020204" pitchFamily="34" charset="0"/>
                <a:ea typeface="Calibri" panose="020F0502020204030204" pitchFamily="34" charset="0"/>
                <a:cs typeface="Times New Roman" panose="02020603050405020304" pitchFamily="18" charset="0"/>
              </a:rPr>
              <a:t>The Spartan decision to engage in naval warfare</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2400" b="1" i="0" u="none" strike="noStrike" cap="none" normalizeH="0" baseline="0" dirty="0">
                <a:ln>
                  <a:noFill/>
                </a:ln>
                <a:solidFill>
                  <a:srgbClr val="7030A0"/>
                </a:solidFill>
                <a:effectLst/>
                <a:latin typeface="Century Gothic" panose="020B0502020202020204" pitchFamily="34" charset="0"/>
                <a:ea typeface="Calibri" panose="020F0502020204030204" pitchFamily="34" charset="0"/>
                <a:cs typeface="Times New Roman" panose="02020603050405020304" pitchFamily="18" charset="0"/>
              </a:rPr>
              <a:t>Dynamic and effective leadership in Sparta</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2400" b="1" i="0" u="none" strike="noStrike" cap="none" normalizeH="0" baseline="0" dirty="0">
                <a:ln>
                  <a:noFill/>
                </a:ln>
                <a:solidFill>
                  <a:srgbClr val="7030A0"/>
                </a:solidFill>
                <a:effectLst/>
                <a:latin typeface="Century Gothic" panose="020B0502020202020204" pitchFamily="34" charset="0"/>
                <a:ea typeface="Calibri" panose="020F0502020204030204" pitchFamily="34" charset="0"/>
                <a:cs typeface="Times New Roman" panose="02020603050405020304" pitchFamily="18" charset="0"/>
              </a:rPr>
              <a:t>Persian financial support to the Peloponnesians</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2400" b="1" i="0" u="none" strike="noStrike" cap="none" normalizeH="0" baseline="0" dirty="0">
                <a:ln>
                  <a:noFill/>
                </a:ln>
                <a:solidFill>
                  <a:srgbClr val="7030A0"/>
                </a:solidFill>
                <a:effectLst/>
                <a:latin typeface="Century Gothic" panose="020B0502020202020204" pitchFamily="34" charset="0"/>
                <a:ea typeface="Calibri" panose="020F0502020204030204" pitchFamily="34" charset="0"/>
                <a:cs typeface="Times New Roman" panose="02020603050405020304" pitchFamily="18" charset="0"/>
              </a:rPr>
              <a:t>The Peloponnesian occupation of </a:t>
            </a:r>
            <a:r>
              <a:rPr kumimoji="0" lang="en-GB" altLang="en-US" sz="2400" b="1" i="0" u="none" strike="noStrike" cap="none" normalizeH="0" baseline="0" dirty="0" err="1">
                <a:ln>
                  <a:noFill/>
                </a:ln>
                <a:solidFill>
                  <a:srgbClr val="7030A0"/>
                </a:solidFill>
                <a:effectLst/>
                <a:latin typeface="Century Gothic" panose="020B0502020202020204" pitchFamily="34" charset="0"/>
                <a:ea typeface="Calibri" panose="020F0502020204030204" pitchFamily="34" charset="0"/>
                <a:cs typeface="Times New Roman" panose="02020603050405020304" pitchFamily="18" charset="0"/>
              </a:rPr>
              <a:t>Decelea</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 xmlns:a16="http://schemas.microsoft.com/office/drawing/2014/main" id="{DDEDB4CC-0073-486E-AAF2-91D4C614067C}"/>
              </a:ext>
            </a:extLst>
          </p:cNvPr>
          <p:cNvSpPr txBox="1"/>
          <p:nvPr/>
        </p:nvSpPr>
        <p:spPr>
          <a:xfrm>
            <a:off x="407504" y="5963478"/>
            <a:ext cx="11479696" cy="707886"/>
          </a:xfrm>
          <a:prstGeom prst="rect">
            <a:avLst/>
          </a:prstGeom>
          <a:noFill/>
        </p:spPr>
        <p:txBody>
          <a:bodyPr wrap="square" rtlCol="0">
            <a:spAutoFit/>
          </a:bodyPr>
          <a:lstStyle/>
          <a:p>
            <a:pPr algn="ctr"/>
            <a:r>
              <a:rPr lang="en-GB" sz="2000" i="1" dirty="0"/>
              <a:t>When you are revising go back through your topic 4&amp;5 booklets and find a source which would support each of these reasons</a:t>
            </a:r>
          </a:p>
        </p:txBody>
      </p:sp>
    </p:spTree>
    <p:extLst>
      <p:ext uri="{BB962C8B-B14F-4D97-AF65-F5344CB8AC3E}">
        <p14:creationId xmlns:p14="http://schemas.microsoft.com/office/powerpoint/2010/main" val="3417612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sz="3600" b="1" dirty="0"/>
              <a:t>Xenophon </a:t>
            </a:r>
            <a:r>
              <a:rPr lang="en-GB" sz="3600" dirty="0"/>
              <a:t>– some key sources</a:t>
            </a:r>
            <a:r>
              <a:rPr lang="en-GB" sz="3600" b="1" dirty="0"/>
              <a:t> </a:t>
            </a:r>
          </a:p>
        </p:txBody>
      </p:sp>
      <p:sp>
        <p:nvSpPr>
          <p:cNvPr id="4" name="Content Placeholder 3"/>
          <p:cNvSpPr>
            <a:spLocks noGrp="1"/>
          </p:cNvSpPr>
          <p:nvPr>
            <p:ph idx="1"/>
          </p:nvPr>
        </p:nvSpPr>
        <p:spPr>
          <a:xfrm>
            <a:off x="245516" y="4265416"/>
            <a:ext cx="11727409" cy="2289262"/>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sz="2400" b="1" i="1" dirty="0"/>
              <a:t>Xenophon (2.1. 20-32, p. 32)</a:t>
            </a:r>
            <a:endParaRPr lang="en-GB" sz="2400" dirty="0"/>
          </a:p>
          <a:p>
            <a:pPr>
              <a:buFont typeface="Arial" panose="020B0604020202020204" pitchFamily="34" charset="0"/>
              <a:buChar char="•"/>
            </a:pPr>
            <a:r>
              <a:rPr lang="en-GB" sz="2400" b="1" dirty="0"/>
              <a:t>“On the fifth day as the Athenians sailed up, Lysander gave special instructions to the ships that they were to follow them.”</a:t>
            </a:r>
          </a:p>
          <a:p>
            <a:pPr>
              <a:buFont typeface="Arial" panose="020B0604020202020204" pitchFamily="34" charset="0"/>
              <a:buChar char="•"/>
            </a:pPr>
            <a:r>
              <a:rPr lang="en-GB" sz="2400" dirty="0"/>
              <a:t>Xenophon gives particular praise to Lysander for the Spartan victory at </a:t>
            </a:r>
            <a:r>
              <a:rPr lang="en-GB" sz="2400" b="1" dirty="0"/>
              <a:t>Aegospotami  </a:t>
            </a:r>
          </a:p>
        </p:txBody>
      </p:sp>
      <p:sp>
        <p:nvSpPr>
          <p:cNvPr id="3" name="TextBox 2">
            <a:extLst>
              <a:ext uri="{FF2B5EF4-FFF2-40B4-BE49-F238E27FC236}">
                <a16:creationId xmlns="" xmlns:a16="http://schemas.microsoft.com/office/drawing/2014/main" id="{75E316EC-68B4-4E9F-A25A-864A8240DA67}"/>
              </a:ext>
            </a:extLst>
          </p:cNvPr>
          <p:cNvSpPr txBox="1"/>
          <p:nvPr/>
        </p:nvSpPr>
        <p:spPr>
          <a:xfrm>
            <a:off x="340887" y="1155780"/>
            <a:ext cx="9725241" cy="3046988"/>
          </a:xfrm>
          <a:prstGeom prst="rect">
            <a:avLst/>
          </a:prstGeom>
          <a:noFill/>
        </p:spPr>
        <p:txBody>
          <a:bodyPr wrap="square" rtlCol="0">
            <a:spAutoFit/>
          </a:bodyPr>
          <a:lstStyle/>
          <a:p>
            <a:pPr marL="285750" indent="-285750">
              <a:buFontTx/>
              <a:buChar char="-"/>
            </a:pPr>
            <a:r>
              <a:rPr lang="en-GB" sz="2400" dirty="0">
                <a:solidFill>
                  <a:srgbClr val="FFC000"/>
                </a:solidFill>
              </a:rPr>
              <a:t>Wrote ‘A History of My Times’ (also known as ‘Hellenica’)</a:t>
            </a:r>
          </a:p>
          <a:p>
            <a:pPr marL="285750" indent="-285750">
              <a:buFontTx/>
              <a:buChar char="-"/>
            </a:pPr>
            <a:r>
              <a:rPr lang="en-GB" sz="2400" dirty="0">
                <a:solidFill>
                  <a:srgbClr val="FFC000"/>
                </a:solidFill>
              </a:rPr>
              <a:t>Athenian citizen born 430 BC</a:t>
            </a:r>
          </a:p>
          <a:p>
            <a:pPr marL="285750" indent="-285750">
              <a:buFontTx/>
              <a:buChar char="-"/>
            </a:pPr>
            <a:r>
              <a:rPr lang="en-GB" sz="2400" dirty="0">
                <a:solidFill>
                  <a:srgbClr val="FFC000"/>
                </a:solidFill>
              </a:rPr>
              <a:t>Picked up the period 411 BC onwards as Thucydides’ account stops</a:t>
            </a:r>
          </a:p>
          <a:p>
            <a:pPr marL="285750" indent="-285750">
              <a:buFontTx/>
              <a:buChar char="-"/>
            </a:pPr>
            <a:r>
              <a:rPr lang="en-GB" sz="2400" dirty="0">
                <a:solidFill>
                  <a:srgbClr val="FFC000"/>
                </a:solidFill>
              </a:rPr>
              <a:t>Lacks the same depth as Thucydides</a:t>
            </a:r>
          </a:p>
          <a:p>
            <a:pPr marL="285750" indent="-285750">
              <a:buFontTx/>
              <a:buChar char="-"/>
            </a:pPr>
            <a:r>
              <a:rPr lang="en-GB" sz="2400" dirty="0">
                <a:solidFill>
                  <a:srgbClr val="FFC000"/>
                </a:solidFill>
              </a:rPr>
              <a:t>Covers the Spartan –Persian alliance from 411 onwards along with the final battels of the war</a:t>
            </a:r>
          </a:p>
          <a:p>
            <a:pPr marL="285750" indent="-285750">
              <a:buFontTx/>
              <a:buChar char="-"/>
            </a:pPr>
            <a:endParaRPr lang="en-GB" sz="2400" dirty="0">
              <a:solidFill>
                <a:srgbClr val="FFC000"/>
              </a:solidFill>
            </a:endParaRPr>
          </a:p>
        </p:txBody>
      </p:sp>
      <p:pic>
        <p:nvPicPr>
          <p:cNvPr id="6" name="Picture 5" descr="https://upload.wikimedia.org/wikipedia/commons/8/8e/Xenophon.jpg">
            <a:extLst>
              <a:ext uri="{FF2B5EF4-FFF2-40B4-BE49-F238E27FC236}">
                <a16:creationId xmlns="" xmlns:a16="http://schemas.microsoft.com/office/drawing/2014/main" id="{2AA6E0AD-D4C6-47A6-A09B-2BEE99E3519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066128" y="211676"/>
            <a:ext cx="1784985" cy="2750185"/>
          </a:xfrm>
          <a:prstGeom prst="rect">
            <a:avLst/>
          </a:prstGeom>
          <a:noFill/>
          <a:ln>
            <a:noFill/>
          </a:ln>
        </p:spPr>
      </p:pic>
    </p:spTree>
    <p:extLst>
      <p:ext uri="{BB962C8B-B14F-4D97-AF65-F5344CB8AC3E}">
        <p14:creationId xmlns:p14="http://schemas.microsoft.com/office/powerpoint/2010/main" val="625078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987040" y="2481942"/>
            <a:ext cx="5965371" cy="2316481"/>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en-GB" sz="2000" b="1" dirty="0">
                <a:solidFill>
                  <a:srgbClr val="002060"/>
                </a:solidFill>
              </a:rPr>
              <a:t>How significant were the actions of individuals to the outcome of the conflicts between the Greeks and the Persians?</a:t>
            </a:r>
          </a:p>
        </p:txBody>
      </p:sp>
    </p:spTree>
    <p:extLst>
      <p:ext uri="{BB962C8B-B14F-4D97-AF65-F5344CB8AC3E}">
        <p14:creationId xmlns:p14="http://schemas.microsoft.com/office/powerpoint/2010/main" val="395576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752131" y="1840675"/>
            <a:ext cx="6451245" cy="3481449"/>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buClr>
                <a:srgbClr val="002060"/>
              </a:buClr>
            </a:pPr>
            <a:r>
              <a:rPr lang="en-GB" sz="2000" b="1" dirty="0">
                <a:solidFill>
                  <a:srgbClr val="002060"/>
                </a:solidFill>
              </a:rPr>
              <a:t>Discuss whether the sources play down the significance of Persian intervention in the Peloponnesian war  </a:t>
            </a:r>
          </a:p>
          <a:p>
            <a:pPr algn="ctr">
              <a:buClr>
                <a:srgbClr val="002060"/>
              </a:buClr>
            </a:pPr>
            <a:endParaRPr lang="en-GB" sz="2000" dirty="0">
              <a:solidFill>
                <a:srgbClr val="002060"/>
              </a:solidFill>
            </a:endParaRPr>
          </a:p>
        </p:txBody>
      </p:sp>
    </p:spTree>
    <p:extLst>
      <p:ext uri="{BB962C8B-B14F-4D97-AF65-F5344CB8AC3E}">
        <p14:creationId xmlns:p14="http://schemas.microsoft.com/office/powerpoint/2010/main" val="1638500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88" y="139210"/>
            <a:ext cx="9404723" cy="679396"/>
          </a:xfrm>
        </p:spPr>
        <p:txBody>
          <a:bodyPr anchor="ctr"/>
          <a:lstStyle/>
          <a:p>
            <a:r>
              <a:rPr lang="en-GB" dirty="0"/>
              <a:t>Final Points </a:t>
            </a:r>
          </a:p>
        </p:txBody>
      </p:sp>
      <p:sp>
        <p:nvSpPr>
          <p:cNvPr id="4" name="Content Placeholder 2"/>
          <p:cNvSpPr txBox="1">
            <a:spLocks/>
          </p:cNvSpPr>
          <p:nvPr/>
        </p:nvSpPr>
        <p:spPr>
          <a:xfrm>
            <a:off x="217715" y="853440"/>
            <a:ext cx="11509829" cy="563444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a:t>Some overview questions to test yourself with:</a:t>
            </a:r>
          </a:p>
          <a:p>
            <a:pPr marL="457200" indent="-457200">
              <a:buClr>
                <a:srgbClr val="002060"/>
              </a:buClr>
              <a:buFont typeface="+mj-lt"/>
              <a:buAutoNum type="arabicPeriod"/>
            </a:pPr>
            <a:r>
              <a:rPr lang="en-GB" sz="2800" dirty="0" smtClean="0"/>
              <a:t>Examine the reasons why the Peace of Nicias was not upheld</a:t>
            </a:r>
            <a:endParaRPr lang="en-GB" sz="2800" dirty="0"/>
          </a:p>
          <a:p>
            <a:pPr marL="457200" indent="-457200">
              <a:buClr>
                <a:srgbClr val="002060"/>
              </a:buClr>
              <a:buFont typeface="+mj-lt"/>
              <a:buAutoNum type="arabicPeriod"/>
            </a:pPr>
            <a:endParaRPr lang="en-GB" sz="2800" dirty="0"/>
          </a:p>
          <a:p>
            <a:pPr marL="457200" indent="-457200">
              <a:buClr>
                <a:srgbClr val="002060"/>
              </a:buClr>
              <a:buFont typeface="+mj-lt"/>
              <a:buAutoNum type="arabicPeriod"/>
            </a:pPr>
            <a:r>
              <a:rPr lang="en-GB" sz="2800" dirty="0" smtClean="0"/>
              <a:t>Analyse the extent to which naval power was more important than hoplite power in the Peloponnesian War</a:t>
            </a:r>
            <a:endParaRPr lang="en-GB" sz="2800" dirty="0"/>
          </a:p>
          <a:p>
            <a:pPr marL="457200" indent="-457200">
              <a:buClr>
                <a:srgbClr val="002060"/>
              </a:buClr>
              <a:buFont typeface="+mj-lt"/>
              <a:buAutoNum type="arabicPeriod"/>
            </a:pPr>
            <a:endParaRPr lang="en-GB" sz="2800" dirty="0"/>
          </a:p>
          <a:p>
            <a:pPr marL="457200" indent="-457200">
              <a:buClr>
                <a:srgbClr val="002060"/>
              </a:buClr>
              <a:buFont typeface="+mj-lt"/>
              <a:buAutoNum type="arabicPeriod"/>
            </a:pPr>
            <a:r>
              <a:rPr lang="en-GB" sz="2800" dirty="0" smtClean="0"/>
              <a:t>Assess the impact of Alcibiades upon Athens from 421</a:t>
            </a:r>
            <a:endParaRPr lang="en-GB" sz="2800" dirty="0"/>
          </a:p>
          <a:p>
            <a:pPr marL="457200" indent="-457200">
              <a:buClr>
                <a:srgbClr val="002060"/>
              </a:buClr>
              <a:buFont typeface="+mj-lt"/>
              <a:buAutoNum type="arabicPeriod"/>
            </a:pPr>
            <a:endParaRPr lang="en-GB" sz="2800" dirty="0"/>
          </a:p>
          <a:p>
            <a:pPr marL="457200" indent="-457200">
              <a:buClr>
                <a:srgbClr val="002060"/>
              </a:buClr>
              <a:buFont typeface="+mj-lt"/>
              <a:buAutoNum type="arabicPeriod"/>
            </a:pPr>
            <a:r>
              <a:rPr lang="en-GB" sz="2800" dirty="0" smtClean="0"/>
              <a:t>Discuss whether the sources play down the significance of Persian intervention in the Peloponnesian war  </a:t>
            </a:r>
            <a:endParaRPr lang="en-GB" sz="2800" dirty="0"/>
          </a:p>
        </p:txBody>
      </p:sp>
    </p:spTree>
    <p:extLst>
      <p:ext uri="{BB962C8B-B14F-4D97-AF65-F5344CB8AC3E}">
        <p14:creationId xmlns:p14="http://schemas.microsoft.com/office/powerpoint/2010/main" val="417917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58D3D2-9F0C-40A3-A0EC-874C9B470BB3}"/>
              </a:ext>
            </a:extLst>
          </p:cNvPr>
          <p:cNvSpPr>
            <a:spLocks noGrp="1"/>
          </p:cNvSpPr>
          <p:nvPr>
            <p:ph type="title"/>
          </p:nvPr>
        </p:nvSpPr>
        <p:spPr>
          <a:xfrm>
            <a:off x="298995" y="207790"/>
            <a:ext cx="9404723" cy="1400530"/>
          </a:xfrm>
        </p:spPr>
        <p:txBody>
          <a:bodyPr/>
          <a:lstStyle/>
          <a:p>
            <a:r>
              <a:rPr lang="en-GB" dirty="0"/>
              <a:t>Overview of the Period</a:t>
            </a:r>
          </a:p>
        </p:txBody>
      </p:sp>
      <p:sp>
        <p:nvSpPr>
          <p:cNvPr id="3" name="Content Placeholder 2">
            <a:extLst>
              <a:ext uri="{FF2B5EF4-FFF2-40B4-BE49-F238E27FC236}">
                <a16:creationId xmlns="" xmlns:a16="http://schemas.microsoft.com/office/drawing/2014/main" id="{CC21F13A-18D0-40EF-9831-D5C410DFF7AD}"/>
              </a:ext>
            </a:extLst>
          </p:cNvPr>
          <p:cNvSpPr>
            <a:spLocks noGrp="1"/>
          </p:cNvSpPr>
          <p:nvPr>
            <p:ph idx="1"/>
          </p:nvPr>
        </p:nvSpPr>
        <p:spPr>
          <a:xfrm>
            <a:off x="298995" y="1127298"/>
            <a:ext cx="11767819" cy="5522912"/>
          </a:xfrm>
        </p:spPr>
        <p:txBody>
          <a:bodyPr anchor="ctr">
            <a:noAutofit/>
          </a:bodyPr>
          <a:lstStyle/>
          <a:p>
            <a:r>
              <a:rPr lang="en-GB" dirty="0"/>
              <a:t>419 – Four-way alliance between Athens, Argos, </a:t>
            </a:r>
            <a:r>
              <a:rPr lang="en-GB" dirty="0" err="1"/>
              <a:t>Mantiea</a:t>
            </a:r>
            <a:r>
              <a:rPr lang="en-GB" dirty="0"/>
              <a:t> and Elis </a:t>
            </a:r>
          </a:p>
          <a:p>
            <a:r>
              <a:rPr lang="en-GB" dirty="0"/>
              <a:t>418 – Spartan victory at the Battle of Mantinea</a:t>
            </a:r>
          </a:p>
          <a:p>
            <a:r>
              <a:rPr lang="en-GB" dirty="0"/>
              <a:t>415-413 – Sicilian Expedition</a:t>
            </a:r>
          </a:p>
          <a:p>
            <a:r>
              <a:rPr lang="en-GB" dirty="0"/>
              <a:t>414 – Spartan occupation of </a:t>
            </a:r>
            <a:r>
              <a:rPr lang="en-GB" dirty="0" err="1"/>
              <a:t>Decelea</a:t>
            </a:r>
            <a:endParaRPr lang="en-GB" dirty="0"/>
          </a:p>
          <a:p>
            <a:r>
              <a:rPr lang="en-GB" dirty="0"/>
              <a:t>413-404 – The Ionian War</a:t>
            </a:r>
          </a:p>
          <a:p>
            <a:r>
              <a:rPr lang="en-GB" dirty="0"/>
              <a:t>413 – Spartan alliance with the Persian Satrap </a:t>
            </a:r>
            <a:r>
              <a:rPr lang="en-GB" dirty="0" err="1"/>
              <a:t>Tissaphernes</a:t>
            </a:r>
            <a:endParaRPr lang="en-GB" dirty="0"/>
          </a:p>
          <a:p>
            <a:r>
              <a:rPr lang="en-GB" dirty="0"/>
              <a:t>411 – Oligarchic Coup in Athens </a:t>
            </a:r>
          </a:p>
          <a:p>
            <a:r>
              <a:rPr lang="en-GB" dirty="0"/>
              <a:t>411 – Spartan alliance with the Persian Satrap </a:t>
            </a:r>
            <a:r>
              <a:rPr lang="en-GB" dirty="0" err="1"/>
              <a:t>Pharnabazus</a:t>
            </a:r>
            <a:endParaRPr lang="en-GB" dirty="0"/>
          </a:p>
          <a:p>
            <a:r>
              <a:rPr lang="en-GB" dirty="0"/>
              <a:t>410 – The ‘Council of 400’ in Athens was removed and replaced with the ‘Council of 5,000’</a:t>
            </a:r>
          </a:p>
          <a:p>
            <a:r>
              <a:rPr lang="en-GB" dirty="0"/>
              <a:t>407 – Darius II announced that Persia would officially support Sparta </a:t>
            </a:r>
          </a:p>
          <a:p>
            <a:r>
              <a:rPr lang="en-GB" dirty="0"/>
              <a:t>405 – Athenian defeat at Aegospotami</a:t>
            </a:r>
          </a:p>
          <a:p>
            <a:r>
              <a:rPr lang="en-GB" dirty="0"/>
              <a:t>404 – Athens starved into final surrender</a:t>
            </a:r>
          </a:p>
        </p:txBody>
      </p:sp>
    </p:spTree>
    <p:extLst>
      <p:ext uri="{BB962C8B-B14F-4D97-AF65-F5344CB8AC3E}">
        <p14:creationId xmlns:p14="http://schemas.microsoft.com/office/powerpoint/2010/main" val="335052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E6E539-743A-4044-A05F-C588B52B3BB4}"/>
              </a:ext>
            </a:extLst>
          </p:cNvPr>
          <p:cNvSpPr>
            <a:spLocks noGrp="1"/>
          </p:cNvSpPr>
          <p:nvPr>
            <p:ph type="title"/>
          </p:nvPr>
        </p:nvSpPr>
        <p:spPr/>
        <p:txBody>
          <a:bodyPr/>
          <a:lstStyle/>
          <a:p>
            <a:r>
              <a:rPr lang="en-GB" sz="3200" dirty="0"/>
              <a:t>The breakdown of the Peace of Nicias</a:t>
            </a:r>
          </a:p>
        </p:txBody>
      </p:sp>
      <p:pic>
        <p:nvPicPr>
          <p:cNvPr id="5" name="Content Placeholder 4" descr="A picture containing building&#10;&#10;Description generated with high confidence">
            <a:extLst>
              <a:ext uri="{FF2B5EF4-FFF2-40B4-BE49-F238E27FC236}">
                <a16:creationId xmlns="" xmlns:a16="http://schemas.microsoft.com/office/drawing/2014/main" id="{D90E28B2-07CF-4B29-A0D0-67E4E16174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831" y="1222452"/>
            <a:ext cx="2508941" cy="5182830"/>
          </a:xfrm>
          <a:ln>
            <a:solidFill>
              <a:schemeClr val="bg1"/>
            </a:solidFill>
          </a:ln>
        </p:spPr>
      </p:pic>
      <p:sp>
        <p:nvSpPr>
          <p:cNvPr id="6" name="TextBox 5">
            <a:extLst>
              <a:ext uri="{FF2B5EF4-FFF2-40B4-BE49-F238E27FC236}">
                <a16:creationId xmlns="" xmlns:a16="http://schemas.microsoft.com/office/drawing/2014/main" id="{C286E45A-D5C3-4E69-8875-586F65C8264A}"/>
              </a:ext>
            </a:extLst>
          </p:cNvPr>
          <p:cNvSpPr txBox="1"/>
          <p:nvPr/>
        </p:nvSpPr>
        <p:spPr>
          <a:xfrm>
            <a:off x="2719772" y="1459376"/>
            <a:ext cx="8860282" cy="4708981"/>
          </a:xfrm>
          <a:prstGeom prst="rect">
            <a:avLst/>
          </a:prstGeom>
          <a:noFill/>
        </p:spPr>
        <p:txBody>
          <a:bodyPr wrap="square" rtlCol="0">
            <a:spAutoFit/>
          </a:bodyPr>
          <a:lstStyle/>
          <a:p>
            <a:pPr marL="285750" indent="-285750">
              <a:buFontTx/>
              <a:buChar char="-"/>
            </a:pPr>
            <a:r>
              <a:rPr lang="en-GB" sz="2000" dirty="0"/>
              <a:t>The Peace Treaty was opposed by several groups in Athens, Sparta and in their allies</a:t>
            </a:r>
          </a:p>
          <a:p>
            <a:pPr marL="285750" indent="-285750">
              <a:buFontTx/>
              <a:buChar char="-"/>
            </a:pPr>
            <a:r>
              <a:rPr lang="en-GB" sz="2000" b="1" dirty="0"/>
              <a:t>Alcibiades</a:t>
            </a:r>
            <a:r>
              <a:rPr lang="en-GB" sz="2000" dirty="0"/>
              <a:t> looked to build a new offensive alliance to take the war to Sparta</a:t>
            </a:r>
          </a:p>
          <a:p>
            <a:pPr marL="285750" indent="-285750">
              <a:buFontTx/>
              <a:buChar char="-"/>
            </a:pPr>
            <a:r>
              <a:rPr lang="en-GB" sz="2000" dirty="0"/>
              <a:t>in 419 he arranged a four-way alliance with </a:t>
            </a:r>
            <a:r>
              <a:rPr lang="en-GB" sz="2000" b="1" dirty="0"/>
              <a:t>Argos, Mantinea </a:t>
            </a:r>
            <a:r>
              <a:rPr lang="en-GB" sz="2000" dirty="0"/>
              <a:t>and </a:t>
            </a:r>
            <a:r>
              <a:rPr lang="en-GB" sz="2000" b="1" dirty="0"/>
              <a:t>Elis</a:t>
            </a:r>
          </a:p>
          <a:p>
            <a:pPr marL="285750" indent="-285750">
              <a:buFontTx/>
              <a:buChar char="-"/>
            </a:pPr>
            <a:r>
              <a:rPr lang="en-GB" sz="2000" dirty="0"/>
              <a:t>This was extremely significant as it suggested that Sparta was losing control of its Peloponnesian allies – e.g. Corinth secretly turned to Argos to take leadership of the Peloponnesian League</a:t>
            </a:r>
          </a:p>
          <a:p>
            <a:pPr marL="285750" indent="-285750">
              <a:buFontTx/>
              <a:buChar char="-"/>
            </a:pPr>
            <a:r>
              <a:rPr lang="en-GB" sz="2000" dirty="0"/>
              <a:t>Under their King Agis, Sparta defeated this alliance at the </a:t>
            </a:r>
            <a:r>
              <a:rPr lang="en-GB" sz="2000" b="1" dirty="0"/>
              <a:t>Battle of </a:t>
            </a:r>
            <a:r>
              <a:rPr lang="en-GB" sz="2000" b="1" dirty="0" err="1"/>
              <a:t>Mantiea</a:t>
            </a:r>
            <a:r>
              <a:rPr lang="en-GB" sz="2000" b="1" dirty="0"/>
              <a:t> in 418</a:t>
            </a:r>
          </a:p>
          <a:p>
            <a:pPr marL="285750" indent="-285750">
              <a:buFontTx/>
              <a:buChar char="-"/>
            </a:pPr>
            <a:r>
              <a:rPr lang="en-GB" sz="2000" dirty="0"/>
              <a:t>Argos became an oligarchy and agreed a new truce with Sparta, Elis and Mantinea resumed their positions under Spartan leadership</a:t>
            </a:r>
          </a:p>
          <a:p>
            <a:pPr marL="285750" indent="-285750">
              <a:buFontTx/>
              <a:buChar char="-"/>
            </a:pPr>
            <a:r>
              <a:rPr lang="en-GB" sz="2000" dirty="0"/>
              <a:t>Technically the Peace of Nicias was still in force but was already being openly challenged</a:t>
            </a:r>
          </a:p>
        </p:txBody>
      </p:sp>
    </p:spTree>
    <p:extLst>
      <p:ext uri="{BB962C8B-B14F-4D97-AF65-F5344CB8AC3E}">
        <p14:creationId xmlns:p14="http://schemas.microsoft.com/office/powerpoint/2010/main" val="67750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E6E539-743A-4044-A05F-C588B52B3BB4}"/>
              </a:ext>
            </a:extLst>
          </p:cNvPr>
          <p:cNvSpPr>
            <a:spLocks noGrp="1"/>
          </p:cNvSpPr>
          <p:nvPr>
            <p:ph type="title"/>
          </p:nvPr>
        </p:nvSpPr>
        <p:spPr/>
        <p:txBody>
          <a:bodyPr/>
          <a:lstStyle/>
          <a:p>
            <a:r>
              <a:rPr lang="en-GB" sz="3200" dirty="0"/>
              <a:t>The breakdown of the Peace of Nicias</a:t>
            </a:r>
          </a:p>
        </p:txBody>
      </p:sp>
      <p:pic>
        <p:nvPicPr>
          <p:cNvPr id="5" name="Content Placeholder 4" descr="A picture containing building&#10;&#10;Description generated with high confidence">
            <a:extLst>
              <a:ext uri="{FF2B5EF4-FFF2-40B4-BE49-F238E27FC236}">
                <a16:creationId xmlns="" xmlns:a16="http://schemas.microsoft.com/office/drawing/2014/main" id="{D90E28B2-07CF-4B29-A0D0-67E4E16174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831" y="1222452"/>
            <a:ext cx="2508941" cy="5182830"/>
          </a:xfrm>
          <a:ln>
            <a:solidFill>
              <a:schemeClr val="bg1"/>
            </a:solidFill>
          </a:ln>
        </p:spPr>
      </p:pic>
      <p:sp>
        <p:nvSpPr>
          <p:cNvPr id="7" name="Content Placeholder 3">
            <a:extLst>
              <a:ext uri="{FF2B5EF4-FFF2-40B4-BE49-F238E27FC236}">
                <a16:creationId xmlns="" xmlns:a16="http://schemas.microsoft.com/office/drawing/2014/main" id="{05A2B0C6-67AA-45A8-8DCA-C7B85109963F}"/>
              </a:ext>
            </a:extLst>
          </p:cNvPr>
          <p:cNvSpPr txBox="1">
            <a:spLocks/>
          </p:cNvSpPr>
          <p:nvPr/>
        </p:nvSpPr>
        <p:spPr>
          <a:xfrm>
            <a:off x="2995247" y="1723431"/>
            <a:ext cx="8793981" cy="3942583"/>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a:t>Thucydides, 5.43</a:t>
            </a:r>
          </a:p>
          <a:p>
            <a:pPr marL="0" indent="0">
              <a:buNone/>
            </a:pPr>
            <a:r>
              <a:rPr lang="en-GB" dirty="0"/>
              <a:t>“The leader of this group was Alcibiades, the son of </a:t>
            </a:r>
            <a:r>
              <a:rPr lang="en-GB" dirty="0" err="1"/>
              <a:t>Clinias</a:t>
            </a:r>
            <a:r>
              <a:rPr lang="en-GB" dirty="0"/>
              <a:t>, a man who was still young in years (or would have been thought so in any other city in Hellas), but who had reached a position of importance owing to the respect in which his family was held. He was genuinely convinced that the best thing for Athens was an alliance with Argos – though it is true also that considerations of his own dignity affected his opposition to the peace with Sparta.”</a:t>
            </a:r>
          </a:p>
          <a:p>
            <a:pPr>
              <a:buFontTx/>
              <a:buChar char="-"/>
            </a:pPr>
            <a:r>
              <a:rPr lang="en-GB" b="1" dirty="0"/>
              <a:t>Thucydides presents Alcibiades as a young and reckless figure but one who was very capable leader and general (important for any leadership question)</a:t>
            </a:r>
          </a:p>
        </p:txBody>
      </p:sp>
    </p:spTree>
    <p:extLst>
      <p:ext uri="{BB962C8B-B14F-4D97-AF65-F5344CB8AC3E}">
        <p14:creationId xmlns:p14="http://schemas.microsoft.com/office/powerpoint/2010/main" val="14390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15" y="221078"/>
            <a:ext cx="9720072" cy="1499616"/>
          </a:xfrm>
        </p:spPr>
        <p:txBody>
          <a:bodyPr>
            <a:noAutofit/>
          </a:bodyPr>
          <a:lstStyle/>
          <a:p>
            <a:r>
              <a:rPr lang="en-GB" sz="4000" dirty="0"/>
              <a:t>The Sicilian Expedition 415-413 BC </a:t>
            </a:r>
          </a:p>
        </p:txBody>
      </p:sp>
      <p:pic>
        <p:nvPicPr>
          <p:cNvPr id="4" name="Picture 3" descr="https://citelighter-cards.s3.amazonaws.com/p173prjep11bjb1t5n1m90sui78u0_91946.jpg"/>
          <p:cNvPicPr/>
          <p:nvPr/>
        </p:nvPicPr>
        <p:blipFill>
          <a:blip r:embed="rId2">
            <a:extLst>
              <a:ext uri="{28A0092B-C50C-407E-A947-70E740481C1C}">
                <a14:useLocalDpi xmlns:a14="http://schemas.microsoft.com/office/drawing/2010/main" val="0"/>
              </a:ext>
            </a:extLst>
          </a:blip>
          <a:srcRect/>
          <a:stretch>
            <a:fillRect/>
          </a:stretch>
        </p:blipFill>
        <p:spPr bwMode="auto">
          <a:xfrm>
            <a:off x="10852768" y="152011"/>
            <a:ext cx="1021717" cy="1358737"/>
          </a:xfrm>
          <a:prstGeom prst="rect">
            <a:avLst/>
          </a:prstGeom>
          <a:noFill/>
          <a:ln>
            <a:noFill/>
          </a:ln>
        </p:spPr>
      </p:pic>
      <p:sp>
        <p:nvSpPr>
          <p:cNvPr id="3" name="TextBox 2"/>
          <p:cNvSpPr txBox="1"/>
          <p:nvPr/>
        </p:nvSpPr>
        <p:spPr>
          <a:xfrm>
            <a:off x="241999" y="1412498"/>
            <a:ext cx="11420200" cy="4832092"/>
          </a:xfrm>
          <a:prstGeom prst="rect">
            <a:avLst/>
          </a:prstGeom>
          <a:noFill/>
        </p:spPr>
        <p:txBody>
          <a:bodyPr wrap="square" rtlCol="0">
            <a:spAutoFit/>
          </a:bodyPr>
          <a:lstStyle/>
          <a:p>
            <a:pPr marL="285750" indent="-285750">
              <a:buFont typeface="Arial" panose="020B0604020202020204" pitchFamily="34" charset="0"/>
              <a:buChar char="•"/>
            </a:pPr>
            <a:r>
              <a:rPr lang="en-GB" sz="2200" dirty="0"/>
              <a:t>The city-state of </a:t>
            </a:r>
            <a:r>
              <a:rPr lang="en-GB" sz="2200" b="1" dirty="0"/>
              <a:t>Syracuse </a:t>
            </a:r>
            <a:r>
              <a:rPr lang="en-GB" sz="2200" dirty="0"/>
              <a:t>was a large and prosperous ally of Sparta and Athens feared that it might lend its support to Sparta in the Peloponnesian war</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Victory in Sicily also offered huge wealth to Athens and the chance to expand their empire across the Mediterranean. For </a:t>
            </a:r>
            <a:r>
              <a:rPr lang="en-GB" sz="2200" b="1" dirty="0"/>
              <a:t>Alcibiades</a:t>
            </a:r>
            <a:r>
              <a:rPr lang="en-GB" sz="2200" dirty="0"/>
              <a:t>, it was chance to gain political power by leading the calls for an expedition</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The official reason for the expedition was in response to a call for help from the Sicilian city and Athenian ally </a:t>
            </a:r>
            <a:r>
              <a:rPr lang="en-GB" sz="2200" b="1" dirty="0" err="1"/>
              <a:t>Egesta</a:t>
            </a:r>
            <a:r>
              <a:rPr lang="en-GB" sz="2200" dirty="0"/>
              <a:t>. The </a:t>
            </a:r>
            <a:r>
              <a:rPr lang="en-GB" sz="2200" dirty="0" err="1"/>
              <a:t>Egestans</a:t>
            </a:r>
            <a:r>
              <a:rPr lang="en-GB" sz="2200" dirty="0"/>
              <a:t> exaggerated the amount of money they could contribute to the expedition </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b="1" dirty="0"/>
              <a:t>Nicias </a:t>
            </a:r>
            <a:r>
              <a:rPr lang="en-GB" sz="2200" dirty="0"/>
              <a:t>argued against the expedition but the Assembly voted in favour. Alcibiades, however, was accused of </a:t>
            </a:r>
            <a:r>
              <a:rPr lang="en-GB" sz="2200" b="1" dirty="0"/>
              <a:t>sacrilege</a:t>
            </a:r>
            <a:r>
              <a:rPr lang="en-GB" sz="2200" dirty="0"/>
              <a:t> by his enemies and when ordered back to Athens to stand trial, he </a:t>
            </a:r>
            <a:r>
              <a:rPr lang="en-GB" sz="2200" b="1" dirty="0"/>
              <a:t>defected</a:t>
            </a:r>
            <a:r>
              <a:rPr lang="en-GB" sz="2200" dirty="0"/>
              <a:t> to Sparta</a:t>
            </a:r>
            <a:endParaRPr lang="en-GB" sz="2200" b="1" dirty="0"/>
          </a:p>
        </p:txBody>
      </p:sp>
    </p:spTree>
    <p:extLst>
      <p:ext uri="{BB962C8B-B14F-4D97-AF65-F5344CB8AC3E}">
        <p14:creationId xmlns:p14="http://schemas.microsoft.com/office/powerpoint/2010/main" val="195701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53" y="187738"/>
            <a:ext cx="9720072" cy="1499616"/>
          </a:xfrm>
        </p:spPr>
        <p:txBody>
          <a:bodyPr>
            <a:noAutofit/>
          </a:bodyPr>
          <a:lstStyle/>
          <a:p>
            <a:r>
              <a:rPr lang="en-GB" sz="4000" dirty="0"/>
              <a:t>The Sicilian Expedition 415-413 BC </a:t>
            </a:r>
          </a:p>
        </p:txBody>
      </p:sp>
      <p:pic>
        <p:nvPicPr>
          <p:cNvPr id="4" name="Picture 3" descr="https://citelighter-cards.s3.amazonaws.com/p173prjep11bjb1t5n1m90sui78u0_9194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25305" y="35557"/>
            <a:ext cx="840525" cy="1201675"/>
          </a:xfrm>
          <a:prstGeom prst="rect">
            <a:avLst/>
          </a:prstGeom>
          <a:noFill/>
          <a:ln>
            <a:noFill/>
          </a:ln>
        </p:spPr>
      </p:pic>
      <p:sp>
        <p:nvSpPr>
          <p:cNvPr id="3" name="TextBox 2"/>
          <p:cNvSpPr txBox="1"/>
          <p:nvPr/>
        </p:nvSpPr>
        <p:spPr>
          <a:xfrm>
            <a:off x="22105" y="1194569"/>
            <a:ext cx="12007975" cy="5170646"/>
          </a:xfrm>
          <a:prstGeom prst="rect">
            <a:avLst/>
          </a:prstGeom>
          <a:noFill/>
        </p:spPr>
        <p:txBody>
          <a:bodyPr wrap="square" rtlCol="0">
            <a:spAutoFit/>
          </a:bodyPr>
          <a:lstStyle/>
          <a:p>
            <a:pPr marL="285750" indent="-285750">
              <a:buFont typeface="Arial" panose="020B0604020202020204" pitchFamily="34" charset="0"/>
              <a:buChar char="•"/>
            </a:pPr>
            <a:r>
              <a:rPr lang="en-GB" sz="2200" dirty="0"/>
              <a:t>The loss of Alcibiades meant that the Athenian expedition was no without effective </a:t>
            </a:r>
            <a:r>
              <a:rPr lang="en-GB" sz="2200" b="1" dirty="0"/>
              <a:t>leadership</a:t>
            </a:r>
            <a:r>
              <a:rPr lang="en-GB" sz="2200" dirty="0"/>
              <a:t> -  Nicias was against the whole thing and was indecisive. Despite this and due to the sheer size of the Athenian force, it won early victories against Syracuse</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The Athenians, however, lost the initiative and found the </a:t>
            </a:r>
            <a:r>
              <a:rPr lang="en-GB" sz="2200" dirty="0" err="1"/>
              <a:t>Syracusans</a:t>
            </a:r>
            <a:r>
              <a:rPr lang="en-GB" sz="2200" dirty="0"/>
              <a:t> well led and resourced. Athens responded by sending further reinforcements under </a:t>
            </a:r>
            <a:r>
              <a:rPr lang="en-GB" sz="2200" b="1" dirty="0"/>
              <a:t>Demosthenes</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In 414 the Spartan commander </a:t>
            </a:r>
            <a:r>
              <a:rPr lang="en-GB" sz="2200" b="1" dirty="0" err="1"/>
              <a:t>Gylippus</a:t>
            </a:r>
            <a:r>
              <a:rPr lang="en-GB" sz="2200" b="1" dirty="0"/>
              <a:t> </a:t>
            </a:r>
            <a:r>
              <a:rPr lang="en-GB" sz="2200" dirty="0"/>
              <a:t>arrived in Sicily and proved more effective than any Athenian leader</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The Spartans and their allies in Sicily eventually trapped the Athenians in the harbour of Syracuse defeating them in a naval battle in </a:t>
            </a:r>
            <a:r>
              <a:rPr lang="en-GB" sz="2200" b="1" dirty="0"/>
              <a:t>413 BC</a:t>
            </a:r>
          </a:p>
          <a:p>
            <a:pPr marL="285750" indent="-285750">
              <a:buFont typeface="Arial" panose="020B0604020202020204" pitchFamily="34" charset="0"/>
              <a:buChar char="•"/>
            </a:pPr>
            <a:endParaRPr lang="en-GB" sz="2200" b="1" dirty="0"/>
          </a:p>
          <a:p>
            <a:pPr marL="285750" indent="-285750">
              <a:buFont typeface="Arial" panose="020B0604020202020204" pitchFamily="34" charset="0"/>
              <a:buChar char="•"/>
            </a:pPr>
            <a:r>
              <a:rPr lang="en-GB" sz="2200" dirty="0"/>
              <a:t>The Athenian land forces tried to escape but were killed or captured to a man, Even </a:t>
            </a:r>
            <a:r>
              <a:rPr lang="en-GB" sz="2200" b="1" dirty="0"/>
              <a:t>Nicias</a:t>
            </a:r>
            <a:r>
              <a:rPr lang="en-GB" sz="2200" dirty="0"/>
              <a:t> was killed</a:t>
            </a:r>
          </a:p>
        </p:txBody>
      </p:sp>
    </p:spTree>
    <p:extLst>
      <p:ext uri="{BB962C8B-B14F-4D97-AF65-F5344CB8AC3E}">
        <p14:creationId xmlns:p14="http://schemas.microsoft.com/office/powerpoint/2010/main" val="168635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53" y="187738"/>
            <a:ext cx="9720072" cy="1499616"/>
          </a:xfrm>
        </p:spPr>
        <p:txBody>
          <a:bodyPr>
            <a:noAutofit/>
          </a:bodyPr>
          <a:lstStyle/>
          <a:p>
            <a:r>
              <a:rPr lang="en-GB" sz="4000" dirty="0"/>
              <a:t>The Sicilian Expedition 415-413 BC </a:t>
            </a:r>
          </a:p>
        </p:txBody>
      </p:sp>
      <p:pic>
        <p:nvPicPr>
          <p:cNvPr id="4" name="Picture 3" descr="https://citelighter-cards.s3.amazonaws.com/p173prjep11bjb1t5n1m90sui78u0_91946.jpg"/>
          <p:cNvPicPr/>
          <p:nvPr/>
        </p:nvPicPr>
        <p:blipFill>
          <a:blip r:embed="rId2">
            <a:extLst>
              <a:ext uri="{28A0092B-C50C-407E-A947-70E740481C1C}">
                <a14:useLocalDpi xmlns:a14="http://schemas.microsoft.com/office/drawing/2010/main" val="0"/>
              </a:ext>
            </a:extLst>
          </a:blip>
          <a:srcRect/>
          <a:stretch>
            <a:fillRect/>
          </a:stretch>
        </p:blipFill>
        <p:spPr bwMode="auto">
          <a:xfrm>
            <a:off x="11049056" y="187738"/>
            <a:ext cx="981024" cy="1402542"/>
          </a:xfrm>
          <a:prstGeom prst="rect">
            <a:avLst/>
          </a:prstGeom>
          <a:noFill/>
          <a:ln>
            <a:noFill/>
          </a:ln>
        </p:spPr>
      </p:pic>
      <p:sp>
        <p:nvSpPr>
          <p:cNvPr id="5" name="Content Placeholder 3">
            <a:extLst>
              <a:ext uri="{FF2B5EF4-FFF2-40B4-BE49-F238E27FC236}">
                <a16:creationId xmlns="" xmlns:a16="http://schemas.microsoft.com/office/drawing/2014/main" id="{F70D6DA5-B0BA-43C2-86FE-7951543BE084}"/>
              </a:ext>
            </a:extLst>
          </p:cNvPr>
          <p:cNvSpPr txBox="1">
            <a:spLocks/>
          </p:cNvSpPr>
          <p:nvPr/>
        </p:nvSpPr>
        <p:spPr>
          <a:xfrm>
            <a:off x="323553" y="1347875"/>
            <a:ext cx="11544894" cy="232605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a:t>Thucydides, 6.31 (p. 11)</a:t>
            </a:r>
          </a:p>
          <a:p>
            <a:pPr marL="0" indent="0">
              <a:buNone/>
            </a:pPr>
            <a:r>
              <a:rPr lang="en-GB" dirty="0"/>
              <a:t>“And what made this expedition so famous was not only its astonishing daring and the brilliant show it made, but also it great preponderance of strength over against whom it set out, and the fact that this voyage, the longest ever made by an expedition from Athens, was being undertaken with hopes for the future which, when compared with the present position, were of the most far-reaching kind.” </a:t>
            </a:r>
          </a:p>
          <a:p>
            <a:pPr>
              <a:buFontTx/>
              <a:buChar char="-"/>
            </a:pPr>
            <a:r>
              <a:rPr lang="en-GB" b="1" dirty="0"/>
              <a:t>Thucydides describes the size of the Athenian expedition and how the hopes for it contrasted with the despair its defeat created</a:t>
            </a:r>
          </a:p>
          <a:p>
            <a:pPr>
              <a:buFontTx/>
              <a:buChar char="-"/>
            </a:pPr>
            <a:endParaRPr lang="en-GB" b="1" dirty="0"/>
          </a:p>
        </p:txBody>
      </p:sp>
      <p:sp>
        <p:nvSpPr>
          <p:cNvPr id="6" name="Content Placeholder 3">
            <a:extLst>
              <a:ext uri="{FF2B5EF4-FFF2-40B4-BE49-F238E27FC236}">
                <a16:creationId xmlns="" xmlns:a16="http://schemas.microsoft.com/office/drawing/2014/main" id="{E10AB46E-029E-44AC-941F-DD6F012B367E}"/>
              </a:ext>
            </a:extLst>
          </p:cNvPr>
          <p:cNvSpPr txBox="1">
            <a:spLocks/>
          </p:cNvSpPr>
          <p:nvPr/>
        </p:nvSpPr>
        <p:spPr>
          <a:xfrm>
            <a:off x="323553" y="4146310"/>
            <a:ext cx="11544894" cy="242402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a:t>Thucydides, 6.82-83 (p.13)</a:t>
            </a:r>
          </a:p>
          <a:p>
            <a:pPr marL="0" indent="0">
              <a:buNone/>
            </a:pPr>
            <a:r>
              <a:rPr lang="en-GB" dirty="0"/>
              <a:t>“‘We </a:t>
            </a:r>
            <a:r>
              <a:rPr lang="en-GB" dirty="0" smtClean="0"/>
              <a:t>therefore </a:t>
            </a:r>
            <a:r>
              <a:rPr lang="en-GB" dirty="0"/>
              <a:t>deserve the empire which we have, partly because we supplied to the cause of Hellas the largest fleet and a courage that never looked back, while these subjects of ours harmed us by being just as ready to act in the service of Persia, partly because we wanted to have the strength to hold our own in relation to the Peloponnesians.”</a:t>
            </a:r>
          </a:p>
          <a:p>
            <a:pPr marL="0" indent="0">
              <a:buNone/>
            </a:pPr>
            <a:r>
              <a:rPr lang="en-GB" dirty="0"/>
              <a:t>-  </a:t>
            </a:r>
            <a:r>
              <a:rPr lang="en-GB" b="1" dirty="0"/>
              <a:t>Athens justified its empire to the Greek on Sicily</a:t>
            </a:r>
          </a:p>
        </p:txBody>
      </p:sp>
    </p:spTree>
    <p:extLst>
      <p:ext uri="{BB962C8B-B14F-4D97-AF65-F5344CB8AC3E}">
        <p14:creationId xmlns:p14="http://schemas.microsoft.com/office/powerpoint/2010/main" val="213345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0661A5-CCFC-43BD-96E6-5C29BF586C1E}"/>
              </a:ext>
            </a:extLst>
          </p:cNvPr>
          <p:cNvSpPr>
            <a:spLocks noGrp="1"/>
          </p:cNvSpPr>
          <p:nvPr>
            <p:ph type="title"/>
          </p:nvPr>
        </p:nvSpPr>
        <p:spPr>
          <a:xfrm>
            <a:off x="228668" y="323509"/>
            <a:ext cx="9404723" cy="1400530"/>
          </a:xfrm>
        </p:spPr>
        <p:txBody>
          <a:bodyPr/>
          <a:lstStyle/>
          <a:p>
            <a:r>
              <a:rPr lang="en-GB" sz="3600" dirty="0"/>
              <a:t>The Occupation of </a:t>
            </a:r>
            <a:r>
              <a:rPr lang="en-GB" sz="3600" dirty="0" err="1"/>
              <a:t>Decelea</a:t>
            </a:r>
            <a:r>
              <a:rPr lang="en-GB" sz="3600" dirty="0"/>
              <a:t>, 414 BC</a:t>
            </a:r>
          </a:p>
        </p:txBody>
      </p:sp>
      <p:sp>
        <p:nvSpPr>
          <p:cNvPr id="3" name="Content Placeholder 2">
            <a:extLst>
              <a:ext uri="{FF2B5EF4-FFF2-40B4-BE49-F238E27FC236}">
                <a16:creationId xmlns="" xmlns:a16="http://schemas.microsoft.com/office/drawing/2014/main" id="{9D862A55-94AC-478A-B62B-170FA46DB5E1}"/>
              </a:ext>
            </a:extLst>
          </p:cNvPr>
          <p:cNvSpPr>
            <a:spLocks noGrp="1"/>
          </p:cNvSpPr>
          <p:nvPr>
            <p:ph idx="1"/>
          </p:nvPr>
        </p:nvSpPr>
        <p:spPr>
          <a:xfrm>
            <a:off x="228669" y="1237909"/>
            <a:ext cx="6955902" cy="4195481"/>
          </a:xfrm>
        </p:spPr>
        <p:txBody>
          <a:bodyPr/>
          <a:lstStyle/>
          <a:p>
            <a:r>
              <a:rPr lang="en-GB" dirty="0"/>
              <a:t>A significant turning point in the war as Sparta renewed direct conflict with Athens with a </a:t>
            </a:r>
            <a:r>
              <a:rPr lang="en-GB" dirty="0" smtClean="0"/>
              <a:t>new </a:t>
            </a:r>
            <a:r>
              <a:rPr lang="en-GB" dirty="0"/>
              <a:t>strategy</a:t>
            </a:r>
          </a:p>
          <a:p>
            <a:r>
              <a:rPr lang="en-GB" dirty="0"/>
              <a:t>Spartans and Peloponnesians permanently occupied </a:t>
            </a:r>
            <a:r>
              <a:rPr lang="en-GB" dirty="0" err="1"/>
              <a:t>Decelea</a:t>
            </a:r>
            <a:r>
              <a:rPr lang="en-GB" dirty="0"/>
              <a:t> interrupting Athens’ food supplies from Euboea</a:t>
            </a:r>
          </a:p>
          <a:p>
            <a:r>
              <a:rPr lang="en-GB" b="1" dirty="0"/>
              <a:t>Thucydides</a:t>
            </a:r>
            <a:r>
              <a:rPr lang="en-GB" dirty="0"/>
              <a:t> described the impact: Athens had to permanently guard the city and send cavalry out to attack the Spartans; slaves deserted; food had to be sailed round the coast to Piraeus</a:t>
            </a:r>
            <a:endParaRPr lang="en-GB" b="1" dirty="0"/>
          </a:p>
        </p:txBody>
      </p:sp>
      <p:pic>
        <p:nvPicPr>
          <p:cNvPr id="4" name="Picture 3" descr="https://upload.wikimedia.org/wikipedia/commons/b/bd/Decelia.png">
            <a:extLst>
              <a:ext uri="{FF2B5EF4-FFF2-40B4-BE49-F238E27FC236}">
                <a16:creationId xmlns="" xmlns:a16="http://schemas.microsoft.com/office/drawing/2014/main" id="{764830BD-BA72-4188-9D97-2FC9F8391A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20452" y="1237908"/>
            <a:ext cx="4625877" cy="3896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3">
            <a:extLst>
              <a:ext uri="{FF2B5EF4-FFF2-40B4-BE49-F238E27FC236}">
                <a16:creationId xmlns="" xmlns:a16="http://schemas.microsoft.com/office/drawing/2014/main" id="{0F57A9C5-2BA7-4ADB-832F-BDE51C27A798}"/>
              </a:ext>
            </a:extLst>
          </p:cNvPr>
          <p:cNvSpPr txBox="1">
            <a:spLocks/>
          </p:cNvSpPr>
          <p:nvPr/>
        </p:nvSpPr>
        <p:spPr>
          <a:xfrm>
            <a:off x="418437" y="4653580"/>
            <a:ext cx="11544894" cy="193302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a:t>Thucydides, 7.27-28 (p.16)</a:t>
            </a:r>
          </a:p>
          <a:p>
            <a:pPr>
              <a:buFontTx/>
              <a:buChar char="-"/>
            </a:pPr>
            <a:r>
              <a:rPr lang="en-GB" dirty="0"/>
              <a:t>Suggests that the Spartan occupation of </a:t>
            </a:r>
            <a:r>
              <a:rPr lang="en-GB" dirty="0" err="1"/>
              <a:t>Decelea</a:t>
            </a:r>
            <a:r>
              <a:rPr lang="en-GB" dirty="0"/>
              <a:t> was made worse by the Athenian decision to sustain the campaign in Sicily – </a:t>
            </a:r>
            <a:r>
              <a:rPr lang="en-GB" b="1" dirty="0"/>
              <a:t>this suggest poor Athenian leadership</a:t>
            </a:r>
          </a:p>
          <a:p>
            <a:pPr>
              <a:buFontTx/>
              <a:buChar char="-"/>
            </a:pPr>
            <a:r>
              <a:rPr lang="en-GB" dirty="0"/>
              <a:t>Also explains how Athens became ‘embarrassed financially’ and had to raise taxes on their subjects increasing the risk of revolt even further</a:t>
            </a:r>
          </a:p>
        </p:txBody>
      </p:sp>
    </p:spTree>
    <p:extLst>
      <p:ext uri="{BB962C8B-B14F-4D97-AF65-F5344CB8AC3E}">
        <p14:creationId xmlns:p14="http://schemas.microsoft.com/office/powerpoint/2010/main" val="106297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7EFADC-5EC2-45C0-9F67-8C7CB29890AE}"/>
              </a:ext>
            </a:extLst>
          </p:cNvPr>
          <p:cNvSpPr>
            <a:spLocks noGrp="1"/>
          </p:cNvSpPr>
          <p:nvPr>
            <p:ph type="title"/>
          </p:nvPr>
        </p:nvSpPr>
        <p:spPr>
          <a:xfrm>
            <a:off x="187929" y="305761"/>
            <a:ext cx="9404723" cy="918882"/>
          </a:xfrm>
        </p:spPr>
        <p:txBody>
          <a:bodyPr/>
          <a:lstStyle/>
          <a:p>
            <a:r>
              <a:rPr lang="en-GB" sz="3200" dirty="0"/>
              <a:t>The Role of Persia in the Ionian War</a:t>
            </a:r>
          </a:p>
        </p:txBody>
      </p:sp>
      <p:sp>
        <p:nvSpPr>
          <p:cNvPr id="3" name="Content Placeholder 2">
            <a:extLst>
              <a:ext uri="{FF2B5EF4-FFF2-40B4-BE49-F238E27FC236}">
                <a16:creationId xmlns="" xmlns:a16="http://schemas.microsoft.com/office/drawing/2014/main" id="{7E832747-06F2-4A8B-9BB6-B5882954D7C6}"/>
              </a:ext>
            </a:extLst>
          </p:cNvPr>
          <p:cNvSpPr>
            <a:spLocks noGrp="1"/>
          </p:cNvSpPr>
          <p:nvPr>
            <p:ph idx="1"/>
          </p:nvPr>
        </p:nvSpPr>
        <p:spPr>
          <a:xfrm>
            <a:off x="187929" y="1025498"/>
            <a:ext cx="11699271" cy="5526741"/>
          </a:xfrm>
        </p:spPr>
        <p:txBody>
          <a:bodyPr>
            <a:normAutofit/>
          </a:bodyPr>
          <a:lstStyle/>
          <a:p>
            <a:r>
              <a:rPr lang="en-GB" sz="1800" b="1" dirty="0"/>
              <a:t>Persia had never stopped monitoring the Peloponnesian war</a:t>
            </a:r>
            <a:r>
              <a:rPr lang="en-GB" sz="1800" dirty="0"/>
              <a:t>. They wanted to intervene at the right moment to support </a:t>
            </a:r>
            <a:r>
              <a:rPr lang="en-GB" sz="1800" dirty="0" smtClean="0"/>
              <a:t>the </a:t>
            </a:r>
            <a:r>
              <a:rPr lang="en-GB" sz="1800" dirty="0"/>
              <a:t>winning side and rebuild their power around the Aegean – Sparta and Persia had discussed an alliance in 425 and there is also evidence of an alliance between Athens and Persia around 424-23 (Possibly the Peace of </a:t>
            </a:r>
            <a:r>
              <a:rPr lang="en-GB" sz="1800" dirty="0" err="1"/>
              <a:t>Epilycus</a:t>
            </a:r>
            <a:r>
              <a:rPr lang="en-GB" sz="1800" dirty="0"/>
              <a:t>)</a:t>
            </a:r>
          </a:p>
          <a:p>
            <a:r>
              <a:rPr lang="en-GB" sz="1800" dirty="0"/>
              <a:t>Athens’ defeat in Sicily gave Persia the opportunity to act as </a:t>
            </a:r>
            <a:r>
              <a:rPr lang="en-GB" sz="1800" b="1" dirty="0">
                <a:solidFill>
                  <a:srgbClr val="FFC000"/>
                </a:solidFill>
              </a:rPr>
              <a:t>“Next winter the whole of Hellas, after the great disaster in Sicily, turned immediately against Athens</a:t>
            </a:r>
            <a:r>
              <a:rPr lang="en-GB" sz="1800" b="1" dirty="0" smtClean="0">
                <a:solidFill>
                  <a:srgbClr val="FFC000"/>
                </a:solidFill>
              </a:rPr>
              <a:t>.” </a:t>
            </a:r>
            <a:r>
              <a:rPr lang="en-GB" sz="1800" b="1" dirty="0">
                <a:solidFill>
                  <a:srgbClr val="FFC000"/>
                </a:solidFill>
              </a:rPr>
              <a:t>(Thucydides 8.2 p. 18)</a:t>
            </a:r>
          </a:p>
          <a:p>
            <a:r>
              <a:rPr lang="en-GB" sz="1800" dirty="0"/>
              <a:t>Sparta began to cooperate with the local Persian Satrap </a:t>
            </a:r>
            <a:r>
              <a:rPr lang="en-GB" sz="1800" b="1" dirty="0" err="1"/>
              <a:t>Tissaphernes</a:t>
            </a:r>
            <a:r>
              <a:rPr lang="en-GB" sz="1800" dirty="0"/>
              <a:t> in 413 to win over the Athenian subject Chios – there is confusion over the specific terms of the treaty but Persia was allowed to tax the ‘Asiatic’ Greeks and would in return pay for a Peloponnesian fleet – However, </a:t>
            </a:r>
            <a:r>
              <a:rPr lang="en-GB" sz="1800" dirty="0" err="1"/>
              <a:t>Tisssaphernes</a:t>
            </a:r>
            <a:r>
              <a:rPr lang="en-GB" sz="1800" dirty="0"/>
              <a:t> delayed in sending the funds according to Thucydides because he wanted to keep </a:t>
            </a:r>
            <a:r>
              <a:rPr lang="en-GB" sz="1800" dirty="0" smtClean="0"/>
              <a:t>“</a:t>
            </a:r>
            <a:r>
              <a:rPr lang="en-GB" sz="1800" b="1" dirty="0" smtClean="0">
                <a:solidFill>
                  <a:srgbClr val="FFC000"/>
                </a:solidFill>
              </a:rPr>
              <a:t>the </a:t>
            </a:r>
            <a:r>
              <a:rPr lang="en-GB" sz="1800" b="1" dirty="0">
                <a:solidFill>
                  <a:srgbClr val="FFC000"/>
                </a:solidFill>
              </a:rPr>
              <a:t>two sides evenly balanced, by not committing himself to either side and so giving it the advantage</a:t>
            </a:r>
            <a:r>
              <a:rPr lang="en-GB" sz="1800" b="1" dirty="0" smtClean="0">
                <a:solidFill>
                  <a:srgbClr val="FFC000"/>
                </a:solidFill>
              </a:rPr>
              <a:t>.” </a:t>
            </a:r>
            <a:r>
              <a:rPr lang="en-GB" sz="1800" b="1" dirty="0">
                <a:solidFill>
                  <a:srgbClr val="FFC000"/>
                </a:solidFill>
              </a:rPr>
              <a:t>(Thucydides 8.87,  p. 24)</a:t>
            </a:r>
          </a:p>
          <a:p>
            <a:r>
              <a:rPr lang="en-GB" sz="1800" dirty="0"/>
              <a:t>In 411/10 Sparta lost patience with </a:t>
            </a:r>
            <a:r>
              <a:rPr lang="en-GB" sz="1800" dirty="0" err="1"/>
              <a:t>Tissaphernes</a:t>
            </a:r>
            <a:r>
              <a:rPr lang="en-GB" sz="1800" dirty="0"/>
              <a:t> and agreed a treaty instead with another satrap </a:t>
            </a:r>
            <a:r>
              <a:rPr lang="en-GB" sz="1800" b="1" dirty="0" err="1"/>
              <a:t>Pharnabazus</a:t>
            </a:r>
            <a:r>
              <a:rPr lang="en-GB" sz="1800" b="1" dirty="0"/>
              <a:t>.</a:t>
            </a:r>
            <a:r>
              <a:rPr lang="en-GB" sz="1800" dirty="0"/>
              <a:t> In 407 </a:t>
            </a:r>
            <a:r>
              <a:rPr lang="en-GB" sz="1800" b="1" dirty="0"/>
              <a:t>King Darius </a:t>
            </a:r>
            <a:r>
              <a:rPr lang="en-GB" sz="1800" b="1" dirty="0" smtClean="0"/>
              <a:t>II</a:t>
            </a:r>
            <a:r>
              <a:rPr lang="en-GB" sz="1800" dirty="0" smtClean="0"/>
              <a:t> formally </a:t>
            </a:r>
            <a:r>
              <a:rPr lang="en-GB" sz="1800" dirty="0"/>
              <a:t>gave full Persian support to Sparta (Possible a new treaty called the Treaty of Boeotia)</a:t>
            </a:r>
          </a:p>
          <a:p>
            <a:r>
              <a:rPr lang="en-GB" sz="1800" dirty="0"/>
              <a:t>Darius appointed his son </a:t>
            </a:r>
            <a:r>
              <a:rPr lang="en-GB" sz="1800" b="1" dirty="0"/>
              <a:t>Cyrus</a:t>
            </a:r>
            <a:r>
              <a:rPr lang="en-GB" sz="1800" dirty="0"/>
              <a:t> as Persian commander – he maintained a good relationship with the Spartan commander </a:t>
            </a:r>
            <a:r>
              <a:rPr lang="en-GB" sz="1800" b="1" dirty="0"/>
              <a:t>Lysander </a:t>
            </a:r>
            <a:r>
              <a:rPr lang="en-GB" sz="1800" dirty="0"/>
              <a:t> but not with his temporary successor </a:t>
            </a:r>
            <a:r>
              <a:rPr lang="en-GB" sz="1800" b="1" dirty="0" err="1"/>
              <a:t>Callicratidas</a:t>
            </a:r>
            <a:r>
              <a:rPr lang="en-GB" sz="1800" dirty="0"/>
              <a:t>.</a:t>
            </a:r>
            <a:endParaRPr lang="en-GB" sz="1800" b="1" dirty="0"/>
          </a:p>
        </p:txBody>
      </p:sp>
    </p:spTree>
    <p:extLst>
      <p:ext uri="{BB962C8B-B14F-4D97-AF65-F5344CB8AC3E}">
        <p14:creationId xmlns:p14="http://schemas.microsoft.com/office/powerpoint/2010/main" val="2282504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1009</TotalTime>
  <Words>1668</Words>
  <Application>Microsoft Office PowerPoint</Application>
  <PresentationFormat>Widescreen</PresentationFormat>
  <Paragraphs>108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Times New Roman</vt:lpstr>
      <vt:lpstr>Wingdings 3</vt:lpstr>
      <vt:lpstr>Ion</vt:lpstr>
      <vt:lpstr>Ancient History  Greek Period Study Revision</vt:lpstr>
      <vt:lpstr>Overview of the Period</vt:lpstr>
      <vt:lpstr>The breakdown of the Peace of Nicias</vt:lpstr>
      <vt:lpstr>The breakdown of the Peace of Nicias</vt:lpstr>
      <vt:lpstr>The Sicilian Expedition 415-413 BC </vt:lpstr>
      <vt:lpstr>The Sicilian Expedition 415-413 BC </vt:lpstr>
      <vt:lpstr>The Sicilian Expedition 415-413 BC </vt:lpstr>
      <vt:lpstr>The Occupation of Decelea, 414 BC</vt:lpstr>
      <vt:lpstr>The Role of Persia in the Ionian War</vt:lpstr>
      <vt:lpstr>The Role of Persia in the Ionian War</vt:lpstr>
      <vt:lpstr>PowerPoint Presentation</vt:lpstr>
      <vt:lpstr>Why did Athens lose the War?</vt:lpstr>
      <vt:lpstr>Xenophon – some key sources </vt:lpstr>
      <vt:lpstr>PowerPoint Presentation</vt:lpstr>
      <vt:lpstr>PowerPoint Presentation</vt:lpstr>
      <vt:lpstr>Final Points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History  Greek Period Study Revision</dc:title>
  <dc:creator>Jonathan Sparshott</dc:creator>
  <cp:lastModifiedBy>Jonathan Sparshott</cp:lastModifiedBy>
  <cp:revision>134</cp:revision>
  <cp:lastPrinted>2018-04-18T08:26:23Z</cp:lastPrinted>
  <dcterms:created xsi:type="dcterms:W3CDTF">2018-04-17T11:10:27Z</dcterms:created>
  <dcterms:modified xsi:type="dcterms:W3CDTF">2018-05-14T11:35:33Z</dcterms:modified>
</cp:coreProperties>
</file>