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73" r:id="rId4"/>
    <p:sldId id="258" r:id="rId5"/>
    <p:sldId id="274" r:id="rId6"/>
    <p:sldId id="275" r:id="rId7"/>
    <p:sldId id="276" r:id="rId8"/>
    <p:sldId id="277" r:id="rId9"/>
    <p:sldId id="259" r:id="rId10"/>
    <p:sldId id="261" r:id="rId11"/>
    <p:sldId id="262" r:id="rId12"/>
    <p:sldId id="263" r:id="rId13"/>
    <p:sldId id="264" r:id="rId14"/>
    <p:sldId id="265" r:id="rId15"/>
    <p:sldId id="266" r:id="rId16"/>
    <p:sldId id="278" r:id="rId17"/>
    <p:sldId id="267" r:id="rId18"/>
    <p:sldId id="279" r:id="rId19"/>
    <p:sldId id="269" r:id="rId20"/>
    <p:sldId id="268" r:id="rId21"/>
    <p:sldId id="270" r:id="rId22"/>
    <p:sldId id="271" r:id="rId23"/>
    <p:sldId id="272"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92" y="0"/>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1BD9B4-DF66-4007-B9E8-C92B982965E5}" type="datetimeFigureOut">
              <a:rPr lang="en-GB" smtClean="0"/>
              <a:t>19/04/2018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6B1A49-6D5A-4E1F-A790-9A2995679B15}" type="slidenum">
              <a:rPr lang="en-GB" smtClean="0"/>
              <a:t>‹#›</a:t>
            </a:fld>
            <a:endParaRPr lang="en-GB"/>
          </a:p>
        </p:txBody>
      </p:sp>
    </p:spTree>
    <p:extLst>
      <p:ext uri="{BB962C8B-B14F-4D97-AF65-F5344CB8AC3E}">
        <p14:creationId xmlns:p14="http://schemas.microsoft.com/office/powerpoint/2010/main" val="82623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B1A49-6D5A-4E1F-A790-9A2995679B15}" type="slidenum">
              <a:rPr lang="en-GB" smtClean="0"/>
              <a:t>2</a:t>
            </a:fld>
            <a:endParaRPr lang="en-GB"/>
          </a:p>
        </p:txBody>
      </p:sp>
    </p:spTree>
    <p:extLst>
      <p:ext uri="{BB962C8B-B14F-4D97-AF65-F5344CB8AC3E}">
        <p14:creationId xmlns:p14="http://schemas.microsoft.com/office/powerpoint/2010/main" val="400425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B1A49-6D5A-4E1F-A790-9A2995679B15}" type="slidenum">
              <a:rPr lang="en-GB" smtClean="0"/>
              <a:t>21</a:t>
            </a:fld>
            <a:endParaRPr lang="en-GB"/>
          </a:p>
        </p:txBody>
      </p:sp>
    </p:spTree>
    <p:extLst>
      <p:ext uri="{BB962C8B-B14F-4D97-AF65-F5344CB8AC3E}">
        <p14:creationId xmlns:p14="http://schemas.microsoft.com/office/powerpoint/2010/main" val="60966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78E655-8C57-45D3-A8B5-3331CD7DC164}"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331A56-3D22-4521-B332-E7050A9CEC95}"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78E655-8C57-45D3-A8B5-3331CD7DC164}"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331A56-3D22-4521-B332-E7050A9CEC95}"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78E655-8C57-45D3-A8B5-3331CD7DC164}"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331A56-3D22-4521-B332-E7050A9CEC95}"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78E655-8C57-45D3-A8B5-3331CD7DC164}"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331A56-3D22-4521-B332-E7050A9CEC95}"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8178E655-8C57-45D3-A8B5-3331CD7DC164}"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331A56-3D22-4521-B332-E7050A9CEC95}"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78E655-8C57-45D3-A8B5-3331CD7DC164}" type="datetimeFigureOut">
              <a:rPr lang="en-GB" smtClean="0"/>
              <a:t>19/04/2018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331A56-3D22-4521-B332-E7050A9CEC95}"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78E655-8C57-45D3-A8B5-3331CD7DC164}" type="datetimeFigureOut">
              <a:rPr lang="en-GB" smtClean="0"/>
              <a:t>19/04/2018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331A56-3D22-4521-B332-E7050A9CEC95}"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78E655-8C57-45D3-A8B5-3331CD7DC164}" type="datetimeFigureOut">
              <a:rPr lang="en-GB" smtClean="0"/>
              <a:t>19/04/2018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331A56-3D22-4521-B332-E7050A9CEC95}"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8E655-8C57-45D3-A8B5-3331CD7DC164}" type="datetimeFigureOut">
              <a:rPr lang="en-GB" smtClean="0"/>
              <a:t>19/04/2018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331A56-3D22-4521-B332-E7050A9CEC95}"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8178E655-8C57-45D3-A8B5-3331CD7DC164}" type="datetimeFigureOut">
              <a:rPr lang="en-GB" smtClean="0"/>
              <a:t>19/04/2018</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C331A56-3D22-4521-B332-E7050A9CEC95}"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78E655-8C57-45D3-A8B5-3331CD7DC164}" type="datetimeFigureOut">
              <a:rPr lang="en-GB" smtClean="0"/>
              <a:t>19/04/2018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331A56-3D22-4521-B332-E7050A9CEC95}"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178E655-8C57-45D3-A8B5-3331CD7DC164}" type="datetimeFigureOut">
              <a:rPr lang="en-GB" smtClean="0"/>
              <a:t>19/04/2018</a:t>
            </a:fld>
            <a:endParaRPr lang="en-GB"/>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GB"/>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C331A56-3D22-4521-B332-E7050A9CEC95}"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Constitution</a:t>
            </a:r>
            <a:br>
              <a:rPr lang="en-GB" dirty="0" smtClean="0"/>
            </a:br>
            <a:endParaRPr lang="en-GB" dirty="0"/>
          </a:p>
        </p:txBody>
      </p:sp>
      <p:sp>
        <p:nvSpPr>
          <p:cNvPr id="3" name="Subtitle 2"/>
          <p:cNvSpPr>
            <a:spLocks noGrp="1"/>
          </p:cNvSpPr>
          <p:nvPr>
            <p:ph type="subTitle" idx="1"/>
          </p:nvPr>
        </p:nvSpPr>
        <p:spPr>
          <a:xfrm rot="19140000">
            <a:off x="1485596" y="2368735"/>
            <a:ext cx="6511131" cy="1162474"/>
          </a:xfrm>
        </p:spPr>
        <p:txBody>
          <a:bodyPr>
            <a:normAutofit lnSpcReduction="10000"/>
          </a:bodyPr>
          <a:lstStyle/>
          <a:p>
            <a:r>
              <a:rPr lang="en-GB" dirty="0" smtClean="0"/>
              <a:t>Revision</a:t>
            </a:r>
          </a:p>
          <a:p>
            <a:pPr marL="342900" indent="-342900">
              <a:buAutoNum type="arabicPeriod"/>
            </a:pPr>
            <a:r>
              <a:rPr lang="en-GB" dirty="0" smtClean="0"/>
              <a:t>The nature of our constitution</a:t>
            </a:r>
          </a:p>
          <a:p>
            <a:pPr marL="342900" indent="-342900">
              <a:buAutoNum type="arabicPeriod"/>
            </a:pPr>
            <a:r>
              <a:rPr lang="en-GB" dirty="0" smtClean="0"/>
              <a:t>Sovereignty</a:t>
            </a:r>
          </a:p>
          <a:p>
            <a:pPr marL="342900" indent="-342900">
              <a:buAutoNum type="arabicPeriod"/>
            </a:pPr>
            <a:r>
              <a:rPr lang="en-GB" dirty="0" smtClean="0"/>
              <a:t>The reforms</a:t>
            </a:r>
          </a:p>
          <a:p>
            <a:pPr marL="342900" indent="-342900">
              <a:buAutoNum type="arabicPeriod"/>
            </a:pPr>
            <a:endParaRPr lang="en-GB" dirty="0"/>
          </a:p>
        </p:txBody>
      </p:sp>
    </p:spTree>
    <p:extLst>
      <p:ext uri="{BB962C8B-B14F-4D97-AF65-F5344CB8AC3E}">
        <p14:creationId xmlns:p14="http://schemas.microsoft.com/office/powerpoint/2010/main" val="464157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Sources of the </a:t>
            </a:r>
            <a:r>
              <a:rPr lang="en-GB" dirty="0" smtClean="0"/>
              <a:t>constitution - scratch</a:t>
            </a:r>
            <a:endParaRPr lang="en-GB" dirty="0"/>
          </a:p>
        </p:txBody>
      </p:sp>
      <p:sp>
        <p:nvSpPr>
          <p:cNvPr id="3" name="Content Placeholder 2"/>
          <p:cNvSpPr>
            <a:spLocks noGrp="1"/>
          </p:cNvSpPr>
          <p:nvPr>
            <p:ph idx="1"/>
          </p:nvPr>
        </p:nvSpPr>
        <p:spPr>
          <a:xfrm>
            <a:off x="827584" y="836712"/>
            <a:ext cx="7516316" cy="4851412"/>
          </a:xfrm>
        </p:spPr>
        <p:txBody>
          <a:bodyPr>
            <a:normAutofit/>
          </a:bodyPr>
          <a:lstStyle/>
          <a:p>
            <a:r>
              <a:rPr lang="en-GB" dirty="0" smtClean="0"/>
              <a:t>Statutes – </a:t>
            </a:r>
            <a:r>
              <a:rPr lang="en-GB" b="0" dirty="0" smtClean="0"/>
              <a:t>Laws passed by the UK Parliament such as the Human Rights Act.</a:t>
            </a:r>
          </a:p>
          <a:p>
            <a:r>
              <a:rPr lang="en-GB" dirty="0" smtClean="0"/>
              <a:t>Conventions – </a:t>
            </a:r>
            <a:r>
              <a:rPr lang="en-GB" b="0" dirty="0" smtClean="0"/>
              <a:t>Rules that are not legally enforceable but which are considered binding and so are virtually laws such as the Salisbury Convention which is a rule that the House of Lords cannot obstruct a proposal that was contained in the governing party’s last election manifesto.</a:t>
            </a:r>
          </a:p>
          <a:p>
            <a:r>
              <a:rPr lang="en-GB" dirty="0" smtClean="0"/>
              <a:t>Royal Prerogative</a:t>
            </a:r>
            <a:r>
              <a:rPr lang="en-GB" b="0" dirty="0" smtClean="0"/>
              <a:t> – which are customs that allowed the monarch and now the PM to appoint people, declare war etc</a:t>
            </a:r>
            <a:r>
              <a:rPr lang="en-GB" b="0" dirty="0" smtClean="0"/>
              <a:t>.</a:t>
            </a:r>
          </a:p>
          <a:p>
            <a:r>
              <a:rPr lang="en-GB" dirty="0"/>
              <a:t>Authoritative writing- - </a:t>
            </a:r>
            <a:r>
              <a:rPr lang="en-GB" b="0" dirty="0"/>
              <a:t>Writings by constitutional experts which describe constitutional practise.  The rule of law described by 19th century </a:t>
            </a:r>
            <a:r>
              <a:rPr lang="en-GB" b="0" dirty="0" smtClean="0"/>
              <a:t>expert </a:t>
            </a:r>
            <a:r>
              <a:rPr lang="en-GB" b="0" dirty="0"/>
              <a:t>A V Dicey establishes the principle of equality under the </a:t>
            </a:r>
            <a:r>
              <a:rPr lang="en-GB" b="0" dirty="0" smtClean="0"/>
              <a:t>law. Others =  Walter Bagehot,  Erskine May.</a:t>
            </a:r>
            <a:endParaRPr lang="en-GB" b="0" dirty="0" smtClean="0"/>
          </a:p>
          <a:p>
            <a:r>
              <a:rPr lang="en-GB" dirty="0"/>
              <a:t>T</a:t>
            </a:r>
            <a:r>
              <a:rPr lang="en-GB" dirty="0" smtClean="0"/>
              <a:t>reaties </a:t>
            </a:r>
            <a:r>
              <a:rPr lang="en-GB" dirty="0" smtClean="0"/>
              <a:t>-  </a:t>
            </a:r>
            <a:r>
              <a:rPr lang="en-GB" b="0" dirty="0" smtClean="0"/>
              <a:t>transferring some power and sovereignty to the EU in agreements such as The Maastricht Treaty of 1992 and the Lisbon treaty of </a:t>
            </a:r>
            <a:r>
              <a:rPr lang="en-GB" b="0" dirty="0" smtClean="0"/>
              <a:t>2007</a:t>
            </a:r>
            <a:endParaRPr lang="en-GB" b="0" dirty="0" smtClean="0"/>
          </a:p>
          <a:p>
            <a:r>
              <a:rPr lang="en-GB" dirty="0" smtClean="0"/>
              <a:t>Common Law - </a:t>
            </a:r>
            <a:r>
              <a:rPr lang="en-GB" b="0" dirty="0" smtClean="0"/>
              <a:t> Similar to conventions these are unwritten laws but unlike conventions they can be enforced by the courts.  Public rights of way for instance, are typical rights established through common law</a:t>
            </a:r>
            <a:r>
              <a:rPr lang="en-GB" b="0" dirty="0" smtClean="0"/>
              <a:t>.</a:t>
            </a:r>
          </a:p>
          <a:p>
            <a:r>
              <a:rPr lang="en-GB" dirty="0" smtClean="0"/>
              <a:t>Historical Precedent -  </a:t>
            </a:r>
            <a:r>
              <a:rPr lang="en-GB" b="0" dirty="0" smtClean="0"/>
              <a:t>How a rule  got established.</a:t>
            </a:r>
            <a:endParaRPr lang="en-GB"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869160"/>
            <a:ext cx="2183904" cy="1637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932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does sovereignty lie?</a:t>
            </a:r>
            <a:endParaRPr lang="en-GB" dirty="0"/>
          </a:p>
        </p:txBody>
      </p:sp>
      <p:sp>
        <p:nvSpPr>
          <p:cNvPr id="3" name="Content Placeholder 2"/>
          <p:cNvSpPr>
            <a:spLocks noGrp="1"/>
          </p:cNvSpPr>
          <p:nvPr>
            <p:ph idx="1"/>
          </p:nvPr>
        </p:nvSpPr>
        <p:spPr>
          <a:xfrm>
            <a:off x="822960" y="908720"/>
            <a:ext cx="7520940" cy="4032448"/>
          </a:xfrm>
        </p:spPr>
        <p:txBody>
          <a:bodyPr>
            <a:normAutofit lnSpcReduction="10000"/>
          </a:bodyPr>
          <a:lstStyle/>
          <a:p>
            <a:r>
              <a:rPr lang="en-GB" b="0" u="sng" dirty="0" smtClean="0"/>
              <a:t>Parliament is legally sovereign</a:t>
            </a:r>
            <a:r>
              <a:rPr lang="en-GB" b="0" dirty="0" smtClean="0"/>
              <a:t>:  This means it is the ultimate source of law and the ultimate source of all political power.</a:t>
            </a:r>
          </a:p>
          <a:p>
            <a:r>
              <a:rPr lang="en-GB" b="0" dirty="0" smtClean="0"/>
              <a:t>UK government shares this sovereignty to some extent because it has the people’s mandate to implement its political programme.  This means Parliament should not normally defy the will of the government when it is acting within the people’s mandate.</a:t>
            </a:r>
          </a:p>
          <a:p>
            <a:r>
              <a:rPr lang="en-GB" b="0" dirty="0" smtClean="0"/>
              <a:t>The people are sovereign at elections.</a:t>
            </a:r>
          </a:p>
          <a:p>
            <a:r>
              <a:rPr lang="en-GB" b="0" dirty="0" smtClean="0"/>
              <a:t>Referenda do NOT grant sovereignty to the people because they are </a:t>
            </a:r>
            <a:r>
              <a:rPr lang="en-GB" b="0" dirty="0" smtClean="0"/>
              <a:t>not technically </a:t>
            </a:r>
            <a:r>
              <a:rPr lang="en-GB" b="0" dirty="0" smtClean="0"/>
              <a:t>binding on Parliament.  However, referendum results are sovereign in practice.</a:t>
            </a:r>
          </a:p>
          <a:p>
            <a:r>
              <a:rPr lang="en-GB" b="0" dirty="0" smtClean="0"/>
              <a:t>The European Union has legal sovereignty in those areas where it has jurisdiction.  </a:t>
            </a:r>
            <a:r>
              <a:rPr lang="en-GB" b="0" dirty="0" smtClean="0"/>
              <a:t>However, now that the UK has announced it will be leaving this is obviously coming to an end.</a:t>
            </a:r>
          </a:p>
          <a:p>
            <a:r>
              <a:rPr lang="en-GB" b="0" dirty="0" smtClean="0"/>
              <a:t>The </a:t>
            </a:r>
            <a:r>
              <a:rPr lang="en-GB" b="0" dirty="0" smtClean="0"/>
              <a:t>devolved administrations do not have legal sovereignty, but they have quasi sovereignty.  This means that the power granted to </a:t>
            </a:r>
            <a:r>
              <a:rPr lang="en-GB" b="0" dirty="0" smtClean="0"/>
              <a:t>them </a:t>
            </a:r>
            <a:r>
              <a:rPr lang="en-GB" b="0" dirty="0" smtClean="0"/>
              <a:t>is unlikely to be returned to Westminster.</a:t>
            </a:r>
          </a:p>
          <a:p>
            <a:endParaRPr lang="en-GB" b="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4725144"/>
            <a:ext cx="2411760" cy="18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035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686976"/>
          </a:xfrm>
        </p:spPr>
        <p:txBody>
          <a:bodyPr/>
          <a:lstStyle/>
          <a:p>
            <a:r>
              <a:rPr lang="en-GB" dirty="0" smtClean="0"/>
              <a:t>How has sovereignty changed in the </a:t>
            </a:r>
            <a:r>
              <a:rPr lang="en-GB" dirty="0" err="1" smtClean="0"/>
              <a:t>uk</a:t>
            </a:r>
            <a:r>
              <a:rPr lang="en-GB" dirty="0" smtClean="0"/>
              <a:t> since 1997?</a:t>
            </a:r>
            <a:endParaRPr lang="en-GB" dirty="0"/>
          </a:p>
        </p:txBody>
      </p:sp>
      <p:sp>
        <p:nvSpPr>
          <p:cNvPr id="3" name="Content Placeholder 2"/>
          <p:cNvSpPr>
            <a:spLocks noGrp="1"/>
          </p:cNvSpPr>
          <p:nvPr>
            <p:ph idx="1"/>
          </p:nvPr>
        </p:nvSpPr>
        <p:spPr/>
        <p:txBody>
          <a:bodyPr/>
          <a:lstStyle/>
          <a:p>
            <a:pPr>
              <a:buFont typeface="Arial" pitchFamily="34" charset="0"/>
              <a:buChar char="•"/>
            </a:pPr>
            <a:r>
              <a:rPr lang="en-GB" b="0" dirty="0" smtClean="0"/>
              <a:t>A great deal of political sovereignty has been transferred to devolved administrations.</a:t>
            </a:r>
          </a:p>
          <a:p>
            <a:pPr>
              <a:buFont typeface="Arial" pitchFamily="34" charset="0"/>
              <a:buChar char="•"/>
            </a:pPr>
            <a:r>
              <a:rPr lang="en-GB" b="0" dirty="0" smtClean="0"/>
              <a:t>There </a:t>
            </a:r>
            <a:r>
              <a:rPr lang="en-GB" b="0" dirty="0" smtClean="0"/>
              <a:t>has been an increasing use of referenda to resolve key issues.</a:t>
            </a:r>
          </a:p>
          <a:p>
            <a:pPr>
              <a:buFont typeface="Arial" pitchFamily="34" charset="0"/>
              <a:buChar char="•"/>
            </a:pPr>
            <a:r>
              <a:rPr lang="en-GB" b="0" dirty="0" smtClean="0"/>
              <a:t>Arguably the power of the executive in relation to Parliament has grown, giving it effectively more </a:t>
            </a:r>
            <a:r>
              <a:rPr lang="en-GB" b="0" dirty="0" smtClean="0"/>
              <a:t>sovereignty though that might be debateable in the current minority government..</a:t>
            </a:r>
            <a:endParaRPr lang="en-GB" b="0" dirty="0" smtClean="0"/>
          </a:p>
          <a:p>
            <a:pPr>
              <a:buFont typeface="Arial" pitchFamily="34" charset="0"/>
              <a:buChar char="•"/>
            </a:pPr>
            <a:r>
              <a:rPr lang="en-GB" b="0" dirty="0" smtClean="0"/>
              <a:t>It has been argued that the incorporation of the European Convention on Human Rights into UK law is effectively a transfer of sovereignty over civil liberties.</a:t>
            </a:r>
            <a:endParaRPr lang="en-GB" b="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861048"/>
            <a:ext cx="4215514" cy="28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3606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65760"/>
            <a:ext cx="8020372" cy="830992"/>
          </a:xfrm>
        </p:spPr>
        <p:txBody>
          <a:bodyPr/>
          <a:lstStyle/>
          <a:p>
            <a:r>
              <a:rPr lang="en-GB" dirty="0" smtClean="0"/>
              <a:t>To what extent is parliamentary sovereignty a myth? </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2238805"/>
              </p:ext>
            </p:extLst>
          </p:nvPr>
        </p:nvGraphicFramePr>
        <p:xfrm>
          <a:off x="179512" y="1268760"/>
          <a:ext cx="8712968" cy="5316913"/>
        </p:xfrm>
        <a:graphic>
          <a:graphicData uri="http://schemas.openxmlformats.org/drawingml/2006/table">
            <a:tbl>
              <a:tblPr firstRow="1" bandRow="1">
                <a:tableStyleId>{5C22544A-7EE6-4342-B048-85BDC9FD1C3A}</a:tableStyleId>
              </a:tblPr>
              <a:tblGrid>
                <a:gridCol w="4356484"/>
                <a:gridCol w="4356484"/>
              </a:tblGrid>
              <a:tr h="319701">
                <a:tc>
                  <a:txBody>
                    <a:bodyPr/>
                    <a:lstStyle/>
                    <a:p>
                      <a:r>
                        <a:rPr lang="en-GB" dirty="0" smtClean="0"/>
                        <a:t>Myth</a:t>
                      </a:r>
                      <a:endParaRPr lang="en-GB" dirty="0"/>
                    </a:p>
                  </a:txBody>
                  <a:tcPr/>
                </a:tc>
                <a:tc>
                  <a:txBody>
                    <a:bodyPr/>
                    <a:lstStyle/>
                    <a:p>
                      <a:r>
                        <a:rPr lang="en-GB" dirty="0" smtClean="0"/>
                        <a:t>Reality</a:t>
                      </a:r>
                      <a:endParaRPr lang="en-GB" dirty="0"/>
                    </a:p>
                  </a:txBody>
                  <a:tcPr/>
                </a:tc>
              </a:tr>
              <a:tr h="1189468">
                <a:tc>
                  <a:txBody>
                    <a:bodyPr/>
                    <a:lstStyle/>
                    <a:p>
                      <a:r>
                        <a:rPr lang="en-GB" dirty="0" smtClean="0"/>
                        <a:t>The</a:t>
                      </a:r>
                      <a:r>
                        <a:rPr lang="en-GB" baseline="0" dirty="0" smtClean="0"/>
                        <a:t> executive might be said to have more power than parliament as it is run by the winning party and usually tells parliament which way they should vote.</a:t>
                      </a:r>
                      <a:endParaRPr lang="en-GB" dirty="0"/>
                    </a:p>
                  </a:txBody>
                  <a:tcPr/>
                </a:tc>
                <a:tc>
                  <a:txBody>
                    <a:bodyPr/>
                    <a:lstStyle/>
                    <a:p>
                      <a:r>
                        <a:rPr lang="en-GB" dirty="0" smtClean="0"/>
                        <a:t>However, parliament has the authority to challenge the executive and ultimately</a:t>
                      </a:r>
                      <a:r>
                        <a:rPr lang="en-GB" baseline="0" dirty="0" smtClean="0"/>
                        <a:t>  to call a vote of no confidence and get rid of the government.</a:t>
                      </a:r>
                      <a:endParaRPr lang="en-GB" dirty="0"/>
                    </a:p>
                  </a:txBody>
                  <a:tcPr/>
                </a:tc>
              </a:tr>
              <a:tr h="743417">
                <a:tc>
                  <a:txBody>
                    <a:bodyPr/>
                    <a:lstStyle/>
                    <a:p>
                      <a:r>
                        <a:rPr lang="en-GB" dirty="0" smtClean="0"/>
                        <a:t>At election time the people are sovereign.</a:t>
                      </a:r>
                      <a:endParaRPr lang="en-GB" dirty="0"/>
                    </a:p>
                  </a:txBody>
                  <a:tcPr/>
                </a:tc>
                <a:tc>
                  <a:txBody>
                    <a:bodyPr/>
                    <a:lstStyle/>
                    <a:p>
                      <a:r>
                        <a:rPr lang="en-GB" dirty="0" smtClean="0"/>
                        <a:t>This is only a brief period while parliament</a:t>
                      </a:r>
                      <a:r>
                        <a:rPr lang="en-GB" baseline="0" dirty="0" smtClean="0"/>
                        <a:t> waits to regain its sovereignty again.</a:t>
                      </a:r>
                      <a:endParaRPr lang="en-GB" dirty="0"/>
                    </a:p>
                  </a:txBody>
                  <a:tcPr/>
                </a:tc>
              </a:tr>
              <a:tr h="799253">
                <a:tc>
                  <a:txBody>
                    <a:bodyPr/>
                    <a:lstStyle/>
                    <a:p>
                      <a:r>
                        <a:rPr lang="en-GB" dirty="0" smtClean="0"/>
                        <a:t>The European Union has legal sovereignty in areas where it has jurisdiction.</a:t>
                      </a:r>
                      <a:endParaRPr lang="en-GB" dirty="0"/>
                    </a:p>
                  </a:txBody>
                  <a:tcPr/>
                </a:tc>
                <a:tc>
                  <a:txBody>
                    <a:bodyPr/>
                    <a:lstStyle/>
                    <a:p>
                      <a:r>
                        <a:rPr lang="en-GB" dirty="0" smtClean="0"/>
                        <a:t>The UK has not given up sovereignty finally to the EU because it can leave and regain</a:t>
                      </a:r>
                      <a:r>
                        <a:rPr lang="en-GB" baseline="0" dirty="0" smtClean="0"/>
                        <a:t> all its authority.</a:t>
                      </a:r>
                      <a:endParaRPr lang="en-GB" dirty="0"/>
                    </a:p>
                  </a:txBody>
                  <a:tcPr/>
                </a:tc>
              </a:tr>
              <a:tr h="1189468">
                <a:tc>
                  <a:txBody>
                    <a:bodyPr/>
                    <a:lstStyle/>
                    <a:p>
                      <a:r>
                        <a:rPr lang="en-GB" dirty="0" smtClean="0"/>
                        <a:t>The devolved administrations</a:t>
                      </a:r>
                      <a:r>
                        <a:rPr lang="en-GB" baseline="0" dirty="0" smtClean="0"/>
                        <a:t> do not have legal sovereignty, but in reality the power granted to them is highly unlikely ever to return to Westminster.</a:t>
                      </a:r>
                      <a:endParaRPr lang="en-GB" dirty="0"/>
                    </a:p>
                  </a:txBody>
                  <a:tcPr/>
                </a:tc>
                <a:tc>
                  <a:txBody>
                    <a:bodyPr/>
                    <a:lstStyle/>
                    <a:p>
                      <a:r>
                        <a:rPr lang="en-GB" dirty="0" smtClean="0"/>
                        <a:t>There are still many areas where they are not in ultimate control, hence Scotland’s decision to go for total sovereignty.</a:t>
                      </a:r>
                      <a:endParaRPr lang="en-GB" dirty="0"/>
                    </a:p>
                  </a:txBody>
                  <a:tcPr/>
                </a:tc>
              </a:tr>
              <a:tr h="799253">
                <a:tc>
                  <a:txBody>
                    <a:bodyPr/>
                    <a:lstStyle/>
                    <a:p>
                      <a:r>
                        <a:rPr lang="en-GB" dirty="0" smtClean="0"/>
                        <a:t>Increasing use of referenda hands authority to the people to resolve key issues.</a:t>
                      </a:r>
                      <a:endParaRPr lang="en-GB" dirty="0"/>
                    </a:p>
                  </a:txBody>
                  <a:tcPr/>
                </a:tc>
                <a:tc>
                  <a:txBody>
                    <a:bodyPr/>
                    <a:lstStyle/>
                    <a:p>
                      <a:r>
                        <a:rPr lang="en-GB" dirty="0" smtClean="0"/>
                        <a:t>Technically Parliament is not bound by the result of a referendum,</a:t>
                      </a:r>
                      <a:r>
                        <a:rPr lang="en-GB" baseline="0" dirty="0" smtClean="0"/>
                        <a:t> but in reality they would be virtually impossible to ignore.</a:t>
                      </a:r>
                      <a:endParaRPr lang="en-GB" dirty="0"/>
                    </a:p>
                  </a:txBody>
                  <a:tcPr/>
                </a:tc>
              </a:tr>
            </a:tbl>
          </a:graphicData>
        </a:graphic>
      </p:graphicFrame>
    </p:spTree>
    <p:extLst>
      <p:ext uri="{BB962C8B-B14F-4D97-AF65-F5344CB8AC3E}">
        <p14:creationId xmlns:p14="http://schemas.microsoft.com/office/powerpoint/2010/main" val="3775524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EU impact on the constitution</a:t>
            </a:r>
            <a:endParaRPr lang="en-GB" dirty="0"/>
          </a:p>
        </p:txBody>
      </p:sp>
      <p:sp>
        <p:nvSpPr>
          <p:cNvPr id="3" name="Content Placeholder 2"/>
          <p:cNvSpPr>
            <a:spLocks noGrp="1"/>
          </p:cNvSpPr>
          <p:nvPr>
            <p:ph idx="1"/>
          </p:nvPr>
        </p:nvSpPr>
        <p:spPr/>
        <p:txBody>
          <a:bodyPr/>
          <a:lstStyle/>
          <a:p>
            <a:pPr marL="285750" indent="-285750">
              <a:buFont typeface="Arial" pitchFamily="34" charset="0"/>
              <a:buChar char="•"/>
            </a:pPr>
            <a:r>
              <a:rPr lang="en-GB" b="0" dirty="0" smtClean="0"/>
              <a:t>EU laws are superior to UK laws.</a:t>
            </a:r>
          </a:p>
          <a:p>
            <a:pPr marL="285750" indent="-285750">
              <a:buFont typeface="Arial" pitchFamily="34" charset="0"/>
              <a:buChar char="•"/>
            </a:pPr>
            <a:r>
              <a:rPr lang="en-GB" b="0" dirty="0" smtClean="0"/>
              <a:t>In any conflict between EU law and UK law, EU law prevails.</a:t>
            </a:r>
          </a:p>
          <a:p>
            <a:pPr marL="285750" indent="-285750">
              <a:buFont typeface="Arial" pitchFamily="34" charset="0"/>
              <a:buChar char="•"/>
            </a:pPr>
            <a:r>
              <a:rPr lang="en-GB" b="0" dirty="0" smtClean="0"/>
              <a:t>UK courts must enforce EU law.</a:t>
            </a:r>
          </a:p>
          <a:p>
            <a:pPr marL="285750" indent="-285750">
              <a:buFont typeface="Arial" pitchFamily="34" charset="0"/>
              <a:buChar char="•"/>
            </a:pPr>
            <a:r>
              <a:rPr lang="en-GB" b="0" dirty="0" smtClean="0"/>
              <a:t>Appeals based on EU law are heard in senior British courts, but final appeals may go the European court of Justice.</a:t>
            </a:r>
          </a:p>
          <a:p>
            <a:pPr marL="285750" indent="-285750">
              <a:buFont typeface="Arial" pitchFamily="34" charset="0"/>
              <a:buChar char="•"/>
            </a:pPr>
            <a:r>
              <a:rPr lang="en-GB" b="0" dirty="0" smtClean="0"/>
              <a:t>Parliament has surrendered sovereignty to the EU in certain policy areas only: trade, consumer law, employment law, agricultural subsidies and fishing.</a:t>
            </a:r>
          </a:p>
          <a:p>
            <a:pPr marL="285750" indent="-285750">
              <a:buFont typeface="Arial" pitchFamily="34" charset="0"/>
              <a:buChar char="•"/>
            </a:pPr>
            <a:r>
              <a:rPr lang="en-GB" b="0" dirty="0" smtClean="0"/>
              <a:t>Now that the UK has chosen to leave they should technically get all these powers back.</a:t>
            </a:r>
          </a:p>
          <a:p>
            <a:pPr marL="0" indent="0"/>
            <a:endParaRPr lang="en-GB" b="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052138"/>
            <a:ext cx="3500969" cy="2625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078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16632"/>
            <a:ext cx="7520940" cy="504056"/>
          </a:xfrm>
        </p:spPr>
        <p:txBody>
          <a:bodyPr/>
          <a:lstStyle/>
          <a:p>
            <a:r>
              <a:rPr lang="en-GB" dirty="0" smtClean="0"/>
              <a:t>Should the UK’s constitution be codified?</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3396955"/>
              </p:ext>
            </p:extLst>
          </p:nvPr>
        </p:nvGraphicFramePr>
        <p:xfrm>
          <a:off x="179511" y="548681"/>
          <a:ext cx="8784976" cy="6192686"/>
        </p:xfrm>
        <a:graphic>
          <a:graphicData uri="http://schemas.openxmlformats.org/drawingml/2006/table">
            <a:tbl>
              <a:tblPr firstRow="1" bandRow="1">
                <a:tableStyleId>{5C22544A-7EE6-4342-B048-85BDC9FD1C3A}</a:tableStyleId>
              </a:tblPr>
              <a:tblGrid>
                <a:gridCol w="4392488"/>
                <a:gridCol w="4392488"/>
              </a:tblGrid>
              <a:tr h="371994">
                <a:tc>
                  <a:txBody>
                    <a:bodyPr/>
                    <a:lstStyle/>
                    <a:p>
                      <a:r>
                        <a:rPr lang="en-GB" dirty="0" smtClean="0"/>
                        <a:t>In favour</a:t>
                      </a:r>
                      <a:endParaRPr lang="en-GB" dirty="0"/>
                    </a:p>
                  </a:txBody>
                  <a:tcPr/>
                </a:tc>
                <a:tc>
                  <a:txBody>
                    <a:bodyPr/>
                    <a:lstStyle/>
                    <a:p>
                      <a:r>
                        <a:rPr lang="en-GB" dirty="0" smtClean="0"/>
                        <a:t>Against</a:t>
                      </a:r>
                      <a:endParaRPr lang="en-GB" dirty="0"/>
                    </a:p>
                  </a:txBody>
                  <a:tcPr/>
                </a:tc>
              </a:tr>
              <a:tr h="929986">
                <a:tc>
                  <a:txBody>
                    <a:bodyPr/>
                    <a:lstStyle/>
                    <a:p>
                      <a:r>
                        <a:rPr lang="en-GB" dirty="0" smtClean="0"/>
                        <a:t>Clarity.</a:t>
                      </a:r>
                      <a:r>
                        <a:rPr lang="en-GB" baseline="0" dirty="0" smtClean="0"/>
                        <a:t>  Citizens know how power is distributed and what the limits are to the power of political institutions.</a:t>
                      </a:r>
                      <a:endParaRPr lang="en-GB" dirty="0"/>
                    </a:p>
                  </a:txBody>
                  <a:tcPr/>
                </a:tc>
                <a:tc>
                  <a:txBody>
                    <a:bodyPr/>
                    <a:lstStyle/>
                    <a:p>
                      <a:r>
                        <a:rPr lang="en-GB" dirty="0" smtClean="0"/>
                        <a:t>Flexibility: An </a:t>
                      </a:r>
                      <a:r>
                        <a:rPr lang="en-GB" dirty="0" err="1" smtClean="0"/>
                        <a:t>uncodified</a:t>
                      </a:r>
                      <a:r>
                        <a:rPr lang="en-GB" dirty="0" smtClean="0"/>
                        <a:t> constitution can be easily changed</a:t>
                      </a:r>
                      <a:r>
                        <a:rPr lang="en-GB" baseline="0" dirty="0" smtClean="0"/>
                        <a:t> and so evolve and adapt to changing circumstances.</a:t>
                      </a:r>
                      <a:endParaRPr lang="en-GB" dirty="0"/>
                    </a:p>
                  </a:txBody>
                  <a:tcPr/>
                </a:tc>
              </a:tr>
              <a:tr h="984765">
                <a:tc>
                  <a:txBody>
                    <a:bodyPr/>
                    <a:lstStyle/>
                    <a:p>
                      <a:r>
                        <a:rPr lang="en-GB" dirty="0" smtClean="0"/>
                        <a:t>Limiting Government:  A codified constitution</a:t>
                      </a:r>
                      <a:r>
                        <a:rPr lang="en-GB" baseline="0" dirty="0" smtClean="0"/>
                        <a:t> is likely to prevent a ‘drift’ of power towards over powerful government.</a:t>
                      </a:r>
                      <a:endParaRPr lang="en-GB" dirty="0"/>
                    </a:p>
                  </a:txBody>
                  <a:tcPr/>
                </a:tc>
                <a:tc>
                  <a:txBody>
                    <a:bodyPr/>
                    <a:lstStyle/>
                    <a:p>
                      <a:r>
                        <a:rPr lang="en-GB" dirty="0" smtClean="0"/>
                        <a:t>Strong government:</a:t>
                      </a:r>
                      <a:r>
                        <a:rPr lang="en-GB" baseline="0" dirty="0" smtClean="0"/>
                        <a:t>  A codified constitution might limit the power of government too much making government ineffective.</a:t>
                      </a:r>
                      <a:endParaRPr lang="en-GB" dirty="0"/>
                    </a:p>
                  </a:txBody>
                  <a:tcPr/>
                </a:tc>
              </a:tr>
              <a:tr h="1208982">
                <a:tc>
                  <a:txBody>
                    <a:bodyPr/>
                    <a:lstStyle/>
                    <a:p>
                      <a:r>
                        <a:rPr lang="en-GB" dirty="0" smtClean="0"/>
                        <a:t>Safeguarding the constitution:  If codified it would be difficult for a short-term</a:t>
                      </a:r>
                      <a:r>
                        <a:rPr lang="en-GB" baseline="0" dirty="0" smtClean="0"/>
                        <a:t> government to amend the constitution for its own narrow benefit.</a:t>
                      </a:r>
                      <a:endParaRPr lang="en-GB" dirty="0"/>
                    </a:p>
                  </a:txBody>
                  <a:tcPr/>
                </a:tc>
                <a:tc>
                  <a:txBody>
                    <a:bodyPr/>
                    <a:lstStyle/>
                    <a:p>
                      <a:r>
                        <a:rPr lang="en-GB" dirty="0" smtClean="0"/>
                        <a:t>Accountability:  Governments</a:t>
                      </a:r>
                      <a:r>
                        <a:rPr lang="en-GB" baseline="0" dirty="0" smtClean="0"/>
                        <a:t> cannot hide behind an </a:t>
                      </a:r>
                      <a:r>
                        <a:rPr lang="en-GB" baseline="0" dirty="0" err="1" smtClean="0"/>
                        <a:t>uncodified</a:t>
                      </a:r>
                      <a:r>
                        <a:rPr lang="en-GB" baseline="0" dirty="0" smtClean="0"/>
                        <a:t> constitution to justify their inactivity, thus making them more accountable.</a:t>
                      </a:r>
                      <a:endParaRPr lang="en-GB" dirty="0"/>
                    </a:p>
                  </a:txBody>
                  <a:tcPr/>
                </a:tc>
              </a:tr>
              <a:tr h="1766973">
                <a:tc>
                  <a:txBody>
                    <a:bodyPr/>
                    <a:lstStyle/>
                    <a:p>
                      <a:r>
                        <a:rPr lang="en-GB" dirty="0" smtClean="0"/>
                        <a:t>Rights:  A codified constitution would clearly state the rights of citizens and help prevent government from abusing those rights.</a:t>
                      </a:r>
                      <a:endParaRPr lang="en-GB" dirty="0"/>
                    </a:p>
                  </a:txBody>
                  <a:tcPr/>
                </a:tc>
                <a:tc>
                  <a:txBody>
                    <a:bodyPr/>
                    <a:lstStyle/>
                    <a:p>
                      <a:r>
                        <a:rPr lang="en-GB" dirty="0" smtClean="0"/>
                        <a:t>Popular control.  Though </a:t>
                      </a:r>
                      <a:r>
                        <a:rPr lang="en-GB" dirty="0" err="1" smtClean="0"/>
                        <a:t>uncodified</a:t>
                      </a:r>
                      <a:r>
                        <a:rPr lang="en-GB" dirty="0" smtClean="0"/>
                        <a:t> constitutions seem easy to change, in practice they can only be changed if the people desire change.  So the constitution is more under popular control. Also it has stood the test of time.</a:t>
                      </a:r>
                      <a:endParaRPr lang="en-GB" dirty="0"/>
                    </a:p>
                  </a:txBody>
                  <a:tcPr/>
                </a:tc>
              </a:tr>
              <a:tr h="929986">
                <a:tc>
                  <a:txBody>
                    <a:bodyPr/>
                    <a:lstStyle/>
                    <a:p>
                      <a:r>
                        <a:rPr lang="en-GB" dirty="0" smtClean="0"/>
                        <a:t>Strong judicial influence.  Such a constitution could be protected by the senior judges.</a:t>
                      </a:r>
                      <a:endParaRPr lang="en-GB" dirty="0"/>
                    </a:p>
                  </a:txBody>
                  <a:tcPr/>
                </a:tc>
                <a:tc>
                  <a:txBody>
                    <a:bodyPr/>
                    <a:lstStyle/>
                    <a:p>
                      <a:r>
                        <a:rPr lang="en-GB" dirty="0" smtClean="0"/>
                        <a:t>As</a:t>
                      </a:r>
                      <a:r>
                        <a:rPr lang="en-GB" baseline="0" dirty="0" smtClean="0"/>
                        <a:t> it is not codified, such a constitution is less subject to control by unelected, unaccountable judges.</a:t>
                      </a:r>
                      <a:endParaRPr lang="en-GB" dirty="0"/>
                    </a:p>
                  </a:txBody>
                  <a:tcPr/>
                </a:tc>
              </a:tr>
            </a:tbl>
          </a:graphicData>
        </a:graphic>
      </p:graphicFrame>
    </p:spTree>
    <p:extLst>
      <p:ext uri="{BB962C8B-B14F-4D97-AF65-F5344CB8AC3E}">
        <p14:creationId xmlns:p14="http://schemas.microsoft.com/office/powerpoint/2010/main" val="1229014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760"/>
            <a:ext cx="8820472" cy="548640"/>
          </a:xfrm>
        </p:spPr>
        <p:txBody>
          <a:bodyPr/>
          <a:lstStyle/>
          <a:p>
            <a:r>
              <a:rPr lang="en-GB" dirty="0" smtClean="0"/>
              <a:t>Royal Prerogative – now exercised by the PM</a:t>
            </a:r>
            <a:endParaRPr lang="en-GB" dirty="0"/>
          </a:p>
        </p:txBody>
      </p:sp>
      <p:sp>
        <p:nvSpPr>
          <p:cNvPr id="3" name="Content Placeholder 2"/>
          <p:cNvSpPr>
            <a:spLocks noGrp="1"/>
          </p:cNvSpPr>
          <p:nvPr>
            <p:ph idx="1"/>
          </p:nvPr>
        </p:nvSpPr>
        <p:spPr>
          <a:xfrm>
            <a:off x="539552" y="1100628"/>
            <a:ext cx="7804348" cy="4992668"/>
          </a:xfrm>
        </p:spPr>
        <p:txBody>
          <a:bodyPr>
            <a:normAutofit/>
          </a:bodyPr>
          <a:lstStyle/>
          <a:p>
            <a:r>
              <a:rPr lang="en-GB" dirty="0"/>
              <a:t>•	</a:t>
            </a:r>
            <a:r>
              <a:rPr lang="en-GB" b="0" dirty="0"/>
              <a:t>Appoint and dismissing all government ministers.</a:t>
            </a:r>
          </a:p>
          <a:p>
            <a:r>
              <a:rPr lang="en-GB" b="0" dirty="0"/>
              <a:t>•	Dissolving parliament and calling general elections.</a:t>
            </a:r>
          </a:p>
          <a:p>
            <a:r>
              <a:rPr lang="en-GB" b="0" dirty="0"/>
              <a:t>•	Creating peerages.</a:t>
            </a:r>
          </a:p>
          <a:p>
            <a:r>
              <a:rPr lang="en-GB" b="0" dirty="0"/>
              <a:t>•	Granting honours such as knighthoods.</a:t>
            </a:r>
          </a:p>
          <a:p>
            <a:r>
              <a:rPr lang="en-GB" b="0" dirty="0"/>
              <a:t>•	Appointing ambassadors</a:t>
            </a:r>
          </a:p>
          <a:p>
            <a:r>
              <a:rPr lang="en-GB" b="0" dirty="0"/>
              <a:t>•	Final appointment of senior judges and bishops of the Church of England.</a:t>
            </a:r>
          </a:p>
          <a:p>
            <a:r>
              <a:rPr lang="en-GB" b="0" dirty="0"/>
              <a:t>•	Commanding the armed forces and declaring wars.</a:t>
            </a:r>
          </a:p>
          <a:p>
            <a:r>
              <a:rPr lang="en-GB" b="0" dirty="0"/>
              <a:t>•	Agreeing foreign treaties.</a:t>
            </a:r>
          </a:p>
          <a:p>
            <a:r>
              <a:rPr lang="en-GB" b="0" dirty="0"/>
              <a:t>•	Conducting relations with foreign powers.</a:t>
            </a:r>
          </a:p>
          <a:p>
            <a:r>
              <a:rPr lang="en-GB" b="0" dirty="0"/>
              <a:t>•	Declaring a state of emergency and thus suspending normal government.</a:t>
            </a:r>
          </a:p>
          <a:p>
            <a:r>
              <a:rPr lang="en-GB" b="0" dirty="0"/>
              <a:t>•	Granting pardons to convicted persons.</a:t>
            </a:r>
          </a:p>
          <a:p>
            <a:endParaRPr lang="en-GB" dirty="0" smtClean="0"/>
          </a:p>
          <a:p>
            <a:r>
              <a:rPr lang="en-GB" dirty="0" smtClean="0"/>
              <a:t>Represents a massive amount of power.</a:t>
            </a:r>
            <a:endParaRPr lang="en-GB" dirty="0"/>
          </a:p>
        </p:txBody>
      </p:sp>
    </p:spTree>
    <p:extLst>
      <p:ext uri="{BB962C8B-B14F-4D97-AF65-F5344CB8AC3E}">
        <p14:creationId xmlns:p14="http://schemas.microsoft.com/office/powerpoint/2010/main" val="3775532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5760"/>
            <a:ext cx="8712968" cy="548640"/>
          </a:xfrm>
        </p:spPr>
        <p:txBody>
          <a:bodyPr/>
          <a:lstStyle/>
          <a:p>
            <a:r>
              <a:rPr lang="en-GB" dirty="0" smtClean="0"/>
              <a:t>Why did New Labour reform the constitution?</a:t>
            </a:r>
            <a:endParaRPr lang="en-GB" dirty="0"/>
          </a:p>
        </p:txBody>
      </p:sp>
      <p:sp>
        <p:nvSpPr>
          <p:cNvPr id="3" name="Content Placeholder 2"/>
          <p:cNvSpPr>
            <a:spLocks noGrp="1"/>
          </p:cNvSpPr>
          <p:nvPr>
            <p:ph idx="1"/>
          </p:nvPr>
        </p:nvSpPr>
        <p:spPr/>
        <p:txBody>
          <a:bodyPr>
            <a:normAutofit lnSpcReduction="10000"/>
          </a:bodyPr>
          <a:lstStyle/>
          <a:p>
            <a:r>
              <a:rPr lang="en-GB" dirty="0" smtClean="0"/>
              <a:t>Modernisation:</a:t>
            </a:r>
            <a:r>
              <a:rPr lang="en-GB" b="0" dirty="0" smtClean="0"/>
              <a:t> The constitution looked out of date in relation to the rest of Europe.</a:t>
            </a:r>
          </a:p>
          <a:p>
            <a:r>
              <a:rPr lang="en-GB" dirty="0" smtClean="0"/>
              <a:t>Democratisation: </a:t>
            </a:r>
            <a:r>
              <a:rPr lang="en-GB" b="0" dirty="0" smtClean="0"/>
              <a:t>New Labour was influenced by Liberalism and wished to make the constitution more democratic and liberal in nature.</a:t>
            </a:r>
          </a:p>
          <a:p>
            <a:r>
              <a:rPr lang="en-GB" dirty="0" smtClean="0"/>
              <a:t>Decentralisation: </a:t>
            </a:r>
            <a:r>
              <a:rPr lang="en-GB" b="0" dirty="0" smtClean="0"/>
              <a:t> to spread power and stop the drift towards excessive executive power that Labour felt had been allowed under the long period of Conservative rule.</a:t>
            </a:r>
          </a:p>
          <a:p>
            <a:r>
              <a:rPr lang="en-GB" dirty="0" smtClean="0"/>
              <a:t>To protect civil liberties: </a:t>
            </a:r>
            <a:r>
              <a:rPr lang="en-GB" b="0" dirty="0" smtClean="0"/>
              <a:t>It was felt that the </a:t>
            </a:r>
            <a:r>
              <a:rPr lang="en-GB" b="0" dirty="0" err="1" smtClean="0"/>
              <a:t>uncodified</a:t>
            </a:r>
            <a:r>
              <a:rPr lang="en-GB" b="0" dirty="0" smtClean="0"/>
              <a:t> nature of the British constitution left civil liberties open to abuse.</a:t>
            </a:r>
          </a:p>
          <a:p>
            <a:endParaRPr lang="en-GB" b="0" dirty="0"/>
          </a:p>
          <a:p>
            <a:r>
              <a:rPr lang="en-GB" b="0" dirty="0" smtClean="0"/>
              <a:t>However, it has to be said that the reforms did not emerge with a grand plan or a coherent design but dealing with aspects of the constitution that were regarded as problematic and this has led to criticisms that they were piecemeal, cosmetic and not fully thought through.</a:t>
            </a:r>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653137"/>
            <a:ext cx="3036440" cy="219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322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major reforms brought in by labour</a:t>
            </a:r>
            <a:endParaRPr lang="en-GB" dirty="0"/>
          </a:p>
        </p:txBody>
      </p:sp>
      <p:sp>
        <p:nvSpPr>
          <p:cNvPr id="3" name="Content Placeholder 2"/>
          <p:cNvSpPr>
            <a:spLocks noGrp="1"/>
          </p:cNvSpPr>
          <p:nvPr>
            <p:ph idx="1"/>
          </p:nvPr>
        </p:nvSpPr>
        <p:spPr>
          <a:xfrm>
            <a:off x="683568" y="908720"/>
            <a:ext cx="8280920" cy="5472608"/>
          </a:xfrm>
        </p:spPr>
        <p:txBody>
          <a:bodyPr>
            <a:normAutofit/>
          </a:bodyPr>
          <a:lstStyle/>
          <a:p>
            <a:pPr>
              <a:buAutoNum type="arabicPeriod"/>
            </a:pPr>
            <a:r>
              <a:rPr lang="en-GB" dirty="0" smtClean="0"/>
              <a:t>House of Lords reform.  </a:t>
            </a:r>
            <a:r>
              <a:rPr lang="en-GB" b="0" dirty="0" smtClean="0"/>
              <a:t>Almost immediately reduced the number of hereditary peers to 92.  Since then however, further House of Lords reform has stalled.</a:t>
            </a:r>
          </a:p>
          <a:p>
            <a:pPr>
              <a:buAutoNum type="arabicPeriod"/>
            </a:pPr>
            <a:r>
              <a:rPr lang="en-GB" dirty="0" smtClean="0"/>
              <a:t>Freedom of Information </a:t>
            </a:r>
            <a:r>
              <a:rPr lang="en-GB" b="0" dirty="0" smtClean="0"/>
              <a:t>– Citizens can see information that is held about them by public bodies – this has been relatively uncontroversial, but the right to see the workings of government has been watered down because government can claim it would imperil national security.  However, it was FOI that uncovered MP expenses.</a:t>
            </a:r>
          </a:p>
          <a:p>
            <a:pPr>
              <a:buAutoNum type="arabicPeriod"/>
            </a:pPr>
            <a:r>
              <a:rPr lang="en-GB" dirty="0" smtClean="0"/>
              <a:t>London government </a:t>
            </a:r>
            <a:r>
              <a:rPr lang="en-GB" b="0" dirty="0" smtClean="0"/>
              <a:t>and local mayors: popular and high profile.</a:t>
            </a:r>
          </a:p>
          <a:p>
            <a:pPr>
              <a:buAutoNum type="arabicPeriod"/>
            </a:pPr>
            <a:r>
              <a:rPr lang="en-GB" dirty="0" smtClean="0"/>
              <a:t>Devolved government </a:t>
            </a:r>
            <a:r>
              <a:rPr lang="en-GB" b="0" dirty="0" smtClean="0"/>
              <a:t>-  Scottish Parliament, Welsh Assembly and Northern Irish Assembly – now responsible for a lot of their own government.  The West Lothian Question showed that people in the devolved areas now had more representation than those in England, and that their MPs could vote on issues that affected the English while those in England could not vote on questions affecting them.  EVEL (English votes for English laws) 2015 was brought in and  is supposed to have resolved this.  Concerns that may encourage a break up of the union.</a:t>
            </a:r>
          </a:p>
          <a:p>
            <a:pPr>
              <a:buAutoNum type="arabicPeriod"/>
            </a:pPr>
            <a:r>
              <a:rPr lang="en-GB" dirty="0" smtClean="0"/>
              <a:t>Human Rights Act </a:t>
            </a:r>
            <a:r>
              <a:rPr lang="en-GB" b="0" dirty="0" smtClean="0"/>
              <a:t>– Has turned out to be controversial.  Adds rights in British law for citizens to get protection for privacy, family </a:t>
            </a:r>
          </a:p>
          <a:p>
            <a:pPr>
              <a:buAutoNum type="arabicPeriod"/>
            </a:pPr>
            <a:r>
              <a:rPr lang="en-GB" dirty="0" smtClean="0">
                <a:solidFill>
                  <a:schemeClr val="bg1"/>
                </a:solidFill>
              </a:rPr>
              <a:t>Constitutional Reform Act - </a:t>
            </a:r>
            <a:r>
              <a:rPr lang="en-GB" b="0" dirty="0" smtClean="0">
                <a:solidFill>
                  <a:schemeClr val="bg1"/>
                </a:solidFill>
              </a:rPr>
              <a:t> introduced a separate Supreme Court, and a Judicial Appointments Committee to appoint judges, so these two measures have improved separation of powers.</a:t>
            </a:r>
            <a:endParaRPr lang="en-GB" dirty="0" smtClean="0">
              <a:solidFill>
                <a:schemeClr val="bg1"/>
              </a:solidFill>
            </a:endParaRPr>
          </a:p>
          <a:p>
            <a:pPr>
              <a:buAutoNum type="arabicPeriod"/>
            </a:pPr>
            <a:endParaRPr lang="en-GB" b="0" dirty="0" smtClean="0">
              <a:solidFill>
                <a:schemeClr val="bg1"/>
              </a:solidFill>
            </a:endParaRPr>
          </a:p>
          <a:p>
            <a:pPr>
              <a:buAutoNum type="arabicPeriod"/>
            </a:pPr>
            <a:endParaRPr lang="en-GB" b="0" dirty="0"/>
          </a:p>
        </p:txBody>
      </p:sp>
    </p:spTree>
    <p:extLst>
      <p:ext uri="{BB962C8B-B14F-4D97-AF65-F5344CB8AC3E}">
        <p14:creationId xmlns:p14="http://schemas.microsoft.com/office/powerpoint/2010/main" val="4200051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did the Coalition propose?</a:t>
            </a:r>
            <a:endParaRPr lang="en-GB" dirty="0"/>
          </a:p>
        </p:txBody>
      </p:sp>
      <p:sp>
        <p:nvSpPr>
          <p:cNvPr id="3" name="Content Placeholder 2"/>
          <p:cNvSpPr>
            <a:spLocks noGrp="1"/>
          </p:cNvSpPr>
          <p:nvPr>
            <p:ph idx="1"/>
          </p:nvPr>
        </p:nvSpPr>
        <p:spPr/>
        <p:txBody>
          <a:bodyPr/>
          <a:lstStyle/>
          <a:p>
            <a:r>
              <a:rPr lang="en-GB" b="0" dirty="0" smtClean="0"/>
              <a:t>Electoral reform to the Westminster elections</a:t>
            </a:r>
          </a:p>
          <a:p>
            <a:r>
              <a:rPr lang="en-GB" b="0" dirty="0" smtClean="0"/>
              <a:t>Fixed term parliaments</a:t>
            </a:r>
          </a:p>
          <a:p>
            <a:r>
              <a:rPr lang="en-GB" b="0" dirty="0" smtClean="0"/>
              <a:t>House of Lords either partly or fully elected</a:t>
            </a:r>
          </a:p>
          <a:p>
            <a:r>
              <a:rPr lang="en-GB" b="0" dirty="0" smtClean="0"/>
              <a:t>A British bill of rights to replace the Human Rights Act</a:t>
            </a:r>
          </a:p>
          <a:p>
            <a:r>
              <a:rPr lang="en-GB" b="0" dirty="0" smtClean="0"/>
              <a:t>Equal constituency sizes</a:t>
            </a:r>
          </a:p>
          <a:p>
            <a:r>
              <a:rPr lang="en-GB" b="0" dirty="0" smtClean="0"/>
              <a:t>Recall of MPs</a:t>
            </a:r>
          </a:p>
          <a:p>
            <a:r>
              <a:rPr lang="en-GB" b="0" dirty="0" smtClean="0"/>
              <a:t>Equal powers to devolved states</a:t>
            </a:r>
          </a:p>
          <a:p>
            <a:r>
              <a:rPr lang="en-GB" b="0" dirty="0" smtClean="0"/>
              <a:t>Offer of referendum to Scotland to see if they wanted independence</a:t>
            </a:r>
          </a:p>
          <a:p>
            <a:endParaRPr lang="en-GB" b="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581128"/>
            <a:ext cx="313634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27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role of a constitution</a:t>
            </a:r>
            <a:endParaRPr lang="en-GB" dirty="0"/>
          </a:p>
        </p:txBody>
      </p:sp>
      <p:sp>
        <p:nvSpPr>
          <p:cNvPr id="3" name="Content Placeholder 2"/>
          <p:cNvSpPr>
            <a:spLocks noGrp="1"/>
          </p:cNvSpPr>
          <p:nvPr>
            <p:ph idx="1"/>
          </p:nvPr>
        </p:nvSpPr>
        <p:spPr/>
        <p:txBody>
          <a:bodyPr/>
          <a:lstStyle/>
          <a:p>
            <a:pPr>
              <a:buAutoNum type="arabicPeriod"/>
            </a:pPr>
            <a:r>
              <a:rPr lang="en-GB" b="0" dirty="0" smtClean="0"/>
              <a:t>They establish the relationships between political institutions and individuals.</a:t>
            </a:r>
          </a:p>
          <a:p>
            <a:pPr>
              <a:buAutoNum type="arabicPeriod"/>
            </a:pPr>
            <a:r>
              <a:rPr lang="en-GB" b="0" dirty="0" smtClean="0"/>
              <a:t>They define and establish the limits of government power.</a:t>
            </a:r>
          </a:p>
          <a:p>
            <a:pPr>
              <a:buAutoNum type="arabicPeriod"/>
            </a:pPr>
            <a:r>
              <a:rPr lang="en-GB" b="0" dirty="0" smtClean="0"/>
              <a:t>They specify the rights of citizens and how they are protected.</a:t>
            </a:r>
          </a:p>
          <a:p>
            <a:pPr>
              <a:buAutoNum type="arabicPeriod"/>
            </a:pPr>
            <a:r>
              <a:rPr lang="en-GB" b="0" dirty="0" smtClean="0"/>
              <a:t>They define who is a citizen</a:t>
            </a:r>
          </a:p>
          <a:p>
            <a:pPr>
              <a:buAutoNum type="arabicPeriod"/>
            </a:pPr>
            <a:r>
              <a:rPr lang="en-GB" b="0" dirty="0" smtClean="0"/>
              <a:t>They establish and describe the arrangements for amending the constitution.</a:t>
            </a:r>
          </a:p>
          <a:p>
            <a:pPr>
              <a:buAutoNum type="arabicPeriod"/>
            </a:pPr>
            <a:endParaRPr lang="en-GB" b="0" dirty="0"/>
          </a:p>
          <a:p>
            <a:pPr>
              <a:buAutoNum type="arabicPeriod"/>
            </a:pPr>
            <a:endParaRPr lang="en-GB" b="0" dirty="0" smtClean="0"/>
          </a:p>
          <a:p>
            <a:pPr>
              <a:buAutoNum type="arabicPeriod"/>
            </a:pP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7541" y="3356992"/>
            <a:ext cx="405765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525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successful have the changes been?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2298625"/>
              </p:ext>
            </p:extLst>
          </p:nvPr>
        </p:nvGraphicFramePr>
        <p:xfrm>
          <a:off x="323528" y="836714"/>
          <a:ext cx="8496943" cy="5904655"/>
        </p:xfrm>
        <a:graphic>
          <a:graphicData uri="http://schemas.openxmlformats.org/drawingml/2006/table">
            <a:tbl>
              <a:tblPr firstRow="1" bandRow="1">
                <a:tableStyleId>{5C22544A-7EE6-4342-B048-85BDC9FD1C3A}</a:tableStyleId>
              </a:tblPr>
              <a:tblGrid>
                <a:gridCol w="2690350"/>
                <a:gridCol w="5806593"/>
              </a:tblGrid>
              <a:tr h="385545">
                <a:tc>
                  <a:txBody>
                    <a:bodyPr/>
                    <a:lstStyle/>
                    <a:p>
                      <a:r>
                        <a:rPr lang="en-GB" dirty="0" smtClean="0"/>
                        <a:t>Coalition reform</a:t>
                      </a:r>
                      <a:endParaRPr lang="en-GB" dirty="0"/>
                    </a:p>
                  </a:txBody>
                  <a:tcPr/>
                </a:tc>
                <a:tc>
                  <a:txBody>
                    <a:bodyPr/>
                    <a:lstStyle/>
                    <a:p>
                      <a:r>
                        <a:rPr lang="en-GB" dirty="0" smtClean="0"/>
                        <a:t>Detail</a:t>
                      </a:r>
                      <a:endParaRPr lang="en-GB" dirty="0"/>
                    </a:p>
                  </a:txBody>
                  <a:tcPr/>
                </a:tc>
              </a:tr>
              <a:tr h="950660">
                <a:tc>
                  <a:txBody>
                    <a:bodyPr/>
                    <a:lstStyle/>
                    <a:p>
                      <a:r>
                        <a:rPr lang="en-GB" dirty="0" smtClean="0"/>
                        <a:t>Electoral reform was desired by the Lib Dems who suffer</a:t>
                      </a:r>
                      <a:r>
                        <a:rPr lang="en-GB" baseline="0" dirty="0" smtClean="0"/>
                        <a:t> under FPTP</a:t>
                      </a:r>
                      <a:endParaRPr lang="en-GB" dirty="0"/>
                    </a:p>
                  </a:txBody>
                  <a:tcPr/>
                </a:tc>
                <a:tc>
                  <a:txBody>
                    <a:bodyPr/>
                    <a:lstStyle/>
                    <a:p>
                      <a:r>
                        <a:rPr lang="en-GB" dirty="0" smtClean="0"/>
                        <a:t>A referendum was held in 2011 that voted no.</a:t>
                      </a:r>
                      <a:endParaRPr lang="en-GB" dirty="0"/>
                    </a:p>
                  </a:txBody>
                  <a:tcPr/>
                </a:tc>
              </a:tr>
              <a:tr h="665462">
                <a:tc>
                  <a:txBody>
                    <a:bodyPr/>
                    <a:lstStyle/>
                    <a:p>
                      <a:r>
                        <a:rPr lang="en-GB" dirty="0" smtClean="0"/>
                        <a:t>Fixed-term parliaments</a:t>
                      </a:r>
                      <a:endParaRPr lang="en-GB" dirty="0"/>
                    </a:p>
                  </a:txBody>
                  <a:tcPr/>
                </a:tc>
                <a:tc>
                  <a:txBody>
                    <a:bodyPr/>
                    <a:lstStyle/>
                    <a:p>
                      <a:r>
                        <a:rPr lang="en-GB" dirty="0" smtClean="0"/>
                        <a:t>These were agreed in 2010 to take away the PM’s power to call a date that suited the party in power.</a:t>
                      </a:r>
                      <a:endParaRPr lang="en-GB" dirty="0"/>
                    </a:p>
                  </a:txBody>
                  <a:tcPr/>
                </a:tc>
              </a:tr>
              <a:tr h="385545">
                <a:tc>
                  <a:txBody>
                    <a:bodyPr/>
                    <a:lstStyle/>
                    <a:p>
                      <a:r>
                        <a:rPr lang="en-GB" dirty="0" smtClean="0"/>
                        <a:t>House of Lords reform</a:t>
                      </a:r>
                      <a:endParaRPr lang="en-GB" dirty="0"/>
                    </a:p>
                  </a:txBody>
                  <a:tcPr/>
                </a:tc>
                <a:tc>
                  <a:txBody>
                    <a:bodyPr/>
                    <a:lstStyle/>
                    <a:p>
                      <a:r>
                        <a:rPr lang="en-GB" dirty="0" smtClean="0"/>
                        <a:t>No one can agree on exactly what they want.</a:t>
                      </a:r>
                      <a:endParaRPr lang="en-GB" dirty="0"/>
                    </a:p>
                  </a:txBody>
                  <a:tcPr/>
                </a:tc>
              </a:tr>
              <a:tr h="665462">
                <a:tc>
                  <a:txBody>
                    <a:bodyPr/>
                    <a:lstStyle/>
                    <a:p>
                      <a:r>
                        <a:rPr lang="en-GB" dirty="0" smtClean="0"/>
                        <a:t>A British Bill of Rights</a:t>
                      </a:r>
                      <a:endParaRPr lang="en-GB" dirty="0"/>
                    </a:p>
                  </a:txBody>
                  <a:tcPr/>
                </a:tc>
                <a:tc>
                  <a:txBody>
                    <a:bodyPr/>
                    <a:lstStyle/>
                    <a:p>
                      <a:r>
                        <a:rPr lang="en-GB" dirty="0" smtClean="0"/>
                        <a:t>Consideration was to be given to replacing the Human Rights Act, but this has</a:t>
                      </a:r>
                      <a:r>
                        <a:rPr lang="en-GB" baseline="0" dirty="0" smtClean="0"/>
                        <a:t> not progressed.</a:t>
                      </a:r>
                      <a:endParaRPr lang="en-GB" dirty="0"/>
                    </a:p>
                  </a:txBody>
                  <a:tcPr/>
                </a:tc>
              </a:tr>
              <a:tr h="665462">
                <a:tc>
                  <a:txBody>
                    <a:bodyPr/>
                    <a:lstStyle/>
                    <a:p>
                      <a:r>
                        <a:rPr lang="en-GB" dirty="0" smtClean="0"/>
                        <a:t>Equal constituency</a:t>
                      </a:r>
                      <a:r>
                        <a:rPr lang="en-GB" baseline="0" dirty="0" smtClean="0"/>
                        <a:t> sizes</a:t>
                      </a:r>
                      <a:endParaRPr lang="en-GB" dirty="0"/>
                    </a:p>
                  </a:txBody>
                  <a:tcPr/>
                </a:tc>
                <a:tc>
                  <a:txBody>
                    <a:bodyPr/>
                    <a:lstStyle/>
                    <a:p>
                      <a:r>
                        <a:rPr lang="en-GB" dirty="0" smtClean="0"/>
                        <a:t>In 2011 legislation began but the Lib Dems rescinded</a:t>
                      </a:r>
                      <a:r>
                        <a:rPr lang="en-GB" baseline="0" dirty="0" smtClean="0"/>
                        <a:t> their support when Lords reform fell through</a:t>
                      </a:r>
                      <a:endParaRPr lang="en-GB" dirty="0"/>
                    </a:p>
                  </a:txBody>
                  <a:tcPr/>
                </a:tc>
              </a:tr>
              <a:tr h="1235859">
                <a:tc>
                  <a:txBody>
                    <a:bodyPr/>
                    <a:lstStyle/>
                    <a:p>
                      <a:r>
                        <a:rPr lang="en-GB" dirty="0" smtClean="0"/>
                        <a:t>Recall of MPs</a:t>
                      </a:r>
                      <a:endParaRPr lang="en-GB" dirty="0"/>
                    </a:p>
                  </a:txBody>
                  <a:tcPr/>
                </a:tc>
                <a:tc>
                  <a:txBody>
                    <a:bodyPr/>
                    <a:lstStyle/>
                    <a:p>
                      <a:r>
                        <a:rPr lang="en-GB" dirty="0" smtClean="0"/>
                        <a:t>Constituents</a:t>
                      </a:r>
                      <a:r>
                        <a:rPr lang="en-GB" baseline="0" dirty="0" smtClean="0"/>
                        <a:t> were to have the power to hold a vote on whether to recall MPs who abused their position.  This collapsed in February 2014 – both sides blamed each other.</a:t>
                      </a:r>
                      <a:endParaRPr lang="en-GB" dirty="0"/>
                    </a:p>
                  </a:txBody>
                  <a:tcPr/>
                </a:tc>
              </a:tr>
              <a:tr h="950660">
                <a:tc>
                  <a:txBody>
                    <a:bodyPr/>
                    <a:lstStyle/>
                    <a:p>
                      <a:r>
                        <a:rPr lang="en-GB" dirty="0" smtClean="0"/>
                        <a:t>Devolution</a:t>
                      </a:r>
                      <a:endParaRPr lang="en-GB" dirty="0"/>
                    </a:p>
                  </a:txBody>
                  <a:tcPr/>
                </a:tc>
                <a:tc>
                  <a:txBody>
                    <a:bodyPr/>
                    <a:lstStyle/>
                    <a:p>
                      <a:r>
                        <a:rPr lang="en-GB" dirty="0" smtClean="0"/>
                        <a:t>Wales was given the chance to increase its powers.  Now Scotland has been given a referendum on independence</a:t>
                      </a:r>
                      <a:r>
                        <a:rPr lang="en-GB" baseline="0" dirty="0" smtClean="0"/>
                        <a:t> Sept. 2014</a:t>
                      </a:r>
                      <a:endParaRPr lang="en-GB" dirty="0"/>
                    </a:p>
                  </a:txBody>
                  <a:tcPr/>
                </a:tc>
              </a:tr>
            </a:tbl>
          </a:graphicData>
        </a:graphic>
      </p:graphicFrame>
    </p:spTree>
    <p:extLst>
      <p:ext uri="{BB962C8B-B14F-4D97-AF65-F5344CB8AC3E}">
        <p14:creationId xmlns:p14="http://schemas.microsoft.com/office/powerpoint/2010/main" val="475989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Changes - successes</a:t>
            </a:r>
            <a:endParaRPr lang="en-GB" dirty="0"/>
          </a:p>
        </p:txBody>
      </p:sp>
      <p:sp>
        <p:nvSpPr>
          <p:cNvPr id="3" name="Content Placeholder 2"/>
          <p:cNvSpPr>
            <a:spLocks noGrp="1"/>
          </p:cNvSpPr>
          <p:nvPr>
            <p:ph idx="1"/>
          </p:nvPr>
        </p:nvSpPr>
        <p:spPr>
          <a:xfrm>
            <a:off x="822960" y="908720"/>
            <a:ext cx="7520940" cy="4032448"/>
          </a:xfrm>
        </p:spPr>
        <p:txBody>
          <a:bodyPr/>
          <a:lstStyle/>
          <a:p>
            <a:r>
              <a:rPr lang="en-GB" b="0" dirty="0" smtClean="0"/>
              <a:t>Government has been decentralised through devolution and the introduction of elected mayors.</a:t>
            </a:r>
          </a:p>
          <a:p>
            <a:r>
              <a:rPr lang="en-GB" b="0" dirty="0" smtClean="0"/>
              <a:t>Rights are better protected through the Human Rights Act and the Freedom of Information Act.</a:t>
            </a:r>
          </a:p>
          <a:p>
            <a:r>
              <a:rPr lang="en-GB" b="0" dirty="0" smtClean="0"/>
              <a:t>The House of Lords has, arguably, become a more effective check on the power of government.</a:t>
            </a:r>
          </a:p>
          <a:p>
            <a:r>
              <a:rPr lang="en-GB" b="0" dirty="0" smtClean="0"/>
              <a:t>The electoral systems of Scotland, Wales and Northern Ireland have become more proportional.</a:t>
            </a:r>
          </a:p>
          <a:p>
            <a:r>
              <a:rPr lang="en-GB" b="0" dirty="0" smtClean="0"/>
              <a:t>The judiciary is more  independent, and better able to protect rights and check abuses of governmental power.</a:t>
            </a:r>
          </a:p>
          <a:p>
            <a:r>
              <a:rPr lang="en-GB" b="0" dirty="0" smtClean="0"/>
              <a:t>The introduction of fixed terms means that governments cannot manipulate election dates for their own advantage.</a:t>
            </a:r>
          </a:p>
          <a:p>
            <a:endParaRPr lang="en-GB" b="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458780"/>
            <a:ext cx="3240360" cy="22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602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changes - criticisms</a:t>
            </a:r>
            <a:endParaRPr lang="en-GB" dirty="0"/>
          </a:p>
        </p:txBody>
      </p:sp>
      <p:sp>
        <p:nvSpPr>
          <p:cNvPr id="3" name="Content Placeholder 2"/>
          <p:cNvSpPr>
            <a:spLocks noGrp="1"/>
          </p:cNvSpPr>
          <p:nvPr>
            <p:ph idx="1"/>
          </p:nvPr>
        </p:nvSpPr>
        <p:spPr/>
        <p:txBody>
          <a:bodyPr>
            <a:normAutofit lnSpcReduction="10000"/>
          </a:bodyPr>
          <a:lstStyle/>
          <a:p>
            <a:r>
              <a:rPr lang="en-GB" b="0" dirty="0" smtClean="0"/>
              <a:t>It can be argued that the UK has been weakened by devolution and the critics who said it might lead to the break up of the union might be proved right in September 2014.</a:t>
            </a:r>
          </a:p>
          <a:p>
            <a:r>
              <a:rPr lang="en-GB" b="0" dirty="0" smtClean="0"/>
              <a:t>The Human Rights Act and greater judicial independence have created conflict between senior judges and government and there are those who suggest that the HRA is a “criminals’ charter” enabling them to get rights to vote while in prison or avoid deportation.</a:t>
            </a:r>
          </a:p>
          <a:p>
            <a:r>
              <a:rPr lang="en-GB" b="0" dirty="0" smtClean="0"/>
              <a:t>Parliamentary sovereignty means that rights cannot properly be protected.</a:t>
            </a:r>
          </a:p>
          <a:p>
            <a:r>
              <a:rPr lang="en-GB" b="0" dirty="0" smtClean="0"/>
              <a:t>Electoral reform has failed.</a:t>
            </a:r>
          </a:p>
          <a:p>
            <a:r>
              <a:rPr lang="en-GB" b="0" dirty="0" smtClean="0"/>
              <a:t>The future of House of Lords reform is uncertain and the Lords remain undemocratic.</a:t>
            </a:r>
          </a:p>
          <a:p>
            <a:r>
              <a:rPr lang="en-GB" b="0" dirty="0" smtClean="0"/>
              <a:t>Many still argue that the UK needs a codified constitution to protect and clarify civil rights.</a:t>
            </a:r>
          </a:p>
          <a:p>
            <a:r>
              <a:rPr lang="en-GB" b="0" dirty="0" smtClean="0"/>
              <a:t>It is argued that the executive remains too strong and Parliament too weak.</a:t>
            </a:r>
            <a:endParaRPr lang="en-GB" b="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849581"/>
            <a:ext cx="2682999" cy="200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4773519"/>
            <a:ext cx="2579067" cy="172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187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65760"/>
            <a:ext cx="8784976" cy="548640"/>
          </a:xfrm>
        </p:spPr>
        <p:txBody>
          <a:bodyPr/>
          <a:lstStyle/>
          <a:p>
            <a:r>
              <a:rPr lang="en-GB" dirty="0" smtClean="0"/>
              <a:t>To what extent is the UK constitution </a:t>
            </a:r>
            <a:r>
              <a:rPr lang="en-GB" dirty="0" err="1" smtClean="0"/>
              <a:t>outdated</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1464672"/>
              </p:ext>
            </p:extLst>
          </p:nvPr>
        </p:nvGraphicFramePr>
        <p:xfrm>
          <a:off x="395536" y="1100138"/>
          <a:ext cx="8568952" cy="5555464"/>
        </p:xfrm>
        <a:graphic>
          <a:graphicData uri="http://schemas.openxmlformats.org/drawingml/2006/table">
            <a:tbl>
              <a:tblPr firstRow="1" bandRow="1">
                <a:tableStyleId>{5C22544A-7EE6-4342-B048-85BDC9FD1C3A}</a:tableStyleId>
              </a:tblPr>
              <a:tblGrid>
                <a:gridCol w="3615535"/>
                <a:gridCol w="4953417"/>
              </a:tblGrid>
              <a:tr h="602270">
                <a:tc>
                  <a:txBody>
                    <a:bodyPr/>
                    <a:lstStyle/>
                    <a:p>
                      <a:r>
                        <a:rPr lang="en-GB" dirty="0" smtClean="0"/>
                        <a:t>Aspects of the UK constitution that seem </a:t>
                      </a:r>
                      <a:r>
                        <a:rPr lang="en-GB" dirty="0" err="1" smtClean="0"/>
                        <a:t>outdated</a:t>
                      </a:r>
                      <a:endParaRPr lang="en-GB" dirty="0"/>
                    </a:p>
                  </a:txBody>
                  <a:tcPr/>
                </a:tc>
                <a:tc>
                  <a:txBody>
                    <a:bodyPr/>
                    <a:lstStyle/>
                    <a:p>
                      <a:r>
                        <a:rPr lang="en-GB" dirty="0" smtClean="0"/>
                        <a:t>Assessment as to how far this is </a:t>
                      </a:r>
                      <a:r>
                        <a:rPr lang="en-GB" dirty="0" err="1" smtClean="0"/>
                        <a:t>outdated</a:t>
                      </a:r>
                      <a:endParaRPr lang="en-GB" dirty="0"/>
                    </a:p>
                  </a:txBody>
                  <a:tcPr/>
                </a:tc>
              </a:tr>
              <a:tr h="348934">
                <a:tc>
                  <a:txBody>
                    <a:bodyPr/>
                    <a:lstStyle/>
                    <a:p>
                      <a:r>
                        <a:rPr lang="en-GB" dirty="0" err="1" smtClean="0"/>
                        <a:t>Uncodified</a:t>
                      </a:r>
                      <a:endParaRPr lang="en-GB" dirty="0"/>
                    </a:p>
                  </a:txBody>
                  <a:tcPr/>
                </a:tc>
                <a:tc>
                  <a:txBody>
                    <a:bodyPr/>
                    <a:lstStyle/>
                    <a:p>
                      <a:r>
                        <a:rPr lang="en-GB" dirty="0" smtClean="0"/>
                        <a:t>Important aspects are codified</a:t>
                      </a:r>
                      <a:r>
                        <a:rPr lang="en-GB" baseline="0" dirty="0" smtClean="0"/>
                        <a:t> e.g. HRA</a:t>
                      </a:r>
                      <a:endParaRPr lang="en-GB" dirty="0"/>
                    </a:p>
                  </a:txBody>
                  <a:tcPr/>
                </a:tc>
              </a:tr>
              <a:tr h="602270">
                <a:tc>
                  <a:txBody>
                    <a:bodyPr/>
                    <a:lstStyle/>
                    <a:p>
                      <a:r>
                        <a:rPr lang="en-GB" dirty="0" smtClean="0"/>
                        <a:t>FPTP for general</a:t>
                      </a:r>
                      <a:r>
                        <a:rPr lang="en-GB" baseline="0" dirty="0" smtClean="0"/>
                        <a:t> election</a:t>
                      </a:r>
                      <a:endParaRPr lang="en-GB" dirty="0"/>
                    </a:p>
                  </a:txBody>
                  <a:tcPr/>
                </a:tc>
                <a:tc>
                  <a:txBody>
                    <a:bodyPr/>
                    <a:lstStyle/>
                    <a:p>
                      <a:r>
                        <a:rPr lang="en-GB" dirty="0" smtClean="0"/>
                        <a:t>An opportunity was offered to amend this and it was rejected</a:t>
                      </a:r>
                      <a:endParaRPr lang="en-GB" dirty="0"/>
                    </a:p>
                  </a:txBody>
                  <a:tcPr/>
                </a:tc>
              </a:tr>
              <a:tr h="602270">
                <a:tc>
                  <a:txBody>
                    <a:bodyPr/>
                    <a:lstStyle/>
                    <a:p>
                      <a:r>
                        <a:rPr lang="en-GB" dirty="0" smtClean="0"/>
                        <a:t>London centred government</a:t>
                      </a:r>
                      <a:endParaRPr lang="en-GB" dirty="0"/>
                    </a:p>
                  </a:txBody>
                  <a:tcPr/>
                </a:tc>
                <a:tc>
                  <a:txBody>
                    <a:bodyPr/>
                    <a:lstStyle/>
                    <a:p>
                      <a:r>
                        <a:rPr lang="en-GB" dirty="0" smtClean="0"/>
                        <a:t>This has been much changed since devolution – possible endangering union</a:t>
                      </a:r>
                      <a:endParaRPr lang="en-GB" dirty="0"/>
                    </a:p>
                  </a:txBody>
                  <a:tcPr/>
                </a:tc>
              </a:tr>
              <a:tr h="1118501">
                <a:tc>
                  <a:txBody>
                    <a:bodyPr/>
                    <a:lstStyle/>
                    <a:p>
                      <a:r>
                        <a:rPr lang="en-GB" dirty="0" smtClean="0"/>
                        <a:t>An unelected head of state and second house</a:t>
                      </a:r>
                      <a:endParaRPr lang="en-GB" dirty="0"/>
                    </a:p>
                  </a:txBody>
                  <a:tcPr/>
                </a:tc>
                <a:tc>
                  <a:txBody>
                    <a:bodyPr/>
                    <a:lstStyle/>
                    <a:p>
                      <a:r>
                        <a:rPr lang="en-GB" dirty="0" smtClean="0"/>
                        <a:t>The monarchy is constrained by the constitution. The House of Lords is proving difficult to reform. Some say it is doing a good job as it</a:t>
                      </a:r>
                      <a:r>
                        <a:rPr lang="en-GB" baseline="0" dirty="0" smtClean="0"/>
                        <a:t> is.</a:t>
                      </a:r>
                      <a:endParaRPr lang="en-GB" dirty="0"/>
                    </a:p>
                  </a:txBody>
                  <a:tcPr/>
                </a:tc>
              </a:tr>
              <a:tr h="2150963">
                <a:tc>
                  <a:txBody>
                    <a:bodyPr/>
                    <a:lstStyle/>
                    <a:p>
                      <a:r>
                        <a:rPr lang="en-GB" dirty="0" smtClean="0"/>
                        <a:t>Prime Minister has royal prerogative</a:t>
                      </a:r>
                      <a:r>
                        <a:rPr lang="en-GB" baseline="0" dirty="0" smtClean="0"/>
                        <a:t> which gives him or her substantial powers of patronage</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This has been somewhat reduced now the head of select committees are elected by MPs.  The PM also no longer sets the date of elections with fixed term elections.  However, there are still some significant areas</a:t>
                      </a:r>
                      <a:r>
                        <a:rPr lang="en-GB" sz="1800" kern="1200" baseline="0" dirty="0" smtClean="0">
                          <a:solidFill>
                            <a:schemeClr val="dk1"/>
                          </a:solidFill>
                          <a:effectLst/>
                          <a:latin typeface="+mn-lt"/>
                          <a:ea typeface="+mn-ea"/>
                          <a:cs typeface="+mn-cs"/>
                        </a:rPr>
                        <a:t> where the PM retains substantial power.</a:t>
                      </a:r>
                      <a:endParaRPr lang="en-GB" sz="1800" kern="1200" dirty="0" smtClean="0">
                        <a:solidFill>
                          <a:schemeClr val="dk1"/>
                        </a:solidFill>
                        <a:effectLst/>
                        <a:latin typeface="+mn-lt"/>
                        <a:ea typeface="+mn-ea"/>
                        <a:cs typeface="+mn-cs"/>
                      </a:endParaRPr>
                    </a:p>
                    <a:p>
                      <a:endParaRPr lang="en-GB" dirty="0"/>
                    </a:p>
                  </a:txBody>
                  <a:tcPr/>
                </a:tc>
              </a:tr>
            </a:tbl>
          </a:graphicData>
        </a:graphic>
      </p:graphicFrame>
    </p:spTree>
    <p:extLst>
      <p:ext uri="{BB962C8B-B14F-4D97-AF65-F5344CB8AC3E}">
        <p14:creationId xmlns:p14="http://schemas.microsoft.com/office/powerpoint/2010/main" val="3739589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676456" cy="725760"/>
          </a:xfrm>
        </p:spPr>
        <p:txBody>
          <a:bodyPr/>
          <a:lstStyle/>
          <a:p>
            <a:r>
              <a:rPr lang="en-GB" dirty="0" smtClean="0"/>
              <a:t>How effective has constitutional reform been?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4176206"/>
              </p:ext>
            </p:extLst>
          </p:nvPr>
        </p:nvGraphicFramePr>
        <p:xfrm>
          <a:off x="539551" y="1100138"/>
          <a:ext cx="8424936" cy="5125720"/>
        </p:xfrm>
        <a:graphic>
          <a:graphicData uri="http://schemas.openxmlformats.org/drawingml/2006/table">
            <a:tbl>
              <a:tblPr firstRow="1" bandRow="1">
                <a:tableStyleId>{5C22544A-7EE6-4342-B048-85BDC9FD1C3A}</a:tableStyleId>
              </a:tblPr>
              <a:tblGrid>
                <a:gridCol w="4104457"/>
                <a:gridCol w="4320479"/>
              </a:tblGrid>
              <a:tr h="370840">
                <a:tc>
                  <a:txBody>
                    <a:bodyPr/>
                    <a:lstStyle/>
                    <a:p>
                      <a:r>
                        <a:rPr lang="en-GB" dirty="0" smtClean="0"/>
                        <a:t>Effective at achieving aims</a:t>
                      </a:r>
                      <a:endParaRPr lang="en-GB" dirty="0"/>
                    </a:p>
                  </a:txBody>
                  <a:tcPr/>
                </a:tc>
                <a:tc>
                  <a:txBody>
                    <a:bodyPr/>
                    <a:lstStyle/>
                    <a:p>
                      <a:r>
                        <a:rPr lang="en-GB" dirty="0" smtClean="0"/>
                        <a:t>Not effective</a:t>
                      </a:r>
                      <a:endParaRPr lang="en-GB" dirty="0"/>
                    </a:p>
                  </a:txBody>
                  <a:tcPr/>
                </a:tc>
              </a:tr>
              <a:tr h="370840">
                <a:tc>
                  <a:txBody>
                    <a:bodyPr/>
                    <a:lstStyle/>
                    <a:p>
                      <a:r>
                        <a:rPr lang="en-GB" u="sng" dirty="0" smtClean="0"/>
                        <a:t>Modernisation</a:t>
                      </a:r>
                    </a:p>
                    <a:p>
                      <a:r>
                        <a:rPr lang="en-GB" u="none" dirty="0" smtClean="0"/>
                        <a:t>Creation</a:t>
                      </a:r>
                      <a:r>
                        <a:rPr lang="en-GB" u="none" baseline="0" dirty="0" smtClean="0"/>
                        <a:t> of Supreme Court</a:t>
                      </a:r>
                      <a:endParaRPr lang="en-GB" u="none" dirty="0" smtClean="0"/>
                    </a:p>
                    <a:p>
                      <a:r>
                        <a:rPr lang="en-GB" dirty="0" smtClean="0"/>
                        <a:t>E petitions</a:t>
                      </a:r>
                    </a:p>
                    <a:p>
                      <a:r>
                        <a:rPr lang="en-GB" dirty="0" smtClean="0"/>
                        <a:t>Better working hours in the Commons</a:t>
                      </a:r>
                      <a:endParaRPr lang="en-GB" dirty="0"/>
                    </a:p>
                  </a:txBody>
                  <a:tcPr/>
                </a:tc>
                <a:tc>
                  <a:txBody>
                    <a:bodyPr/>
                    <a:lstStyle/>
                    <a:p>
                      <a:r>
                        <a:rPr lang="en-GB" dirty="0" smtClean="0"/>
                        <a:t>House of commons still like</a:t>
                      </a:r>
                      <a:r>
                        <a:rPr lang="en-GB" baseline="0" dirty="0" smtClean="0"/>
                        <a:t> an antiquated gentlemen’s club.</a:t>
                      </a:r>
                      <a:endParaRPr lang="en-GB" dirty="0"/>
                    </a:p>
                  </a:txBody>
                  <a:tcPr/>
                </a:tc>
              </a:tr>
              <a:tr h="370840">
                <a:tc>
                  <a:txBody>
                    <a:bodyPr/>
                    <a:lstStyle/>
                    <a:p>
                      <a:r>
                        <a:rPr lang="en-GB" u="sng" dirty="0" smtClean="0"/>
                        <a:t>Democratisation</a:t>
                      </a:r>
                    </a:p>
                    <a:p>
                      <a:r>
                        <a:rPr lang="en-GB" baseline="0" dirty="0" smtClean="0"/>
                        <a:t>The number of hereditary peers was reduced to 92.</a:t>
                      </a:r>
                      <a:endParaRPr lang="en-GB" dirty="0" smtClean="0"/>
                    </a:p>
                    <a:p>
                      <a:endParaRPr lang="en-GB" dirty="0"/>
                    </a:p>
                  </a:txBody>
                  <a:tcPr/>
                </a:tc>
                <a:tc>
                  <a:txBody>
                    <a:bodyPr/>
                    <a:lstStyle/>
                    <a:p>
                      <a:r>
                        <a:rPr lang="en-GB" dirty="0" smtClean="0"/>
                        <a:t> </a:t>
                      </a:r>
                      <a:endParaRPr lang="en-GB" baseline="0" dirty="0" smtClean="0"/>
                    </a:p>
                    <a:p>
                      <a:r>
                        <a:rPr lang="en-GB" baseline="0" dirty="0" smtClean="0"/>
                        <a:t>House of Lords is still unelected.</a:t>
                      </a:r>
                    </a:p>
                    <a:p>
                      <a:r>
                        <a:rPr lang="en-GB" baseline="0" dirty="0" smtClean="0"/>
                        <a:t>The voting system still favours two parties.</a:t>
                      </a:r>
                      <a:endParaRPr lang="en-GB" dirty="0"/>
                    </a:p>
                  </a:txBody>
                  <a:tcPr/>
                </a:tc>
              </a:tr>
              <a:tr h="370840">
                <a:tc>
                  <a:txBody>
                    <a:bodyPr/>
                    <a:lstStyle/>
                    <a:p>
                      <a:r>
                        <a:rPr lang="en-GB" u="sng" dirty="0" smtClean="0"/>
                        <a:t>Decentralisation</a:t>
                      </a:r>
                    </a:p>
                    <a:p>
                      <a:r>
                        <a:rPr lang="en-GB" dirty="0" smtClean="0"/>
                        <a:t>Devolution has made power less London based and increased control over local affairs</a:t>
                      </a:r>
                    </a:p>
                    <a:p>
                      <a:endParaRPr lang="en-GB" dirty="0"/>
                    </a:p>
                  </a:txBody>
                  <a:tcPr/>
                </a:tc>
                <a:tc>
                  <a:txBody>
                    <a:bodyPr/>
                    <a:lstStyle/>
                    <a:p>
                      <a:r>
                        <a:rPr lang="en-GB" dirty="0" smtClean="0"/>
                        <a:t>Though this could be said to have been unfair on the English and potentially lead to the break up of the union.</a:t>
                      </a:r>
                      <a:endParaRPr lang="en-GB" dirty="0"/>
                    </a:p>
                  </a:txBody>
                  <a:tcPr/>
                </a:tc>
              </a:tr>
              <a:tr h="370840">
                <a:tc>
                  <a:txBody>
                    <a:bodyPr/>
                    <a:lstStyle/>
                    <a:p>
                      <a:r>
                        <a:rPr lang="en-GB" u="sng" dirty="0" smtClean="0"/>
                        <a:t>Improved human rights</a:t>
                      </a:r>
                    </a:p>
                    <a:p>
                      <a:r>
                        <a:rPr lang="en-GB" dirty="0" smtClean="0"/>
                        <a:t>The Human Rights Act</a:t>
                      </a:r>
                    </a:p>
                    <a:p>
                      <a:r>
                        <a:rPr lang="en-GB" dirty="0" smtClean="0"/>
                        <a:t>Freedom</a:t>
                      </a:r>
                      <a:r>
                        <a:rPr lang="en-GB" baseline="0" dirty="0" smtClean="0"/>
                        <a:t> of Information</a:t>
                      </a:r>
                      <a:endParaRPr lang="en-GB" dirty="0"/>
                    </a:p>
                  </a:txBody>
                  <a:tcPr/>
                </a:tc>
                <a:tc>
                  <a:txBody>
                    <a:bodyPr/>
                    <a:lstStyle/>
                    <a:p>
                      <a:r>
                        <a:rPr lang="en-GB" dirty="0" smtClean="0"/>
                        <a:t>The HRA has been controversial with people saying it is a ‘charter for criminals’.</a:t>
                      </a:r>
                    </a:p>
                    <a:p>
                      <a:r>
                        <a:rPr lang="en-GB" dirty="0" smtClean="0"/>
                        <a:t>FOI blamed for ‘lacking teeth’</a:t>
                      </a:r>
                      <a:endParaRPr lang="en-GB" dirty="0"/>
                    </a:p>
                  </a:txBody>
                  <a:tcPr/>
                </a:tc>
              </a:tr>
            </a:tbl>
          </a:graphicData>
        </a:graphic>
      </p:graphicFrame>
    </p:spTree>
    <p:extLst>
      <p:ext uri="{BB962C8B-B14F-4D97-AF65-F5344CB8AC3E}">
        <p14:creationId xmlns:p14="http://schemas.microsoft.com/office/powerpoint/2010/main" val="662705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020372" cy="797768"/>
          </a:xfrm>
        </p:spPr>
        <p:txBody>
          <a:bodyPr/>
          <a:lstStyle/>
          <a:p>
            <a:r>
              <a:rPr lang="en-GB" dirty="0" smtClean="0"/>
              <a:t>FUNCTIONS OF A CONSTITUTION</a:t>
            </a:r>
            <a:endParaRPr lang="en-GB" dirty="0"/>
          </a:p>
        </p:txBody>
      </p:sp>
      <p:sp>
        <p:nvSpPr>
          <p:cNvPr id="3" name="Content Placeholder 2"/>
          <p:cNvSpPr>
            <a:spLocks noGrp="1"/>
          </p:cNvSpPr>
          <p:nvPr>
            <p:ph idx="1"/>
          </p:nvPr>
        </p:nvSpPr>
        <p:spPr>
          <a:xfrm>
            <a:off x="107504" y="908720"/>
            <a:ext cx="8712968" cy="5949280"/>
          </a:xfrm>
        </p:spPr>
        <p:txBody>
          <a:bodyPr>
            <a:noAutofit/>
          </a:bodyPr>
          <a:lstStyle/>
          <a:p>
            <a:r>
              <a:rPr lang="en-GB" sz="2400" dirty="0"/>
              <a:t>Constitutions vary greatly from country to country, however, there are several functions that are common to </a:t>
            </a:r>
            <a:r>
              <a:rPr lang="en-GB" sz="2400" dirty="0" smtClean="0"/>
              <a:t>all constitutions</a:t>
            </a:r>
            <a:r>
              <a:rPr lang="en-GB" sz="2400" dirty="0"/>
              <a:t>:</a:t>
            </a:r>
          </a:p>
          <a:p>
            <a:r>
              <a:rPr lang="en-GB" sz="2400" dirty="0"/>
              <a:t>▪ They provide legitimacy to those in power. It gives a legal status to the actions of government.</a:t>
            </a:r>
          </a:p>
          <a:p>
            <a:r>
              <a:rPr lang="en-GB" sz="2400" dirty="0"/>
              <a:t>▪ They protect freedom. They restrain the behaviour of those in office and they set out the rights </a:t>
            </a:r>
            <a:r>
              <a:rPr lang="en-GB" sz="2400" dirty="0" smtClean="0"/>
              <a:t>and responsibilities </a:t>
            </a:r>
            <a:r>
              <a:rPr lang="en-GB" sz="2400" dirty="0"/>
              <a:t>of government</a:t>
            </a:r>
            <a:r>
              <a:rPr lang="en-GB" sz="2400" dirty="0" smtClean="0"/>
              <a:t>.</a:t>
            </a:r>
          </a:p>
          <a:p>
            <a:r>
              <a:rPr lang="en-GB" sz="2400" dirty="0" smtClean="0"/>
              <a:t> </a:t>
            </a:r>
            <a:r>
              <a:rPr lang="en-GB" sz="2400" dirty="0"/>
              <a:t>They encourage stability in government. They introduce order and predictability into the way government runs.</a:t>
            </a:r>
          </a:p>
          <a:p>
            <a:r>
              <a:rPr lang="en-GB" sz="2400" dirty="0"/>
              <a:t>▪ They set out the basic goals and values of a state.</a:t>
            </a:r>
          </a:p>
          <a:p>
            <a:r>
              <a:rPr lang="en-GB" sz="2400" dirty="0"/>
              <a:t>▪ They distinguish the spheres of influence of different parts of government. This is particularly the case in </a:t>
            </a:r>
            <a:r>
              <a:rPr lang="en-GB" sz="2400" dirty="0" smtClean="0"/>
              <a:t>a Federal </a:t>
            </a:r>
            <a:r>
              <a:rPr lang="en-GB" sz="2400" dirty="0"/>
              <a:t>System where there can be multiple Constitutions within a single country.</a:t>
            </a:r>
          </a:p>
          <a:p>
            <a:endParaRPr lang="en-GB" sz="2400" i="1" dirty="0" smtClean="0">
              <a:solidFill>
                <a:schemeClr val="accent4">
                  <a:lumMod val="40000"/>
                  <a:lumOff val="60000"/>
                </a:schemeClr>
              </a:solidFill>
            </a:endParaRPr>
          </a:p>
        </p:txBody>
      </p:sp>
    </p:spTree>
    <p:extLst>
      <p:ext uri="{BB962C8B-B14F-4D97-AF65-F5344CB8AC3E}">
        <p14:creationId xmlns:p14="http://schemas.microsoft.com/office/powerpoint/2010/main" val="613268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092380" cy="914400"/>
          </a:xfrm>
        </p:spPr>
        <p:txBody>
          <a:bodyPr/>
          <a:lstStyle/>
          <a:p>
            <a:r>
              <a:rPr lang="en-GB" dirty="0" smtClean="0"/>
              <a:t>There are two main types of constitution:</a:t>
            </a:r>
            <a:br>
              <a:rPr lang="en-GB" dirty="0" smtClean="0"/>
            </a:br>
            <a:r>
              <a:rPr lang="en-GB" dirty="0" smtClean="0"/>
              <a:t>Codified and uncodified constitutions</a:t>
            </a:r>
            <a:endParaRPr lang="en-GB" dirty="0"/>
          </a:p>
        </p:txBody>
      </p:sp>
      <p:sp>
        <p:nvSpPr>
          <p:cNvPr id="3" name="Content Placeholder 2"/>
          <p:cNvSpPr>
            <a:spLocks noGrp="1"/>
          </p:cNvSpPr>
          <p:nvPr>
            <p:ph idx="1"/>
          </p:nvPr>
        </p:nvSpPr>
        <p:spPr/>
        <p:txBody>
          <a:bodyPr>
            <a:normAutofit lnSpcReduction="10000"/>
          </a:bodyPr>
          <a:lstStyle/>
          <a:p>
            <a:r>
              <a:rPr lang="en-GB" b="0" u="sng" dirty="0" smtClean="0"/>
              <a:t>Codified Constitutions have the following features:</a:t>
            </a:r>
          </a:p>
          <a:p>
            <a:pPr>
              <a:buFont typeface="Arial" pitchFamily="34" charset="0"/>
              <a:buChar char="•"/>
            </a:pPr>
            <a:r>
              <a:rPr lang="en-GB" b="0" dirty="0" smtClean="0"/>
              <a:t>It is written on a single document.</a:t>
            </a:r>
          </a:p>
          <a:p>
            <a:pPr>
              <a:buFont typeface="Arial" pitchFamily="34" charset="0"/>
              <a:buChar char="•"/>
            </a:pPr>
            <a:r>
              <a:rPr lang="en-GB" b="0" dirty="0" smtClean="0"/>
              <a:t>Constitutional law is superior to ordinary law (entrenched)</a:t>
            </a:r>
          </a:p>
          <a:p>
            <a:pPr>
              <a:buFont typeface="Arial" pitchFamily="34" charset="0"/>
              <a:buChar char="•"/>
            </a:pPr>
            <a:r>
              <a:rPr lang="en-GB" b="0" dirty="0" smtClean="0"/>
              <a:t>Special arrangements exist to establish new constitutional laws, amend existing ones or repeal unwanted ones.</a:t>
            </a:r>
          </a:p>
          <a:p>
            <a:pPr>
              <a:buFont typeface="Arial" pitchFamily="34" charset="0"/>
              <a:buChar char="•"/>
            </a:pPr>
            <a:r>
              <a:rPr lang="en-GB" b="0" dirty="0" smtClean="0"/>
              <a:t>They normally come into existence after a national upheaval.</a:t>
            </a:r>
          </a:p>
          <a:p>
            <a:pPr marL="0" indent="0"/>
            <a:r>
              <a:rPr lang="en-GB" b="0" u="sng" dirty="0" err="1" smtClean="0"/>
              <a:t>Uncodified</a:t>
            </a:r>
            <a:r>
              <a:rPr lang="en-GB" b="0" u="sng" dirty="0" smtClean="0"/>
              <a:t> constitutions have the following features:</a:t>
            </a:r>
          </a:p>
          <a:p>
            <a:pPr marL="285750" indent="-285750">
              <a:buFont typeface="Arial" pitchFamily="34" charset="0"/>
              <a:buChar char="•"/>
            </a:pPr>
            <a:r>
              <a:rPr lang="en-GB" b="0" dirty="0" smtClean="0"/>
              <a:t>It has a number of different sources.</a:t>
            </a:r>
          </a:p>
          <a:p>
            <a:pPr marL="285750" indent="-285750">
              <a:buFont typeface="Arial" pitchFamily="34" charset="0"/>
              <a:buChar char="•"/>
            </a:pPr>
            <a:r>
              <a:rPr lang="en-GB" b="0" dirty="0" smtClean="0"/>
              <a:t>Constitutional law is not superior to other law.</a:t>
            </a:r>
          </a:p>
          <a:p>
            <a:pPr marL="285750" indent="-285750">
              <a:buFont typeface="Arial" pitchFamily="34" charset="0"/>
              <a:buChar char="•"/>
            </a:pPr>
            <a:r>
              <a:rPr lang="en-GB" b="0" dirty="0" smtClean="0"/>
              <a:t>The laws are more flexible than codified constitutions.</a:t>
            </a:r>
          </a:p>
          <a:p>
            <a:pPr marL="285750" indent="-285750">
              <a:buFont typeface="Arial" pitchFamily="34" charset="0"/>
              <a:buChar char="•"/>
            </a:pPr>
            <a:r>
              <a:rPr lang="en-GB" b="0" dirty="0" smtClean="0"/>
              <a:t>The laws are not entrenched.</a:t>
            </a:r>
            <a:endParaRPr lang="en-GB" b="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797152"/>
            <a:ext cx="3059832" cy="186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885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codified constitutions</a:t>
            </a:r>
            <a:endParaRPr lang="en-GB" dirty="0"/>
          </a:p>
        </p:txBody>
      </p:sp>
      <p:sp>
        <p:nvSpPr>
          <p:cNvPr id="3" name="Content Placeholder 2"/>
          <p:cNvSpPr>
            <a:spLocks noGrp="1"/>
          </p:cNvSpPr>
          <p:nvPr>
            <p:ph idx="1"/>
          </p:nvPr>
        </p:nvSpPr>
        <p:spPr>
          <a:xfrm>
            <a:off x="822960" y="1100629"/>
            <a:ext cx="7520940" cy="2400380"/>
          </a:xfrm>
        </p:spPr>
        <p:txBody>
          <a:bodyPr/>
          <a:lstStyle/>
          <a:p>
            <a:r>
              <a:rPr lang="en-GB" dirty="0"/>
              <a:t>United States of America – 1787</a:t>
            </a:r>
          </a:p>
          <a:p>
            <a:r>
              <a:rPr lang="en-GB" dirty="0"/>
              <a:t>Australia – 1900</a:t>
            </a:r>
          </a:p>
          <a:p>
            <a:r>
              <a:rPr lang="en-GB" dirty="0"/>
              <a:t>Germany – 1949</a:t>
            </a:r>
          </a:p>
          <a:p>
            <a:r>
              <a:rPr lang="en-GB" dirty="0"/>
              <a:t>France – 1958</a:t>
            </a:r>
          </a:p>
          <a:p>
            <a:r>
              <a:rPr lang="en-GB" dirty="0"/>
              <a:t>South Sudan – 2011 (The World’s newest independent country)</a:t>
            </a:r>
          </a:p>
          <a:p>
            <a:r>
              <a:rPr lang="en-GB" dirty="0"/>
              <a:t>As of 2018, 158 countries in the world have codified Constitutions.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428999"/>
            <a:ext cx="4043571" cy="2690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0038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uncodified constitutions</a:t>
            </a:r>
            <a:endParaRPr lang="en-GB" dirty="0"/>
          </a:p>
        </p:txBody>
      </p:sp>
      <p:sp>
        <p:nvSpPr>
          <p:cNvPr id="3" name="Content Placeholder 2"/>
          <p:cNvSpPr>
            <a:spLocks noGrp="1"/>
          </p:cNvSpPr>
          <p:nvPr>
            <p:ph idx="1"/>
          </p:nvPr>
        </p:nvSpPr>
        <p:spPr>
          <a:xfrm>
            <a:off x="822960" y="1100629"/>
            <a:ext cx="7520940" cy="1968332"/>
          </a:xfrm>
        </p:spPr>
        <p:txBody>
          <a:bodyPr/>
          <a:lstStyle/>
          <a:p>
            <a:r>
              <a:rPr lang="en-GB" dirty="0"/>
              <a:t>Israel</a:t>
            </a:r>
          </a:p>
          <a:p>
            <a:r>
              <a:rPr lang="en-GB" dirty="0"/>
              <a:t>New Zealand</a:t>
            </a:r>
          </a:p>
          <a:p>
            <a:r>
              <a:rPr lang="en-GB" dirty="0"/>
              <a:t>United Kingdom</a:t>
            </a:r>
          </a:p>
          <a:p>
            <a:r>
              <a:rPr lang="en-GB" dirty="0"/>
              <a:t>Saudi Arabia</a:t>
            </a:r>
          </a:p>
          <a:p>
            <a:r>
              <a:rPr lang="en-GB" dirty="0"/>
              <a:t>As of 2018, only four countries in the world have uncodified constitutions. </a:t>
            </a:r>
          </a:p>
        </p:txBody>
      </p:sp>
      <p:sp>
        <p:nvSpPr>
          <p:cNvPr id="4" name="Rectangle 3"/>
          <p:cNvSpPr/>
          <p:nvPr/>
        </p:nvSpPr>
        <p:spPr>
          <a:xfrm>
            <a:off x="1547664" y="3140968"/>
            <a:ext cx="6192688"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Be Careful!</a:t>
            </a:r>
          </a:p>
          <a:p>
            <a:pPr algn="ctr"/>
            <a:r>
              <a:rPr lang="en-GB" dirty="0"/>
              <a:t>Sometimes uncodified constitutions are called unwritten constitutions whilst codified</a:t>
            </a:r>
          </a:p>
          <a:p>
            <a:pPr algn="ctr"/>
            <a:r>
              <a:rPr lang="en-GB" dirty="0"/>
              <a:t>constitutions are called written constitutions. This can sometimes be confusing because a large</a:t>
            </a:r>
          </a:p>
          <a:p>
            <a:pPr algn="ctr"/>
            <a:r>
              <a:rPr lang="en-GB" dirty="0"/>
              <a:t>amount of uncodified constitutions are, in fact, written down. </a:t>
            </a:r>
          </a:p>
        </p:txBody>
      </p:sp>
    </p:spTree>
    <p:extLst>
      <p:ext uri="{BB962C8B-B14F-4D97-AF65-F5344CB8AC3E}">
        <p14:creationId xmlns:p14="http://schemas.microsoft.com/office/powerpoint/2010/main" val="3738487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964488" cy="797768"/>
          </a:xfrm>
        </p:spPr>
        <p:txBody>
          <a:bodyPr/>
          <a:lstStyle/>
          <a:p>
            <a:r>
              <a:rPr lang="en-GB" dirty="0" smtClean="0"/>
              <a:t>History of our constitution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0653135"/>
              </p:ext>
            </p:extLst>
          </p:nvPr>
        </p:nvGraphicFramePr>
        <p:xfrm>
          <a:off x="0" y="826517"/>
          <a:ext cx="9144000" cy="6082663"/>
        </p:xfrm>
        <a:graphic>
          <a:graphicData uri="http://schemas.openxmlformats.org/drawingml/2006/table">
            <a:tbl>
              <a:tblPr firstRow="1" bandRow="1">
                <a:tableStyleId>{5C22544A-7EE6-4342-B048-85BDC9FD1C3A}</a:tableStyleId>
              </a:tblPr>
              <a:tblGrid>
                <a:gridCol w="2169982"/>
                <a:gridCol w="6974018"/>
              </a:tblGrid>
              <a:tr h="658267">
                <a:tc>
                  <a:txBody>
                    <a:bodyPr/>
                    <a:lstStyle/>
                    <a:p>
                      <a:pPr hangingPunct="0">
                        <a:spcAft>
                          <a:spcPts val="0"/>
                        </a:spcAft>
                      </a:pPr>
                      <a:r>
                        <a:rPr lang="en-GB" sz="1200" b="1" dirty="0">
                          <a:solidFill>
                            <a:srgbClr val="000000"/>
                          </a:solidFill>
                          <a:effectLst/>
                          <a:latin typeface="Arial"/>
                          <a:ea typeface="Calibri"/>
                        </a:rPr>
                        <a:t> </a:t>
                      </a:r>
                      <a:endParaRPr lang="en-GB" sz="1200" dirty="0">
                        <a:effectLst/>
                        <a:latin typeface="Times New Roman"/>
                        <a:ea typeface="Calibri"/>
                      </a:endParaRPr>
                    </a:p>
                    <a:p>
                      <a:pPr algn="ctr" hangingPunct="0">
                        <a:spcAft>
                          <a:spcPts val="0"/>
                        </a:spcAft>
                      </a:pPr>
                      <a:r>
                        <a:rPr lang="en-GB" sz="1200" b="1" dirty="0">
                          <a:solidFill>
                            <a:srgbClr val="000000"/>
                          </a:solidFill>
                          <a:effectLst/>
                          <a:latin typeface="Arial"/>
                          <a:ea typeface="Calibri"/>
                        </a:rPr>
                        <a:t>Magna Carta 1215</a:t>
                      </a:r>
                      <a:endParaRPr lang="en-GB" sz="1200" dirty="0">
                        <a:effectLst/>
                        <a:latin typeface="Times New Roman"/>
                        <a:ea typeface="Calibri"/>
                      </a:endParaRPr>
                    </a:p>
                    <a:p>
                      <a:pPr hangingPunct="0">
                        <a:spcAft>
                          <a:spcPts val="0"/>
                        </a:spcAft>
                      </a:pPr>
                      <a:r>
                        <a:rPr lang="en-GB" sz="1200" b="1" dirty="0">
                          <a:solidFill>
                            <a:srgbClr val="000000"/>
                          </a:solidFill>
                          <a:effectLst/>
                          <a:latin typeface="Arial"/>
                          <a:ea typeface="Calibri"/>
                        </a:rPr>
                        <a:t> </a:t>
                      </a:r>
                      <a:endParaRPr lang="en-GB" sz="1200" dirty="0">
                        <a:effectLst/>
                        <a:latin typeface="Times New Roman"/>
                        <a:ea typeface="Calibri"/>
                      </a:endParaRPr>
                    </a:p>
                    <a:p>
                      <a:pPr hangingPunct="0">
                        <a:spcAft>
                          <a:spcPts val="0"/>
                        </a:spcAft>
                      </a:pPr>
                      <a:r>
                        <a:rPr lang="en-GB" sz="1200" b="1" dirty="0">
                          <a:solidFill>
                            <a:srgbClr val="000000"/>
                          </a:solidFill>
                          <a:effectLst/>
                          <a:latin typeface="Arial"/>
                          <a:ea typeface="Calibri"/>
                        </a:rPr>
                        <a:t> </a:t>
                      </a:r>
                      <a:endParaRPr lang="en-GB" sz="1200" dirty="0">
                        <a:effectLst/>
                        <a:latin typeface="Times New Roman"/>
                        <a:ea typeface="Calibri"/>
                      </a:endParaRPr>
                    </a:p>
                    <a:p>
                      <a:pPr hangingPunct="0">
                        <a:spcAft>
                          <a:spcPts val="0"/>
                        </a:spcAft>
                      </a:pPr>
                      <a:r>
                        <a:rPr lang="en-GB" sz="1200" b="1" dirty="0">
                          <a:solidFill>
                            <a:srgbClr val="000000"/>
                          </a:solidFill>
                          <a:effectLst/>
                          <a:latin typeface="Arial"/>
                          <a:ea typeface="Calibri"/>
                        </a:rPr>
                        <a:t> </a:t>
                      </a:r>
                      <a:endParaRPr lang="en-GB" sz="1200" dirty="0">
                        <a:effectLst/>
                        <a:latin typeface="Times New Roman"/>
                        <a:ea typeface="Calibri"/>
                      </a:endParaRPr>
                    </a:p>
                  </a:txBody>
                  <a:tcPr marL="68580" marR="68580" marT="0" marB="0"/>
                </a:tc>
                <a:tc>
                  <a:txBody>
                    <a:bodyPr/>
                    <a:lstStyle/>
                    <a:p>
                      <a:r>
                        <a:rPr lang="en-GB" dirty="0" smtClean="0"/>
                        <a:t>Magna Carta is considered so important is because it established the principle that even the king should respect the rule of law.</a:t>
                      </a:r>
                      <a:endParaRPr lang="en-GB" dirty="0"/>
                    </a:p>
                  </a:txBody>
                  <a:tcPr/>
                </a:tc>
              </a:tr>
              <a:tr h="751979">
                <a:tc>
                  <a:txBody>
                    <a:bodyPr/>
                    <a:lstStyle/>
                    <a:p>
                      <a:pPr algn="ctr" hangingPunct="0">
                        <a:spcAft>
                          <a:spcPts val="0"/>
                        </a:spcAft>
                      </a:pPr>
                      <a:r>
                        <a:rPr lang="en-GB" sz="1200" b="1" dirty="0">
                          <a:solidFill>
                            <a:srgbClr val="000000"/>
                          </a:solidFill>
                          <a:effectLst/>
                          <a:latin typeface="Arial"/>
                          <a:ea typeface="Calibri"/>
                        </a:rPr>
                        <a:t> </a:t>
                      </a:r>
                      <a:endParaRPr lang="en-GB" sz="1200" dirty="0">
                        <a:effectLst/>
                        <a:latin typeface="Times New Roman"/>
                        <a:ea typeface="Calibri"/>
                      </a:endParaRPr>
                    </a:p>
                    <a:p>
                      <a:pPr algn="ctr" hangingPunct="0">
                        <a:spcAft>
                          <a:spcPts val="0"/>
                        </a:spcAft>
                      </a:pPr>
                      <a:r>
                        <a:rPr lang="en-GB" sz="1200" b="1" dirty="0">
                          <a:solidFill>
                            <a:srgbClr val="000000"/>
                          </a:solidFill>
                          <a:effectLst/>
                          <a:latin typeface="Arial"/>
                          <a:ea typeface="Calibri"/>
                        </a:rPr>
                        <a:t>Henry VIII breaks with Rome and uses Parliament to do it </a:t>
                      </a:r>
                      <a:r>
                        <a:rPr lang="en-GB" sz="1200" b="1" dirty="0" smtClean="0">
                          <a:solidFill>
                            <a:srgbClr val="000000"/>
                          </a:solidFill>
                          <a:effectLst/>
                          <a:latin typeface="Arial"/>
                          <a:ea typeface="Calibri"/>
                        </a:rPr>
                        <a:t>1533</a:t>
                      </a:r>
                      <a:endParaRPr lang="en-GB" sz="1200" dirty="0">
                        <a:effectLst/>
                        <a:latin typeface="Times New Roman"/>
                        <a:ea typeface="Calibri"/>
                      </a:endParaRPr>
                    </a:p>
                  </a:txBody>
                  <a:tcPr marL="68580" marR="68580" marT="0" marB="0"/>
                </a:tc>
                <a:tc>
                  <a:txBody>
                    <a:bodyPr/>
                    <a:lstStyle/>
                    <a:p>
                      <a:r>
                        <a:rPr lang="en-GB" dirty="0" smtClean="0"/>
                        <a:t>Henry VIII required Parliament to authorize the change to the Church thus enormously enhancing Parliamentary power.</a:t>
                      </a:r>
                      <a:endParaRPr lang="en-GB" dirty="0"/>
                    </a:p>
                  </a:txBody>
                  <a:tcPr/>
                </a:tc>
              </a:tr>
              <a:tr h="1236198">
                <a:tc>
                  <a:txBody>
                    <a:bodyPr/>
                    <a:lstStyle/>
                    <a:p>
                      <a:pPr algn="ctr" hangingPunct="0">
                        <a:spcAft>
                          <a:spcPts val="0"/>
                        </a:spcAft>
                      </a:pPr>
                      <a:r>
                        <a:rPr lang="en-GB" sz="1200" b="1" dirty="0">
                          <a:solidFill>
                            <a:srgbClr val="000000"/>
                          </a:solidFill>
                          <a:effectLst/>
                          <a:latin typeface="Arial"/>
                          <a:ea typeface="Calibri"/>
                        </a:rPr>
                        <a:t> </a:t>
                      </a:r>
                      <a:endParaRPr lang="en-GB" sz="1200" dirty="0">
                        <a:effectLst/>
                        <a:latin typeface="Times New Roman"/>
                        <a:ea typeface="Calibri"/>
                      </a:endParaRPr>
                    </a:p>
                    <a:p>
                      <a:pPr algn="ctr" hangingPunct="0">
                        <a:spcAft>
                          <a:spcPts val="0"/>
                        </a:spcAft>
                      </a:pPr>
                      <a:r>
                        <a:rPr lang="en-GB" sz="1200" b="1" dirty="0">
                          <a:solidFill>
                            <a:srgbClr val="000000"/>
                          </a:solidFill>
                          <a:effectLst/>
                          <a:latin typeface="Arial"/>
                          <a:ea typeface="Calibri"/>
                        </a:rPr>
                        <a:t>1649 – Parliament wins Civil War and executes King Charles I</a:t>
                      </a:r>
                      <a:endParaRPr lang="en-GB" sz="1200" dirty="0">
                        <a:effectLst/>
                        <a:latin typeface="Times New Roman"/>
                        <a:ea typeface="Calibri"/>
                      </a:endParaRPr>
                    </a:p>
                    <a:p>
                      <a:pPr algn="ctr" hangingPunct="0">
                        <a:spcAft>
                          <a:spcPts val="0"/>
                        </a:spcAft>
                      </a:pPr>
                      <a:r>
                        <a:rPr lang="en-GB" sz="1200" b="1" dirty="0">
                          <a:solidFill>
                            <a:srgbClr val="000000"/>
                          </a:solidFill>
                          <a:effectLst/>
                          <a:latin typeface="Arial"/>
                          <a:ea typeface="Calibri"/>
                        </a:rPr>
                        <a:t> </a:t>
                      </a:r>
                      <a:endParaRPr lang="en-GB" sz="1200" dirty="0">
                        <a:effectLst/>
                        <a:latin typeface="Times New Roman"/>
                        <a:ea typeface="Calibri"/>
                      </a:endParaRPr>
                    </a:p>
                  </a:txBody>
                  <a:tcPr marL="68580" marR="68580" marT="0" marB="0"/>
                </a:tc>
                <a:tc>
                  <a:txBody>
                    <a:bodyPr/>
                    <a:lstStyle/>
                    <a:p>
                      <a:r>
                        <a:rPr lang="en-GB" dirty="0" smtClean="0"/>
                        <a:t>Charles tried to rule without Parliament but found that he could not do so when he provoked the Scots and the Irish into rebellion.  It was impossible to raise enough money or sufficient troops without the authorisation of Parliament</a:t>
                      </a:r>
                      <a:endParaRPr lang="en-GB" dirty="0"/>
                    </a:p>
                  </a:txBody>
                  <a:tcPr/>
                </a:tc>
              </a:tr>
              <a:tr h="924042">
                <a:tc>
                  <a:txBody>
                    <a:bodyPr/>
                    <a:lstStyle/>
                    <a:p>
                      <a:pPr algn="ctr" hangingPunct="0">
                        <a:spcAft>
                          <a:spcPts val="0"/>
                        </a:spcAft>
                      </a:pPr>
                      <a:r>
                        <a:rPr lang="en-GB" sz="1200" b="1" dirty="0">
                          <a:solidFill>
                            <a:srgbClr val="000000"/>
                          </a:solidFill>
                          <a:effectLst/>
                          <a:latin typeface="Arial"/>
                          <a:ea typeface="Calibri"/>
                        </a:rPr>
                        <a:t> </a:t>
                      </a:r>
                      <a:endParaRPr lang="en-GB" sz="1200" dirty="0">
                        <a:effectLst/>
                        <a:latin typeface="Times New Roman"/>
                        <a:ea typeface="Calibri"/>
                      </a:endParaRPr>
                    </a:p>
                    <a:p>
                      <a:pPr algn="ctr" hangingPunct="0">
                        <a:spcAft>
                          <a:spcPts val="0"/>
                        </a:spcAft>
                      </a:pPr>
                      <a:r>
                        <a:rPr lang="en-GB" sz="1200" b="1" dirty="0">
                          <a:solidFill>
                            <a:srgbClr val="000000"/>
                          </a:solidFill>
                          <a:effectLst/>
                          <a:latin typeface="Arial"/>
                          <a:ea typeface="Calibri"/>
                        </a:rPr>
                        <a:t> </a:t>
                      </a:r>
                      <a:endParaRPr lang="en-GB" sz="1200" dirty="0">
                        <a:effectLst/>
                        <a:latin typeface="Times New Roman"/>
                        <a:ea typeface="Calibri"/>
                      </a:endParaRPr>
                    </a:p>
                    <a:p>
                      <a:pPr algn="ctr" hangingPunct="0">
                        <a:spcAft>
                          <a:spcPts val="0"/>
                        </a:spcAft>
                      </a:pPr>
                      <a:r>
                        <a:rPr lang="en-GB" sz="1200" b="1" dirty="0">
                          <a:solidFill>
                            <a:srgbClr val="000000"/>
                          </a:solidFill>
                          <a:effectLst/>
                          <a:latin typeface="Arial"/>
                          <a:ea typeface="Calibri"/>
                        </a:rPr>
                        <a:t>1689 – Bill of Rights</a:t>
                      </a:r>
                      <a:endParaRPr lang="en-GB" sz="1200" dirty="0">
                        <a:effectLst/>
                        <a:latin typeface="Times New Roman"/>
                        <a:ea typeface="Calibri"/>
                      </a:endParaRPr>
                    </a:p>
                    <a:p>
                      <a:pPr algn="ctr" hangingPunct="0">
                        <a:spcAft>
                          <a:spcPts val="0"/>
                        </a:spcAft>
                      </a:pPr>
                      <a:r>
                        <a:rPr lang="en-GB" sz="1200" b="1" dirty="0">
                          <a:solidFill>
                            <a:srgbClr val="000000"/>
                          </a:solidFill>
                          <a:effectLst/>
                          <a:latin typeface="Arial"/>
                          <a:ea typeface="Calibri"/>
                        </a:rPr>
                        <a:t> </a:t>
                      </a:r>
                      <a:endParaRPr lang="en-GB" sz="1200" dirty="0">
                        <a:effectLst/>
                        <a:latin typeface="Times New Roman"/>
                        <a:ea typeface="Calibri"/>
                      </a:endParaRPr>
                    </a:p>
                  </a:txBody>
                  <a:tcPr marL="68580" marR="68580" marT="0" marB="0"/>
                </a:tc>
                <a:tc>
                  <a:txBody>
                    <a:bodyPr/>
                    <a:lstStyle/>
                    <a:p>
                      <a:r>
                        <a:rPr lang="en-GB" dirty="0" smtClean="0"/>
                        <a:t>This bill limited the power of English sovereigns by guaranteeing the king or queen could not: Interfere with the </a:t>
                      </a:r>
                      <a:r>
                        <a:rPr lang="en-GB" dirty="0" err="1" smtClean="0"/>
                        <a:t>law.Establish</a:t>
                      </a:r>
                      <a:r>
                        <a:rPr lang="en-GB" dirty="0" smtClean="0"/>
                        <a:t> a tax by him or herself and without an act of Parliament.</a:t>
                      </a:r>
                    </a:p>
                  </a:txBody>
                  <a:tcPr/>
                </a:tc>
              </a:tr>
              <a:tr h="1495307">
                <a:tc>
                  <a:txBody>
                    <a:bodyPr/>
                    <a:lstStyle/>
                    <a:p>
                      <a:pPr algn="ctr" hangingPunct="0">
                        <a:spcAft>
                          <a:spcPts val="0"/>
                        </a:spcAft>
                      </a:pPr>
                      <a:r>
                        <a:rPr lang="en-GB" sz="1200" b="1" dirty="0">
                          <a:solidFill>
                            <a:srgbClr val="000000"/>
                          </a:solidFill>
                          <a:effectLst/>
                          <a:latin typeface="Arial"/>
                          <a:ea typeface="Calibri"/>
                        </a:rPr>
                        <a:t> </a:t>
                      </a:r>
                      <a:endParaRPr lang="en-GB" sz="1200" dirty="0">
                        <a:effectLst/>
                        <a:latin typeface="Times New Roman"/>
                        <a:ea typeface="Calibri"/>
                      </a:endParaRPr>
                    </a:p>
                    <a:p>
                      <a:pPr algn="ctr" hangingPunct="0">
                        <a:spcAft>
                          <a:spcPts val="0"/>
                        </a:spcAft>
                      </a:pPr>
                      <a:r>
                        <a:rPr lang="en-GB" sz="1200" b="1" dirty="0">
                          <a:solidFill>
                            <a:srgbClr val="000000"/>
                          </a:solidFill>
                          <a:effectLst/>
                          <a:latin typeface="Arial"/>
                          <a:ea typeface="Calibri"/>
                        </a:rPr>
                        <a:t>The Act of Settlement 1701</a:t>
                      </a:r>
                      <a:endParaRPr lang="en-GB" sz="1200" dirty="0">
                        <a:effectLst/>
                        <a:latin typeface="Times New Roman"/>
                        <a:ea typeface="Calibri"/>
                      </a:endParaRPr>
                    </a:p>
                    <a:p>
                      <a:pPr algn="ctr" hangingPunct="0">
                        <a:spcAft>
                          <a:spcPts val="0"/>
                        </a:spcAft>
                      </a:pPr>
                      <a:r>
                        <a:rPr lang="en-GB" sz="1200" b="1" dirty="0">
                          <a:solidFill>
                            <a:srgbClr val="000000"/>
                          </a:solidFill>
                          <a:effectLst/>
                          <a:latin typeface="Arial"/>
                          <a:ea typeface="Calibri"/>
                        </a:rPr>
                        <a:t> </a:t>
                      </a:r>
                      <a:endParaRPr lang="en-GB" sz="1200" dirty="0">
                        <a:effectLst/>
                        <a:latin typeface="Times New Roman"/>
                        <a:ea typeface="Calibri"/>
                      </a:endParaRPr>
                    </a:p>
                    <a:p>
                      <a:pPr algn="ctr" hangingPunct="0">
                        <a:spcAft>
                          <a:spcPts val="0"/>
                        </a:spcAft>
                      </a:pPr>
                      <a:r>
                        <a:rPr lang="en-GB" sz="1200" b="1" dirty="0">
                          <a:solidFill>
                            <a:srgbClr val="000000"/>
                          </a:solidFill>
                          <a:effectLst/>
                          <a:latin typeface="Arial"/>
                          <a:ea typeface="Calibri"/>
                        </a:rPr>
                        <a:t> </a:t>
                      </a:r>
                      <a:endParaRPr lang="en-GB" sz="1200" dirty="0">
                        <a:effectLst/>
                        <a:latin typeface="Times New Roman"/>
                        <a:ea typeface="Calibri"/>
                      </a:endParaRPr>
                    </a:p>
                  </a:txBody>
                  <a:tcPr marL="68580" marR="68580" marT="0" marB="0"/>
                </a:tc>
                <a:tc>
                  <a:txBody>
                    <a:bodyPr/>
                    <a:lstStyle/>
                    <a:p>
                      <a:r>
                        <a:rPr lang="en-GB" dirty="0" smtClean="0"/>
                        <a:t>The Act of Settlement is an Act of the Parliament of England that was passed in 1701 to settle the succession to the English and Irish crowns on Protestants only. The next Protestant in line to the throne was the </a:t>
                      </a:r>
                      <a:r>
                        <a:rPr lang="en-GB" dirty="0" err="1" smtClean="0"/>
                        <a:t>Electress</a:t>
                      </a:r>
                      <a:r>
                        <a:rPr lang="en-GB" dirty="0" smtClean="0"/>
                        <a:t> Sophia of Hanover, a granddaughter of James VI of Scotland and I of England.</a:t>
                      </a:r>
                      <a:endParaRPr lang="en-GB" dirty="0"/>
                    </a:p>
                  </a:txBody>
                  <a:tcPr/>
                </a:tc>
              </a:tr>
              <a:tr h="760737">
                <a:tc>
                  <a:txBody>
                    <a:bodyPr/>
                    <a:lstStyle/>
                    <a:p>
                      <a:pPr algn="ctr" hangingPunct="0">
                        <a:spcAft>
                          <a:spcPts val="0"/>
                        </a:spcAft>
                      </a:pPr>
                      <a:r>
                        <a:rPr lang="en-GB" sz="1200" b="1" dirty="0">
                          <a:solidFill>
                            <a:srgbClr val="000000"/>
                          </a:solidFill>
                          <a:effectLst/>
                          <a:latin typeface="Arial"/>
                          <a:ea typeface="Calibri"/>
                        </a:rPr>
                        <a:t> </a:t>
                      </a:r>
                      <a:endParaRPr lang="en-GB" sz="1200" dirty="0">
                        <a:effectLst/>
                        <a:latin typeface="Times New Roman"/>
                        <a:ea typeface="Calibri"/>
                      </a:endParaRPr>
                    </a:p>
                    <a:p>
                      <a:pPr algn="ctr" hangingPunct="0">
                        <a:spcAft>
                          <a:spcPts val="0"/>
                        </a:spcAft>
                      </a:pPr>
                      <a:r>
                        <a:rPr lang="en-GB" sz="1200" b="1" dirty="0">
                          <a:solidFill>
                            <a:srgbClr val="000000"/>
                          </a:solidFill>
                          <a:effectLst/>
                          <a:latin typeface="Arial"/>
                          <a:ea typeface="Calibri"/>
                        </a:rPr>
                        <a:t>The Act of Union 1707</a:t>
                      </a:r>
                      <a:endParaRPr lang="en-GB" sz="1200" dirty="0">
                        <a:effectLst/>
                        <a:latin typeface="Times New Roman"/>
                        <a:ea typeface="Calibri"/>
                      </a:endParaRPr>
                    </a:p>
                    <a:p>
                      <a:pPr algn="ctr" hangingPunct="0">
                        <a:spcAft>
                          <a:spcPts val="0"/>
                        </a:spcAft>
                      </a:pPr>
                      <a:r>
                        <a:rPr lang="en-GB" sz="1200" b="1" dirty="0">
                          <a:solidFill>
                            <a:srgbClr val="000000"/>
                          </a:solidFill>
                          <a:effectLst/>
                          <a:latin typeface="Arial"/>
                          <a:ea typeface="Calibri"/>
                        </a:rPr>
                        <a:t> </a:t>
                      </a:r>
                      <a:endParaRPr lang="en-GB" sz="1200" dirty="0">
                        <a:effectLst/>
                        <a:latin typeface="Times New Roman"/>
                        <a:ea typeface="Calibri"/>
                      </a:endParaRPr>
                    </a:p>
                    <a:p>
                      <a:pPr algn="ctr" hangingPunct="0">
                        <a:spcAft>
                          <a:spcPts val="0"/>
                        </a:spcAft>
                      </a:pPr>
                      <a:r>
                        <a:rPr lang="en-GB" sz="1200" b="1" dirty="0">
                          <a:solidFill>
                            <a:srgbClr val="000000"/>
                          </a:solidFill>
                          <a:effectLst/>
                          <a:latin typeface="Arial"/>
                          <a:ea typeface="Calibri"/>
                        </a:rPr>
                        <a:t> </a:t>
                      </a:r>
                      <a:endParaRPr lang="en-GB" sz="1200" dirty="0">
                        <a:effectLst/>
                        <a:latin typeface="Times New Roman"/>
                        <a:ea typeface="Calibri"/>
                      </a:endParaRPr>
                    </a:p>
                  </a:txBody>
                  <a:tcPr marL="68580" marR="68580" marT="0" marB="0"/>
                </a:tc>
                <a:tc>
                  <a:txBody>
                    <a:bodyPr/>
                    <a:lstStyle/>
                    <a:p>
                      <a:r>
                        <a:rPr lang="en-GB" dirty="0" smtClean="0"/>
                        <a:t>on May 1st, 1707, after each parliament in turn had passed the Act of Union, the new United Kingdom of Great Britain came into existence. </a:t>
                      </a:r>
                      <a:endParaRPr lang="en-GB" dirty="0"/>
                    </a:p>
                  </a:txBody>
                  <a:tcPr/>
                </a:tc>
              </a:tr>
            </a:tbl>
          </a:graphicData>
        </a:graphic>
      </p:graphicFrame>
    </p:spTree>
    <p:extLst>
      <p:ext uri="{BB962C8B-B14F-4D97-AF65-F5344CB8AC3E}">
        <p14:creationId xmlns:p14="http://schemas.microsoft.com/office/powerpoint/2010/main" val="1715208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Later history</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6590206"/>
              </p:ext>
            </p:extLst>
          </p:nvPr>
        </p:nvGraphicFramePr>
        <p:xfrm>
          <a:off x="822325" y="1100138"/>
          <a:ext cx="7521576" cy="2667000"/>
        </p:xfrm>
        <a:graphic>
          <a:graphicData uri="http://schemas.openxmlformats.org/drawingml/2006/table">
            <a:tbl>
              <a:tblPr firstRow="1" bandRow="1">
                <a:tableStyleId>{5C22544A-7EE6-4342-B048-85BDC9FD1C3A}</a:tableStyleId>
              </a:tblPr>
              <a:tblGrid>
                <a:gridCol w="2453531"/>
                <a:gridCol w="5068045"/>
              </a:tblGrid>
              <a:tr h="370840">
                <a:tc>
                  <a:txBody>
                    <a:bodyPr/>
                    <a:lstStyle/>
                    <a:p>
                      <a:r>
                        <a:rPr lang="en-GB" dirty="0" smtClean="0"/>
                        <a:t>1832 – Great Reform Bill</a:t>
                      </a:r>
                    </a:p>
                    <a:p>
                      <a:endParaRPr lang="en-GB" dirty="0"/>
                    </a:p>
                  </a:txBody>
                  <a:tcPr/>
                </a:tc>
                <a:tc>
                  <a:txBody>
                    <a:bodyPr/>
                    <a:lstStyle/>
                    <a:p>
                      <a:r>
                        <a:rPr lang="en-GB" dirty="0" smtClean="0"/>
                        <a:t>Extended</a:t>
                      </a:r>
                      <a:r>
                        <a:rPr lang="en-GB" baseline="0" dirty="0" smtClean="0"/>
                        <a:t> the vote to all males who owned property.  The second bill in 1867 extended the vote to working class males.</a:t>
                      </a:r>
                      <a:endParaRPr lang="en-GB" dirty="0"/>
                    </a:p>
                  </a:txBody>
                  <a:tcPr/>
                </a:tc>
              </a:tr>
              <a:tr h="370840">
                <a:tc>
                  <a:txBody>
                    <a:bodyPr/>
                    <a:lstStyle/>
                    <a:p>
                      <a:r>
                        <a:rPr lang="en-GB" dirty="0" smtClean="0"/>
                        <a:t>1911</a:t>
                      </a:r>
                      <a:endParaRPr lang="en-GB" dirty="0"/>
                    </a:p>
                  </a:txBody>
                  <a:tcPr/>
                </a:tc>
                <a:tc>
                  <a:txBody>
                    <a:bodyPr/>
                    <a:lstStyle/>
                    <a:p>
                      <a:r>
                        <a:rPr lang="en-GB" dirty="0" smtClean="0"/>
                        <a:t>House of Lords Act, meaning they could only delay bills not block them.</a:t>
                      </a:r>
                      <a:endParaRPr lang="en-GB" dirty="0"/>
                    </a:p>
                  </a:txBody>
                  <a:tcPr/>
                </a:tc>
              </a:tr>
              <a:tr h="370840">
                <a:tc>
                  <a:txBody>
                    <a:bodyPr/>
                    <a:lstStyle/>
                    <a:p>
                      <a:r>
                        <a:rPr lang="en-GB" dirty="0" smtClean="0"/>
                        <a:t>1919</a:t>
                      </a:r>
                      <a:endParaRPr lang="en-GB" dirty="0"/>
                    </a:p>
                  </a:txBody>
                  <a:tcPr/>
                </a:tc>
                <a:tc>
                  <a:txBody>
                    <a:bodyPr/>
                    <a:lstStyle/>
                    <a:p>
                      <a:r>
                        <a:rPr lang="en-GB" dirty="0" smtClean="0"/>
                        <a:t>Women got the vote</a:t>
                      </a:r>
                      <a:endParaRPr lang="en-GB" dirty="0"/>
                    </a:p>
                  </a:txBody>
                  <a:tcPr/>
                </a:tc>
              </a:tr>
              <a:tr h="370840">
                <a:tc>
                  <a:txBody>
                    <a:bodyPr/>
                    <a:lstStyle/>
                    <a:p>
                      <a:r>
                        <a:rPr lang="en-GB" dirty="0" smtClean="0"/>
                        <a:t>1972</a:t>
                      </a:r>
                      <a:endParaRPr lang="en-GB" dirty="0"/>
                    </a:p>
                  </a:txBody>
                  <a:tcPr/>
                </a:tc>
                <a:tc>
                  <a:txBody>
                    <a:bodyPr/>
                    <a:lstStyle/>
                    <a:p>
                      <a:r>
                        <a:rPr lang="en-GB" dirty="0" smtClean="0"/>
                        <a:t>UK joined the European Market</a:t>
                      </a:r>
                      <a:endParaRPr lang="en-GB" dirty="0"/>
                    </a:p>
                  </a:txBody>
                  <a:tcPr/>
                </a:tc>
              </a:tr>
              <a:tr h="370840">
                <a:tc>
                  <a:txBody>
                    <a:bodyPr/>
                    <a:lstStyle/>
                    <a:p>
                      <a:r>
                        <a:rPr lang="en-GB" dirty="0" smtClean="0"/>
                        <a:t>2016</a:t>
                      </a:r>
                      <a:endParaRPr lang="en-GB" dirty="0"/>
                    </a:p>
                  </a:txBody>
                  <a:tcPr/>
                </a:tc>
                <a:tc>
                  <a:txBody>
                    <a:bodyPr/>
                    <a:lstStyle/>
                    <a:p>
                      <a:r>
                        <a:rPr lang="en-GB" dirty="0" smtClean="0"/>
                        <a:t>UK voted to leave the EU.</a:t>
                      </a:r>
                      <a:endParaRPr lang="en-GB" dirty="0"/>
                    </a:p>
                  </a:txBody>
                  <a:tcPr/>
                </a:tc>
              </a:tr>
            </a:tbl>
          </a:graphicData>
        </a:graphic>
      </p:graphicFrame>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000" t="7149" r="51428" b="11157"/>
          <a:stretch/>
        </p:blipFill>
        <p:spPr bwMode="auto">
          <a:xfrm rot="1553985">
            <a:off x="6196172" y="3271903"/>
            <a:ext cx="2076365" cy="329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372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sovereignty?</a:t>
            </a:r>
            <a:endParaRPr lang="en-GB" dirty="0"/>
          </a:p>
        </p:txBody>
      </p:sp>
      <p:sp>
        <p:nvSpPr>
          <p:cNvPr id="3" name="Content Placeholder 2"/>
          <p:cNvSpPr>
            <a:spLocks noGrp="1"/>
          </p:cNvSpPr>
          <p:nvPr>
            <p:ph idx="1"/>
          </p:nvPr>
        </p:nvSpPr>
        <p:spPr/>
        <p:txBody>
          <a:bodyPr/>
          <a:lstStyle/>
          <a:p>
            <a:pPr>
              <a:buFont typeface="Arial" pitchFamily="34" charset="0"/>
              <a:buChar char="•"/>
            </a:pPr>
            <a:r>
              <a:rPr lang="en-GB" b="0" dirty="0" smtClean="0"/>
              <a:t>It means ultimate power within a political system.</a:t>
            </a:r>
          </a:p>
          <a:p>
            <a:pPr>
              <a:buFont typeface="Arial" pitchFamily="34" charset="0"/>
              <a:buChar char="•"/>
            </a:pPr>
            <a:r>
              <a:rPr lang="en-GB" b="0" dirty="0" smtClean="0"/>
              <a:t>It can also mean the ultimate source of political power.</a:t>
            </a:r>
          </a:p>
          <a:p>
            <a:pPr>
              <a:buFont typeface="Arial" pitchFamily="34" charset="0"/>
              <a:buChar char="•"/>
            </a:pPr>
            <a:r>
              <a:rPr lang="en-GB" b="0" dirty="0" smtClean="0"/>
              <a:t>Legal sovereignty refers to the power to make laws.  It is where power lies theoretically.</a:t>
            </a:r>
          </a:p>
          <a:p>
            <a:pPr>
              <a:buFont typeface="Arial" pitchFamily="34" charset="0"/>
              <a:buChar char="•"/>
            </a:pPr>
            <a:r>
              <a:rPr lang="en-GB" b="0" dirty="0" smtClean="0"/>
              <a:t>Political sovereignty refers to the location of power in  general terms.  It is where power lies in reality (therefore moves at election time).</a:t>
            </a:r>
          </a:p>
          <a:p>
            <a:pPr marL="0" indent="0"/>
            <a:endParaRPr lang="en-GB" b="0" dirty="0" smtClean="0"/>
          </a:p>
          <a:p>
            <a:pPr>
              <a:buFont typeface="Arial" pitchFamily="34" charset="0"/>
              <a:buChar char="•"/>
            </a:pPr>
            <a:endParaRPr lang="en-GB" b="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690" y="3212976"/>
            <a:ext cx="3744518" cy="3305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6517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588</TotalTime>
  <Words>2859</Words>
  <Application>Microsoft Office PowerPoint</Application>
  <PresentationFormat>On-screen Show (4:3)</PresentationFormat>
  <Paragraphs>250</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Angles</vt:lpstr>
      <vt:lpstr>The Constitution </vt:lpstr>
      <vt:lpstr>The role of a constitution</vt:lpstr>
      <vt:lpstr>FUNCTIONS OF A CONSTITUTION</vt:lpstr>
      <vt:lpstr>There are two main types of constitution: Codified and uncodified constitutions</vt:lpstr>
      <vt:lpstr>Examples of codified constitutions</vt:lpstr>
      <vt:lpstr>Examples of uncodified constitutions</vt:lpstr>
      <vt:lpstr>History of our constitution</vt:lpstr>
      <vt:lpstr>Later history</vt:lpstr>
      <vt:lpstr>What is sovereignty?</vt:lpstr>
      <vt:lpstr>Sources of the constitution - scratch</vt:lpstr>
      <vt:lpstr>Where does sovereignty lie?</vt:lpstr>
      <vt:lpstr>How has sovereignty changed in the uk since 1997?</vt:lpstr>
      <vt:lpstr>To what extent is parliamentary sovereignty a myth? </vt:lpstr>
      <vt:lpstr>The EU impact on the constitution</vt:lpstr>
      <vt:lpstr>Should the UK’s constitution be codified?</vt:lpstr>
      <vt:lpstr>Royal Prerogative – now exercised by the PM</vt:lpstr>
      <vt:lpstr>Why did New Labour reform the constitution?</vt:lpstr>
      <vt:lpstr>The major reforms brought in by labour</vt:lpstr>
      <vt:lpstr>What did the Coalition propose?</vt:lpstr>
      <vt:lpstr>How successful have the changes been?</vt:lpstr>
      <vt:lpstr>Key Changes - successes</vt:lpstr>
      <vt:lpstr>Key changes - criticisms</vt:lpstr>
      <vt:lpstr>To what extent is the UK constitution outdated</vt:lpstr>
      <vt:lpstr>How effective has constitutional reform been?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Constitution</dc:title>
  <dc:creator>Andrew Nixon</dc:creator>
  <cp:lastModifiedBy>Andrew Nixon</cp:lastModifiedBy>
  <cp:revision>36</cp:revision>
  <dcterms:created xsi:type="dcterms:W3CDTF">2014-05-17T10:38:35Z</dcterms:created>
  <dcterms:modified xsi:type="dcterms:W3CDTF">2018-04-19T01:23:12Z</dcterms:modified>
</cp:coreProperties>
</file>