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317" r:id="rId4"/>
    <p:sldId id="318" r:id="rId5"/>
    <p:sldId id="319" r:id="rId6"/>
    <p:sldId id="321" r:id="rId7"/>
    <p:sldId id="323" r:id="rId8"/>
    <p:sldId id="322" r:id="rId9"/>
    <p:sldId id="324" r:id="rId10"/>
    <p:sldId id="325" r:id="rId11"/>
    <p:sldId id="326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6" autoAdjust="0"/>
  </p:normalViewPr>
  <p:slideViewPr>
    <p:cSldViewPr snapToGrid="0" snapToObjects="1">
      <p:cViewPr>
        <p:scale>
          <a:sx n="110" d="100"/>
          <a:sy n="110" d="100"/>
        </p:scale>
        <p:origin x="-100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9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6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2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8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7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41E0-57EE-7642-A954-9951B2ACD86B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frm=1&amp;source=images&amp;cd=&amp;cad=rja&amp;docid=rNyPyOAtX06ddM&amp;tbnid=WaA5myfputP8AM:&amp;ved=0CAUQjRw&amp;url=http://www.rcgroups.com/forums/attachment.php?attachmentid%3D4538121&amp;ei=GyZMUpS_NY6X0AWA44HABA&amp;bvm=bv.53371865,d.d2k&amp;psig=AFQjCNEocc2uGtaquaTmmt4lHP0JRr0iOg&amp;ust=138080859426797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7qaDd_-vPAhWCUhoKHTcuDkUQjRwIBw&amp;url=http://www.instrumenten-scout.de/themen/details-themen.html?tx_ttnews%5btt_news%5d%3D6508%26cHash%3Ded6c92572012c6cfd3c426be1ae3ce8d&amp;bvm=bv.136499718,d.ZGg&amp;psig=AFQjCNEDONeJ_ES3FaevUWfL_vl7tILyxQ&amp;ust=1477142751477807" TargetMode="External"/><Relationship Id="rId2" Type="http://schemas.openxmlformats.org/officeDocument/2006/relationships/hyperlink" Target="http://www.google.co.uk/url?sa=i&amp;rct=j&amp;q=&amp;esrc=s&amp;source=images&amp;cd=&amp;cad=rja&amp;uact=8&amp;ved=0ahUKEwjdiLiujYLPAhVBNxQKHfMGA7MQjRwIBw&amp;url=http://www.swstrings.com/catalog/instruments/violin&amp;bvm=bv.131783435,d.ZGg&amp;psig=AFQjCNEOUfxSkHoCgNlVLGruygubSzgxOw&amp;ust=147350428471327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.uk/url?sa=i&amp;rct=j&amp;q=&amp;esrc=s&amp;source=images&amp;cd=&amp;cad=rja&amp;uact=8&amp;ved=0ahUKEwigvs7z_-vPAhWDJhoKHRYeCa8QjRwIBw&amp;url=http://www.ewaldmeinl.de/bsackbut.htm&amp;bvm=bv.136499718,d.ZGg&amp;psig=AFQjCNHKKt8bOtLWovSzHgerzMbTtPRq7Q&amp;ust=1477142799571672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uk/url?sa=i&amp;rct=j&amp;q=&amp;esrc=s&amp;source=images&amp;cd=&amp;cad=rja&amp;uact=8&amp;ved=0ahUKEwix9aK9_evPAhWCfxoKHfsHAgsQjRwIBw&amp;url=https://en.wikipedia.org/wiki/Saint_Stephen_Evangelical_Lutheran_Church_of_Milwaukee&amp;psig=AFQjCNHp0_bGgtNrFNwpfkp6Vjv2C_yaeA&amp;ust=14771421388855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uk/url?sa=i&amp;rct=j&amp;q=&amp;esrc=s&amp;source=images&amp;cd=&amp;cad=rja&amp;uact=8&amp;ved=0ahUKEwilzMzJ_evPAhWJAxoKHRRhAvwQjRwIBw&amp;url=http://www.biography.com/people/martin-luther-9389283&amp;bvm=bv.136499718,d.ZGg&amp;psig=AFQjCNE9k_YCKdlewwizl-hUB-QDzijPbg&amp;ust=147714217655343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ahUKEwien46I_uvPAhVFvRoKHeFbCo4QjRwIBw&amp;url=http://talbotspy.org/christ-church-easton-to-host-baroque-festival-july-21st/&amp;bvm=bv.136499718,d.ZGg&amp;psig=AFQjCNFnAwuNO_lwzM_rwhWGmDoQmCI7Bw&amp;ust=147714227756483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source=images&amp;cd=&amp;cad=rja&amp;uact=8&amp;ved=0ahUKEwjfk7X4_evPAhWJ2RoKHfS9BUIQjRwIBw&amp;url=http://www.utahchamberartists.org/2012/09/13/musings-on-the-music-of-this-season%E2%80%99s-cathedral-collage/&amp;bvm=bv.136499718,d.ZGg&amp;psig=AFQjCNFnAwuNO_lwzM_rwhWGmDoQmCI7Bw&amp;ust=147714227756483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rct=j&amp;q=&amp;esrc=s&amp;source=images&amp;cd=&amp;cad=rja&amp;uact=8&amp;ved=0ahUKEwjLsPrP_uvPAhXHmBoKHcx6CdkQjRwIBw&amp;url=https://en.wikipedia.org/wiki/Johann_Sebastian_Bach&amp;bvm=bv.136499718,d.ZGg&amp;psig=AFQjCNGtoTnOcLmUpRVTI14CUVzhpX7zCg&amp;ust=147714245775176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rct=j&amp;q=&amp;esrc=s&amp;source=images&amp;cd=&amp;cad=rja&amp;uact=8&amp;ved=0ahUKEwi6ne3GgOzPAhVGLhoKHSsOCNMQjRwIBw&amp;url=https://en.wikipedia.org/wiki/Ein_feste_Burg_ist_unser_Gott,_BWV_80&amp;bvm=bv.136499718,d.ZGg&amp;psig=AFQjCNGuSTeWo4Y8BFr44dZYZB6yt0C6KA&amp;ust=147714297216496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.uk/url?sa=i&amp;rct=j&amp;q=&amp;esrc=s&amp;source=images&amp;cd=&amp;cad=rja&amp;uact=8&amp;ved=0ahUKEwjMv4n8gOzPAhVQahoKHTwYAr4QjRwIBw&amp;url=http://everynote.com/choral.show/118629.note&amp;bvm=bv.136499718,d.ZGg&amp;psig=AFQjCNGuSTeWo4Y8BFr44dZYZB6yt0C6KA&amp;ust=147714297216496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9775" y="3404394"/>
            <a:ext cx="31622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Reprise Stamp" panose="02000000000000000000" pitchFamily="2" charset="0"/>
              </a:rPr>
              <a:t>JS BACH: </a:t>
            </a:r>
            <a:r>
              <a:rPr lang="en-US" sz="3200" dirty="0" smtClean="0">
                <a:latin typeface="Reprise Stamp" panose="02000000000000000000" pitchFamily="2" charset="0"/>
              </a:rPr>
              <a:t>CANTATA ‘EIN FESTE BURG IST UNSER GOTT’, MVTS 1, 2 &amp; 8</a:t>
            </a:r>
            <a:endParaRPr lang="en-US" sz="1600" dirty="0">
              <a:latin typeface="Reprise Stamp" panose="02000000000000000000" pitchFamily="2" charset="0"/>
            </a:endParaRPr>
          </a:p>
        </p:txBody>
      </p:sp>
      <p:sp>
        <p:nvSpPr>
          <p:cNvPr id="2" name="AutoShape 2" descr="Berlioz: Harold en Italie (Harold in Italy), Op. 16; Rob Roy Overture; Le Corsaire (The Corsair) Overture, Op. 21"/>
          <p:cNvSpPr>
            <a:spLocks noChangeAspect="1" noChangeArrowheads="1"/>
          </p:cNvSpPr>
          <p:nvPr/>
        </p:nvSpPr>
        <p:spPr bwMode="auto">
          <a:xfrm>
            <a:off x="92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http://static.rcgroups.net/forums/attachments/3/2/3/4/0/5/a4538121-156-js-bach-funny-face.jpg?d=1326057400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8"/>
          <a:stretch/>
        </p:blipFill>
        <p:spPr bwMode="auto">
          <a:xfrm>
            <a:off x="92075" y="93663"/>
            <a:ext cx="5651500" cy="66214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88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26" y="330498"/>
            <a:ext cx="612775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instrumentation</a:t>
            </a:r>
          </a:p>
          <a:p>
            <a:endParaRPr lang="en-GB" sz="3000" dirty="0" smtClean="0"/>
          </a:p>
          <a:p>
            <a:r>
              <a:rPr lang="en-GB" sz="2000" dirty="0" smtClean="0"/>
              <a:t>The instruments are arranged in families.</a:t>
            </a:r>
          </a:p>
          <a:p>
            <a:endParaRPr lang="en-GB" sz="2000" dirty="0"/>
          </a:p>
          <a:p>
            <a:r>
              <a:rPr lang="en-GB" sz="2000" dirty="0" smtClean="0"/>
              <a:t>The oboes are found at the top of the score above the string family, whose members are arranged from the highest pitches down to the lowest.</a:t>
            </a:r>
          </a:p>
          <a:p>
            <a:endParaRPr lang="en-GB" sz="2000" dirty="0"/>
          </a:p>
          <a:p>
            <a:r>
              <a:rPr lang="en-GB" sz="2000" dirty="0" smtClean="0"/>
              <a:t>The continue parts are found at the bottom of the score. </a:t>
            </a:r>
          </a:p>
          <a:p>
            <a:endParaRPr lang="en-GB" sz="2000" dirty="0"/>
          </a:p>
          <a:p>
            <a:r>
              <a:rPr lang="en-GB" sz="2000" dirty="0" smtClean="0"/>
              <a:t>This is the only Bach Cantata to differentiate between continuo parts – ‘Violoncello e cembalo’ and ‘violoncello e </a:t>
            </a:r>
            <a:r>
              <a:rPr lang="en-GB" sz="2000" dirty="0" err="1" smtClean="0"/>
              <a:t>organo</a:t>
            </a:r>
            <a:r>
              <a:rPr lang="en-GB" sz="2000" dirty="0" smtClean="0"/>
              <a:t>’. In this recording, a bass sackbut reinforces the lower parts.</a:t>
            </a: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Image result for violi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2811463"/>
            <a:ext cx="58674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Image result for cembal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3525"/>
            <a:ext cx="2857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ackbu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5143592"/>
            <a:ext cx="3860800" cy="14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32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26" y="330498"/>
            <a:ext cx="85922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What can I remember?</a:t>
            </a:r>
          </a:p>
          <a:p>
            <a:r>
              <a:rPr lang="en-GB" sz="3200" i="1" dirty="0" smtClean="0"/>
              <a:t>Movement 1 so far!</a:t>
            </a:r>
            <a:endParaRPr lang="en-GB" i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 smtClean="0"/>
              <a:t>What type of work are we studying?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 smtClean="0"/>
              <a:t>When was it written?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 smtClean="0"/>
              <a:t>Which era of music was it composed in?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 smtClean="0"/>
              <a:t>Where would it have been performed?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 smtClean="0"/>
              <a:t>Why is the fact that it is written in German significant?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 smtClean="0"/>
              <a:t>What is a cantus </a:t>
            </a:r>
            <a:r>
              <a:rPr lang="en-GB" sz="2000" dirty="0" err="1" smtClean="0"/>
              <a:t>firmus</a:t>
            </a:r>
            <a:r>
              <a:rPr lang="en-GB" sz="2000" dirty="0" smtClean="0"/>
              <a:t>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 smtClean="0"/>
              <a:t>Where did the cantus </a:t>
            </a:r>
            <a:r>
              <a:rPr lang="en-GB" sz="2000" dirty="0" err="1" smtClean="0"/>
              <a:t>firmus</a:t>
            </a:r>
            <a:r>
              <a:rPr lang="en-GB" sz="2000" dirty="0" smtClean="0"/>
              <a:t> come from?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 smtClean="0"/>
              <a:t>Which type of texture is used at the opening of the work?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 smtClean="0"/>
              <a:t>What is the relationship between the orchestra parts and the vocal parts?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 smtClean="0"/>
              <a:t>Which key is the piece in?</a:t>
            </a:r>
            <a:endParaRPr lang="en-GB" sz="2000" dirty="0" smtClean="0"/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53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655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BACKGROUND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51943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 the 16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century, the founder of the Protestant (Lutheran) church in Germany, Martin Luther, sought to involve ordinary worshippers in the medieval Catholic church more actively than had been the case.</a:t>
            </a:r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This led to a new tradition of congregational singing in German, where previously the emphasis had been on choral music with Latin texts.</a:t>
            </a:r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new hymns, known as </a:t>
            </a:r>
            <a:r>
              <a:rPr lang="en-GB" sz="2000" b="1" dirty="0" smtClean="0">
                <a:solidFill>
                  <a:srgbClr val="FF0000"/>
                </a:solidFill>
              </a:rPr>
              <a:t>chorales</a:t>
            </a:r>
            <a:r>
              <a:rPr lang="en-GB" sz="2000" dirty="0" smtClean="0"/>
              <a:t>, were soon incorporated into more elaborate vocal works such as </a:t>
            </a:r>
            <a:r>
              <a:rPr lang="en-GB" sz="2000" b="1" dirty="0" smtClean="0">
                <a:solidFill>
                  <a:srgbClr val="FF0000"/>
                </a:solidFill>
              </a:rPr>
              <a:t>cantatas.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1026" name="Picture 2" descr="Image result for lutheran church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/>
          <a:stretch/>
        </p:blipFill>
        <p:spPr bwMode="auto">
          <a:xfrm>
            <a:off x="5978525" y="4101572"/>
            <a:ext cx="2940047" cy="24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rtin luth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75586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2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655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cantatas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7" y="1124731"/>
            <a:ext cx="8755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cantata (literally meaning ‘sung’) is an extended piece of music for voices and accompaniment and was a popular form during the Baroque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Many cantatas were written for soloists and chorus, accompanied by orchestra with </a:t>
            </a:r>
            <a:r>
              <a:rPr lang="en-GB" sz="2000" b="1" dirty="0" smtClean="0">
                <a:solidFill>
                  <a:srgbClr val="FF0000"/>
                </a:solidFill>
              </a:rPr>
              <a:t>continuo</a:t>
            </a:r>
            <a:r>
              <a:rPr lang="en-GB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Chorales were interspersed with solo </a:t>
            </a:r>
            <a:r>
              <a:rPr lang="en-GB" sz="2000" b="1" dirty="0" smtClean="0">
                <a:solidFill>
                  <a:srgbClr val="FF0000"/>
                </a:solidFill>
              </a:rPr>
              <a:t>arias</a:t>
            </a:r>
            <a:r>
              <a:rPr lang="en-GB" sz="2000" b="1" dirty="0" smtClean="0"/>
              <a:t> </a:t>
            </a:r>
            <a:r>
              <a:rPr lang="en-GB" sz="2000" dirty="0" smtClean="0"/>
              <a:t>and </a:t>
            </a:r>
            <a:r>
              <a:rPr lang="en-GB" sz="2000" b="1" dirty="0" smtClean="0">
                <a:solidFill>
                  <a:srgbClr val="FF0000"/>
                </a:solidFill>
              </a:rPr>
              <a:t>recitatives</a:t>
            </a:r>
            <a:r>
              <a:rPr lang="en-GB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cantata was an integral part of the Lutheran </a:t>
            </a:r>
            <a:r>
              <a:rPr lang="en-GB" sz="2000" dirty="0" smtClean="0"/>
              <a:t>church services </a:t>
            </a:r>
            <a:r>
              <a:rPr lang="en-GB" sz="2000" dirty="0"/>
              <a:t>and followed </a:t>
            </a:r>
            <a:r>
              <a:rPr lang="en-GB" sz="2000" dirty="0" smtClean="0"/>
              <a:t>immediately </a:t>
            </a:r>
            <a:r>
              <a:rPr lang="en-GB" sz="2000" dirty="0"/>
              <a:t>after </a:t>
            </a:r>
            <a:r>
              <a:rPr lang="en-GB" sz="2000" dirty="0" smtClean="0"/>
              <a:t>the reading </a:t>
            </a:r>
            <a:r>
              <a:rPr lang="en-GB" sz="2000" dirty="0"/>
              <a:t>of the Gospel.</a:t>
            </a: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2052" name="Picture 4" descr="Image result for baroque cantata performan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33" y="4330460"/>
            <a:ext cx="5422900" cy="232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88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aroque cantata performan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" y="185737"/>
            <a:ext cx="8613437" cy="64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2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JOHANN SEBASTIAN BACH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43497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 1723, the German composer J.S. Bach (1685-1750), was appointed as the Cantor of St Thomas church (</a:t>
            </a:r>
            <a:r>
              <a:rPr lang="en-GB" sz="2000" dirty="0" err="1" smtClean="0"/>
              <a:t>Thomaskirche</a:t>
            </a:r>
            <a:r>
              <a:rPr lang="en-GB" sz="2000" dirty="0" smtClean="0"/>
              <a:t>)in Leipzig.</a:t>
            </a:r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He was required to teach singing, train the choir and provide music for the church.</a:t>
            </a:r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 cantata was required for Sunday services and additional church holy days.</a:t>
            </a:r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Bach wrote many church cantatas (over 200)!!!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098" name="Picture 2" descr="Image result for JS BAC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58876"/>
            <a:ext cx="3803650" cy="523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9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626" y="330498"/>
            <a:ext cx="612775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Cantata 80</a:t>
            </a:r>
          </a:p>
          <a:p>
            <a:endParaRPr lang="en-GB" sz="3000" dirty="0" smtClean="0"/>
          </a:p>
          <a:p>
            <a:r>
              <a:rPr lang="en-GB" sz="2000" dirty="0" smtClean="0"/>
              <a:t>Is arguably the best known of J.S. Bach’s cantatas and includes the most famous of all Lutheran chorales, ‘</a:t>
            </a:r>
            <a:r>
              <a:rPr lang="en-GB" sz="2000" dirty="0" err="1" smtClean="0"/>
              <a:t>Ein</a:t>
            </a:r>
            <a:r>
              <a:rPr lang="en-GB" sz="2000" dirty="0" smtClean="0"/>
              <a:t> </a:t>
            </a:r>
            <a:r>
              <a:rPr lang="en-GB" sz="2000" dirty="0" err="1" smtClean="0"/>
              <a:t>feste</a:t>
            </a:r>
            <a:r>
              <a:rPr lang="en-GB" sz="2000" dirty="0" smtClean="0"/>
              <a:t> Burg </a:t>
            </a:r>
            <a:r>
              <a:rPr lang="en-GB" sz="2000" dirty="0" err="1" smtClean="0"/>
              <a:t>ist</a:t>
            </a:r>
            <a:r>
              <a:rPr lang="en-GB" sz="2000" dirty="0" smtClean="0"/>
              <a:t> </a:t>
            </a:r>
            <a:r>
              <a:rPr lang="en-GB" sz="2000" dirty="0" err="1" smtClean="0"/>
              <a:t>unser</a:t>
            </a:r>
            <a:r>
              <a:rPr lang="en-GB" sz="2000" dirty="0" smtClean="0"/>
              <a:t> </a:t>
            </a:r>
            <a:r>
              <a:rPr lang="en-GB" sz="2000" dirty="0" err="1" smtClean="0"/>
              <a:t>Gott</a:t>
            </a:r>
            <a:r>
              <a:rPr lang="en-GB" sz="2000" dirty="0" smtClean="0"/>
              <a:t>’ (‘A mighty fortress in our God’). </a:t>
            </a:r>
          </a:p>
          <a:p>
            <a:endParaRPr lang="en-GB" sz="2000" dirty="0"/>
          </a:p>
          <a:p>
            <a:r>
              <a:rPr lang="en-GB" sz="2000" dirty="0" smtClean="0"/>
              <a:t>The chorale was written by Luther himself and it became a familiar hymn tune.</a:t>
            </a:r>
          </a:p>
          <a:p>
            <a:endParaRPr lang="en-GB" sz="2000" dirty="0"/>
          </a:p>
          <a:p>
            <a:r>
              <a:rPr lang="en-GB" sz="2000" dirty="0" smtClean="0"/>
              <a:t>The use of Luther’s existing chorale melody in Bach’s Cantata is known as </a:t>
            </a:r>
            <a:r>
              <a:rPr lang="en-GB" sz="2000" b="1" dirty="0" smtClean="0">
                <a:solidFill>
                  <a:srgbClr val="FF0000"/>
                </a:solidFill>
              </a:rPr>
              <a:t>cantus </a:t>
            </a:r>
            <a:r>
              <a:rPr lang="en-GB" sz="2000" b="1" dirty="0" err="1" smtClean="0">
                <a:solidFill>
                  <a:srgbClr val="FF0000"/>
                </a:solidFill>
              </a:rPr>
              <a:t>firmus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(fixed song). </a:t>
            </a:r>
          </a:p>
          <a:p>
            <a:endParaRPr lang="en-GB" sz="2000" dirty="0"/>
          </a:p>
          <a:p>
            <a:r>
              <a:rPr lang="en-GB" sz="2000" dirty="0" smtClean="0"/>
              <a:t>This, the final version, was completed in 1730 for the Feat of the Reformation on October 31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. </a:t>
            </a: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 descr="Image result for bach cantata 8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184150"/>
            <a:ext cx="2381250" cy="64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5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6" t="21865" r="17022" b="35867"/>
          <a:stretch/>
        </p:blipFill>
        <p:spPr bwMode="auto">
          <a:xfrm>
            <a:off x="202643" y="655608"/>
            <a:ext cx="8846466" cy="514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7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184150"/>
            <a:ext cx="86042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Cantata 80</a:t>
            </a:r>
          </a:p>
          <a:p>
            <a:endParaRPr lang="en-GB" sz="3000" dirty="0" smtClean="0"/>
          </a:p>
          <a:p>
            <a:r>
              <a:rPr lang="en-GB" dirty="0" smtClean="0"/>
              <a:t>The chorale is made up of nine phrases. See translation in back of anthology. </a:t>
            </a:r>
          </a:p>
          <a:p>
            <a:endParaRPr lang="en-GB" dirty="0"/>
          </a:p>
          <a:p>
            <a:r>
              <a:rPr lang="en-GB" dirty="0" smtClean="0"/>
              <a:t>Bach’s congregation at St Thomas church would have known this melody by heart, which meant that they would still have been able to recognise it when Bach presented it in a rhythmically varied form or with melodic ornamentation.</a:t>
            </a:r>
          </a:p>
          <a:p>
            <a:endParaRPr lang="en-GB" dirty="0"/>
          </a:p>
          <a:p>
            <a:r>
              <a:rPr lang="en-GB" dirty="0" smtClean="0"/>
              <a:t>The chorales appears in four of the cantata’s eight movements. We will study 3 of these.</a:t>
            </a: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Image result for bach cantata 8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72" y="3965727"/>
            <a:ext cx="7077074" cy="23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4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184150"/>
            <a:ext cx="860424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Cantata 80</a:t>
            </a:r>
          </a:p>
          <a:p>
            <a:pPr>
              <a:lnSpc>
                <a:spcPct val="200000"/>
              </a:lnSpc>
            </a:pPr>
            <a:r>
              <a:rPr lang="en-GB" sz="3200" dirty="0" smtClean="0">
                <a:solidFill>
                  <a:srgbClr val="FF0000"/>
                </a:solidFill>
              </a:rPr>
              <a:t>The </a:t>
            </a:r>
            <a:r>
              <a:rPr lang="en-GB" sz="3200" dirty="0">
                <a:solidFill>
                  <a:srgbClr val="FF0000"/>
                </a:solidFill>
              </a:rPr>
              <a:t>cantata consists of eight movements:</a:t>
            </a:r>
          </a:p>
          <a:p>
            <a:pPr lvl="1">
              <a:lnSpc>
                <a:spcPct val="200000"/>
              </a:lnSpc>
            </a:pPr>
            <a:r>
              <a:rPr lang="de-DE" u="sng" dirty="0"/>
              <a:t>1. Chorus: </a:t>
            </a:r>
            <a:r>
              <a:rPr lang="de-DE" i="1" u="sng" dirty="0"/>
              <a:t>Ein feste Burg ist unser Gott</a:t>
            </a:r>
          </a:p>
          <a:p>
            <a:pPr lvl="1">
              <a:lnSpc>
                <a:spcPct val="200000"/>
              </a:lnSpc>
            </a:pPr>
            <a:r>
              <a:rPr lang="en-GB" u="sng" dirty="0"/>
              <a:t>2. Aria and duet (bass and soprano): </a:t>
            </a:r>
            <a:r>
              <a:rPr lang="en-GB" i="1" u="sng" dirty="0" err="1"/>
              <a:t>Alles</a:t>
            </a:r>
            <a:r>
              <a:rPr lang="en-GB" i="1" u="sng" dirty="0"/>
              <a:t>, was von </a:t>
            </a:r>
            <a:r>
              <a:rPr lang="en-GB" i="1" u="sng" dirty="0" err="1"/>
              <a:t>Gott</a:t>
            </a:r>
            <a:r>
              <a:rPr lang="en-GB" i="1" u="sng" dirty="0"/>
              <a:t> </a:t>
            </a:r>
            <a:r>
              <a:rPr lang="en-GB" i="1" u="sng" dirty="0" err="1"/>
              <a:t>geboren</a:t>
            </a:r>
            <a:endParaRPr lang="en-GB" i="1" u="sng" dirty="0"/>
          </a:p>
          <a:p>
            <a:pPr lvl="1">
              <a:lnSpc>
                <a:spcPct val="200000"/>
              </a:lnSpc>
            </a:pPr>
            <a:r>
              <a:rPr lang="en-GB" dirty="0"/>
              <a:t>3. Recitative and arioso (bass): </a:t>
            </a:r>
            <a:r>
              <a:rPr lang="en-GB" i="1" dirty="0" err="1"/>
              <a:t>Erwäge</a:t>
            </a:r>
            <a:r>
              <a:rPr lang="en-GB" i="1" dirty="0"/>
              <a:t> </a:t>
            </a:r>
            <a:r>
              <a:rPr lang="en-GB" i="1" dirty="0" err="1"/>
              <a:t>doch</a:t>
            </a:r>
            <a:r>
              <a:rPr lang="en-GB" i="1" dirty="0"/>
              <a:t>, Kind </a:t>
            </a:r>
            <a:r>
              <a:rPr lang="en-GB" i="1" dirty="0" err="1"/>
              <a:t>Gottes</a:t>
            </a:r>
            <a:endParaRPr lang="en-GB" i="1" dirty="0"/>
          </a:p>
          <a:p>
            <a:pPr lvl="1">
              <a:lnSpc>
                <a:spcPct val="200000"/>
              </a:lnSpc>
            </a:pPr>
            <a:r>
              <a:rPr lang="de-DE" dirty="0"/>
              <a:t>4. Aria (soprano): </a:t>
            </a:r>
            <a:r>
              <a:rPr lang="de-DE" i="1" dirty="0"/>
              <a:t>Komm in mein Herzenshaus</a:t>
            </a:r>
          </a:p>
          <a:p>
            <a:pPr lvl="1">
              <a:lnSpc>
                <a:spcPct val="200000"/>
              </a:lnSpc>
            </a:pPr>
            <a:r>
              <a:rPr lang="de-DE" dirty="0"/>
              <a:t>5. Chorale: </a:t>
            </a:r>
            <a:r>
              <a:rPr lang="de-DE" i="1" dirty="0"/>
              <a:t>Und wenn die Welt voll Teufel wär</a:t>
            </a:r>
          </a:p>
          <a:p>
            <a:pPr lvl="1">
              <a:lnSpc>
                <a:spcPct val="200000"/>
              </a:lnSpc>
            </a:pPr>
            <a:r>
              <a:rPr lang="de-DE" dirty="0"/>
              <a:t>6. Recitative and arioso (tenor): </a:t>
            </a:r>
            <a:r>
              <a:rPr lang="de-DE" i="1" dirty="0"/>
              <a:t>So stehe denn bei Christi blutgefärbten Fahne</a:t>
            </a:r>
          </a:p>
          <a:p>
            <a:pPr lvl="1">
              <a:lnSpc>
                <a:spcPct val="200000"/>
              </a:lnSpc>
            </a:pPr>
            <a:r>
              <a:rPr lang="de-DE" dirty="0"/>
              <a:t>7. Duetto (alto, tenor): </a:t>
            </a:r>
            <a:r>
              <a:rPr lang="de-DE" i="1" dirty="0"/>
              <a:t>Wie selig sind doch die, die Gott im Munde tragen</a:t>
            </a:r>
          </a:p>
          <a:p>
            <a:pPr lvl="1">
              <a:lnSpc>
                <a:spcPct val="200000"/>
              </a:lnSpc>
            </a:pPr>
            <a:r>
              <a:rPr lang="de-DE" u="sng" dirty="0"/>
              <a:t>8. Chorale: </a:t>
            </a:r>
            <a:r>
              <a:rPr lang="de-DE" i="1" u="sng" dirty="0"/>
              <a:t>Das Wort sie sollen lassen stahn</a:t>
            </a:r>
            <a:endParaRPr lang="en-GB" u="sng" dirty="0" smtClean="0"/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89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705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MUSIC</dc:creator>
  <cp:lastModifiedBy>Ceilidh A. Botfield</cp:lastModifiedBy>
  <cp:revision>76</cp:revision>
  <cp:lastPrinted>2016-11-07T08:27:41Z</cp:lastPrinted>
  <dcterms:created xsi:type="dcterms:W3CDTF">2015-08-03T10:15:02Z</dcterms:created>
  <dcterms:modified xsi:type="dcterms:W3CDTF">2016-11-07T10:35:26Z</dcterms:modified>
</cp:coreProperties>
</file>