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0"/>
  </p:handoutMasterIdLst>
  <p:sldIdLst>
    <p:sldId id="256" r:id="rId2"/>
    <p:sldId id="331" r:id="rId3"/>
    <p:sldId id="283" r:id="rId4"/>
    <p:sldId id="327" r:id="rId5"/>
    <p:sldId id="328" r:id="rId6"/>
    <p:sldId id="329" r:id="rId7"/>
    <p:sldId id="330" r:id="rId8"/>
    <p:sldId id="332" r:id="rId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26" autoAdjust="0"/>
  </p:normalViewPr>
  <p:slideViewPr>
    <p:cSldViewPr snapToGrid="0" snapToObjects="1">
      <p:cViewPr varScale="1">
        <p:scale>
          <a:sx n="106" d="100"/>
          <a:sy n="106" d="100"/>
        </p:scale>
        <p:origin x="115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788DFCB-A990-4EF3-9FB6-EA0E98D58CBB}" type="datetimeFigureOut">
              <a:rPr lang="en-GB" smtClean="0"/>
              <a:t>22/01/2018</a:t>
            </a:fld>
            <a:endParaRPr lang="en-GB"/>
          </a:p>
        </p:txBody>
      </p:sp>
      <p:sp>
        <p:nvSpPr>
          <p:cNvPr id="4" name="Footer Placeholder 3"/>
          <p:cNvSpPr>
            <a:spLocks noGrp="1"/>
          </p:cNvSpPr>
          <p:nvPr>
            <p:ph type="ftr" sz="quarter" idx="2"/>
          </p:nvPr>
        </p:nvSpPr>
        <p:spPr>
          <a:xfrm>
            <a:off x="0" y="9428164"/>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4"/>
            <a:ext cx="2946400" cy="496887"/>
          </a:xfrm>
          <a:prstGeom prst="rect">
            <a:avLst/>
          </a:prstGeom>
        </p:spPr>
        <p:txBody>
          <a:bodyPr vert="horz" lIns="91440" tIns="45720" rIns="91440" bIns="45720" rtlCol="0" anchor="b"/>
          <a:lstStyle>
            <a:lvl1pPr algn="r">
              <a:defRPr sz="1200"/>
            </a:lvl1pPr>
          </a:lstStyle>
          <a:p>
            <a:fld id="{8328729E-ABA4-42F2-A78C-B2D7D0A35468}" type="slidenum">
              <a:rPr lang="en-GB" smtClean="0"/>
              <a:t>‹#›</a:t>
            </a:fld>
            <a:endParaRPr lang="en-GB"/>
          </a:p>
        </p:txBody>
      </p:sp>
    </p:spTree>
    <p:extLst>
      <p:ext uri="{BB962C8B-B14F-4D97-AF65-F5344CB8AC3E}">
        <p14:creationId xmlns:p14="http://schemas.microsoft.com/office/powerpoint/2010/main" val="44451823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CCAC41E0-57EE-7642-A954-9951B2ACD86B}"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341167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CAC41E0-57EE-7642-A954-9951B2ACD86B}"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3149995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CAC41E0-57EE-7642-A954-9951B2ACD86B}"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350443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CAC41E0-57EE-7642-A954-9951B2ACD86B}"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1248263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CCAC41E0-57EE-7642-A954-9951B2ACD86B}"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4253981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CCAC41E0-57EE-7642-A954-9951B2ACD86B}"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72050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CCAC41E0-57EE-7642-A954-9951B2ACD86B}"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1197125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CCAC41E0-57EE-7642-A954-9951B2ACD86B}"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3808087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AC41E0-57EE-7642-A954-9951B2ACD86B}"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3093607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CAC41E0-57EE-7642-A954-9951B2ACD86B}"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1573576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CAC41E0-57EE-7642-A954-9951B2ACD86B}"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4044603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C41E0-57EE-7642-A954-9951B2ACD86B}" type="datetimeFigureOut">
              <a:rPr lang="en-US" smtClean="0"/>
              <a:t>1/22/2018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43540-657D-B742-A287-EAEB1F9A4D07}" type="slidenum">
              <a:rPr lang="en-US" smtClean="0"/>
              <a:t>‹#›</a:t>
            </a:fld>
            <a:endParaRPr lang="en-US"/>
          </a:p>
        </p:txBody>
      </p:sp>
    </p:spTree>
    <p:extLst>
      <p:ext uri="{BB962C8B-B14F-4D97-AF65-F5344CB8AC3E}">
        <p14:creationId xmlns:p14="http://schemas.microsoft.com/office/powerpoint/2010/main" val="2930812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uk/url?sa=i&amp;rct=j&amp;q=&amp;esrc=s&amp;source=images&amp;cd=&amp;cad=rja&amp;uact=8&amp;ved=0ahUKEwjW156QgsTQAhVHVBQKHS6sCd0QjRwIBw&amp;url=http://bandofartists.org/famous-people-with-neurological-disorders/wolfgang-amadeus-mozart/&amp;psig=AFQjCNGyCBYK_79FjPrZ-swV3WpOZfOmSw&amp;ust=1480167050880705"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uk/url?sa=i&amp;rct=j&amp;q=&amp;esrc=s&amp;source=images&amp;cd=&amp;cad=rja&amp;uact=8&amp;ved=0ahUKEwjA9IrZiMTQAhVGyRQKHfarCt4QjRwIBw&amp;url=https://www.pinterest.com/pin/212865519861715848/&amp;bvm=bv.139782543,d.ZGg&amp;psig=AFQjCNH6L84VgqgLE5Pmmr3K6Z_MgxsBJg&amp;ust=148016880181545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uk/url?sa=i&amp;rct=j&amp;q=&amp;esrc=s&amp;source=images&amp;cd=&amp;cad=rja&amp;uact=8&amp;ved=0ahUKEwjdlsqFg8TQAhXCUBQKHVKOAt8QjRwIBw&amp;url=http://publicradiotulsa.org/post/ok-mozarts-magic-flute-performance-oklahoma&amp;bvm=bv.139782543,d.ZGg&amp;psig=AFQjCNFyLErPKzr_jHAQJoP4Mk0B_pX3hA&amp;ust=1480167292699827"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pd4pic.com/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uk/url?sa=i&amp;rct=j&amp;q=&amp;esrc=s&amp;source=images&amp;cd=&amp;cad=rja&amp;uact=8&amp;ved=0ahUKEwi4pI7mg8TQAhUQnRQKHTY5BOEQjRwIBw&amp;url=https://www.seattleopera.org/on-stage/the-magic-flute/&amp;psig=AFQjCNFHBiv0u75D75eJwCrXXdebxY2JBw&amp;ust=148016749280861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uk/url?sa=i&amp;rct=j&amp;q=&amp;esrc=s&amp;source=images&amp;cd=&amp;cad=rja&amp;uact=8&amp;ved=0ahUKEwjYncibhsTQAhXRERQKHXChBOAQjRwIBw&amp;url=http://www.mycutegraphics.com/graphics/detective/detective-with-binoculars.html&amp;bvm=bv.139782543,d.ZGg&amp;psig=AFQjCNEZfuI3O0zgKeMf3k2W1YbGeiL8Og&amp;ust=1480168149070525"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AwITThMTQAhWI8RQKHSgyA-AQjRwIBw&amp;url=http://www.roh.org.uk/news/accessible-arias-the-queen-of-the-nights-act-ii-aria-from-the-magic-flute&amp;bvm=bv.139782543,d.ZGg&amp;psig=AFQjCNFKmrgFcZLgajKlnK0dX5gDGPeAUA&amp;ust=1480167722166952" TargetMode="External"/><Relationship Id="rId7" Type="http://schemas.openxmlformats.org/officeDocument/2006/relationships/image" Target="../media/image8.jpeg"/><Relationship Id="rId2" Type="http://schemas.openxmlformats.org/officeDocument/2006/relationships/hyperlink" Target="http://www.google.co.uk/url?sa=i&amp;rct=j&amp;q=&amp;esrc=s&amp;source=images&amp;cd=&amp;cad=rja&amp;uact=8&amp;ved=0ahUKEwjo-53NhMTQAhVJOxQKHa4gAtwQjRwIBw&amp;url=http://www.roh.org.uk/news/accessible-arias-the-queen-of-the-nights-act-ii-aria-from-the-magic-flute&amp;bvm=bv.139782543,d.ZGg&amp;psig=AFQjCNFKmrgFcZLgajKlnK0dX5gDGPeAUA&amp;ust=1480167722166952" TargetMode="External"/><Relationship Id="rId1" Type="http://schemas.openxmlformats.org/officeDocument/2006/relationships/slideLayout" Target="../slideLayouts/slideLayout2.xml"/><Relationship Id="rId6" Type="http://schemas.openxmlformats.org/officeDocument/2006/relationships/hyperlink" Target="http://www.google.co.uk/url?sa=i&amp;rct=j&amp;q=&amp;esrc=s&amp;source=images&amp;cd=&amp;cad=rja&amp;uact=8&amp;ved=0ahUKEwiNs6DmhMTQAhUDPRQKHamQCtwQjRwIBw&amp;url=http://www.lasplash.com/publish/Entertainment/cat_index_san_francisco_performances/magic-flute-sfo-review.php&amp;bvm=bv.139782543,d.ZGg&amp;psig=AFQjCNFHxX5mCMJSJY2mQV1lI__XudpK8Q&amp;ust=1480167758988704" TargetMode="External"/><Relationship Id="rId5" Type="http://schemas.openxmlformats.org/officeDocument/2006/relationships/image" Target="../media/image7.png"/><Relationship Id="rId4" Type="http://schemas.openxmlformats.org/officeDocument/2006/relationships/hyperlink" Target="http://www.google.co.uk/url?sa=i&amp;rct=j&amp;q=&amp;esrc=s&amp;source=images&amp;cd=&amp;cad=rja&amp;uact=8&amp;ved=0ahUKEwiI183WhMTQAhWI6RQKHdCTC94QjRwIBw&amp;url=http://diva-dresses.tumblr.com/post/21267263493/role-queen-of-the-nightk%C3%B6nigin-der-nacht&amp;bvm=bv.139782543,d.ZGg&amp;psig=AFQjCNFKmrgFcZLgajKlnK0dX5gDGPeAUA&amp;ust=1480167722166952"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AwITThMTQAhWI8RQKHSgyA-AQjRwIBw&amp;url=http://www.roh.org.uk/news/accessible-arias-the-queen-of-the-nights-act-ii-aria-from-the-magic-flute&amp;bvm=bv.139782543,d.ZGg&amp;psig=AFQjCNFKmrgFcZLgajKlnK0dX5gDGPeAUA&amp;ust=1480167722166952" TargetMode="External"/><Relationship Id="rId7" Type="http://schemas.openxmlformats.org/officeDocument/2006/relationships/image" Target="../media/image10.jpeg"/><Relationship Id="rId2" Type="http://schemas.openxmlformats.org/officeDocument/2006/relationships/hyperlink" Target="http://www.google.co.uk/url?sa=i&amp;rct=j&amp;q=&amp;esrc=s&amp;source=images&amp;cd=&amp;cad=rja&amp;uact=8&amp;ved=0ahUKEwjo-53NhMTQAhVJOxQKHa4gAtwQjRwIBw&amp;url=http://www.roh.org.uk/news/accessible-arias-the-queen-of-the-nights-act-ii-aria-from-the-magic-flute&amp;bvm=bv.139782543,d.ZGg&amp;psig=AFQjCNFKmrgFcZLgajKlnK0dX5gDGPeAUA&amp;ust=1480167722166952" TargetMode="Externa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s://www.google.co.uk/url?sa=i&amp;rct=j&amp;q=&amp;esrc=s&amp;source=images&amp;cd=&amp;cad=rja&amp;uact=8&amp;ved=0ahUKEwig8pnZhcTQAhUGXRQKHUuVBN4QjRwIBw&amp;url=https://www.missouriwestern.edu/music/opera/magic-flute/&amp;bvm=bv.139782543,d.ZGg&amp;psig=AFQjCNGlSUvYOyR7iMLtXSDhuI-gH5HP3w&amp;ust=1480167964189168" TargetMode="External"/><Relationship Id="rId4" Type="http://schemas.openxmlformats.org/officeDocument/2006/relationships/hyperlink" Target="https://www.google.co.uk/url?sa=i&amp;rct=j&amp;q=&amp;esrc=s&amp;source=images&amp;cd=&amp;cad=rja&amp;uact=8&amp;ved=0ahUKEwjKg_3FhcTQAhXFvxQKHfh7AuEQjRwIBw&amp;url=https://www.missouriwestern.edu/music/opera/magic-flute/&amp;bvm=bv.139782543,d.ZGg&amp;psig=AFQjCNGlSUvYOyR7iMLtXSDhuI-gH5HP3w&amp;ust=1480167964189168"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95487" y="4037469"/>
            <a:ext cx="3358731" cy="2677656"/>
          </a:xfrm>
          <a:prstGeom prst="rect">
            <a:avLst/>
          </a:prstGeom>
          <a:noFill/>
        </p:spPr>
        <p:txBody>
          <a:bodyPr wrap="square" rtlCol="0">
            <a:spAutoFit/>
          </a:bodyPr>
          <a:lstStyle/>
          <a:p>
            <a:r>
              <a:rPr lang="en-US" sz="4000" dirty="0" smtClean="0">
                <a:latin typeface="Reprise Stamp" panose="02000000000000000000" pitchFamily="2" charset="0"/>
              </a:rPr>
              <a:t>Mozart:</a:t>
            </a:r>
          </a:p>
          <a:p>
            <a:r>
              <a:rPr lang="en-US" sz="3200" dirty="0" smtClean="0">
                <a:latin typeface="Reprise Stamp" panose="02000000000000000000" pitchFamily="2" charset="0"/>
              </a:rPr>
              <a:t>Die </a:t>
            </a:r>
            <a:r>
              <a:rPr lang="en-US" sz="3200" dirty="0" err="1" smtClean="0">
                <a:latin typeface="Reprise Stamp" panose="02000000000000000000" pitchFamily="2" charset="0"/>
              </a:rPr>
              <a:t>zauberfl</a:t>
            </a:r>
            <a:r>
              <a:rPr lang="en-US" sz="3200" dirty="0" err="1">
                <a:latin typeface="Reprise Stamp"/>
              </a:rPr>
              <a:t>o</a:t>
            </a:r>
            <a:r>
              <a:rPr lang="en-US" sz="3200" dirty="0" err="1" smtClean="0">
                <a:latin typeface="Reprise Stamp" panose="02000000000000000000" pitchFamily="2" charset="0"/>
              </a:rPr>
              <a:t>te</a:t>
            </a:r>
            <a:r>
              <a:rPr lang="en-US" sz="3200" dirty="0" smtClean="0">
                <a:latin typeface="Reprise Stamp" panose="02000000000000000000" pitchFamily="2" charset="0"/>
              </a:rPr>
              <a:t>, excerpts from act 1</a:t>
            </a:r>
            <a:endParaRPr lang="en-US" sz="1600" dirty="0">
              <a:latin typeface="Reprise Stamp" panose="02000000000000000000" pitchFamily="2" charset="0"/>
            </a:endParaRPr>
          </a:p>
        </p:txBody>
      </p:sp>
      <p:sp>
        <p:nvSpPr>
          <p:cNvPr id="2" name="AutoShape 2" descr="Berlioz: Harold en Italie (Harold in Italy), Op. 16; Rob Roy Overture; Le Corsaire (The Corsair) Overture, Op. 21"/>
          <p:cNvSpPr>
            <a:spLocks noChangeAspect="1" noChangeArrowheads="1"/>
          </p:cNvSpPr>
          <p:nvPr/>
        </p:nvSpPr>
        <p:spPr bwMode="auto">
          <a:xfrm>
            <a:off x="92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2" descr="Image result for mozart">
            <a:hlinkClick r:id="rId2"/>
          </p:cNvPr>
          <p:cNvSpPr>
            <a:spLocks noChangeAspect="1" noChangeArrowheads="1"/>
          </p:cNvSpPr>
          <p:nvPr/>
        </p:nvSpPr>
        <p:spPr bwMode="auto">
          <a:xfrm>
            <a:off x="42863" y="-2528888"/>
            <a:ext cx="4438650" cy="5276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Image result for mozart">
            <a:hlinkClick r:id="rId2"/>
          </p:cNvPr>
          <p:cNvSpPr>
            <a:spLocks noChangeAspect="1" noChangeArrowheads="1"/>
          </p:cNvSpPr>
          <p:nvPr/>
        </p:nvSpPr>
        <p:spPr bwMode="auto">
          <a:xfrm>
            <a:off x="195263" y="-2376488"/>
            <a:ext cx="4438650" cy="5276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Wolfgang Amadeus Moz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160338"/>
            <a:ext cx="5420204" cy="6554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89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mozart funny picture">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2934"/>
          <a:stretch/>
        </p:blipFill>
        <p:spPr bwMode="auto">
          <a:xfrm>
            <a:off x="6635186" y="293299"/>
            <a:ext cx="2294775" cy="23286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5900" y="1146732"/>
            <a:ext cx="8755574" cy="6109365"/>
          </a:xfrm>
          <a:prstGeom prst="rect">
            <a:avLst/>
          </a:prstGeom>
          <a:noFill/>
        </p:spPr>
        <p:txBody>
          <a:bodyPr wrap="square" rtlCol="0">
            <a:spAutoFit/>
          </a:bodyPr>
          <a:lstStyle/>
          <a:p>
            <a:pPr marL="285750" indent="-285750">
              <a:buFont typeface="Arial" panose="020B0604020202020204" pitchFamily="34" charset="0"/>
              <a:buChar char="•"/>
            </a:pPr>
            <a:r>
              <a:rPr lang="en-GB" sz="1700" dirty="0" smtClean="0"/>
              <a:t>Lived from 1756-91 in Austria.</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smtClean="0"/>
              <a:t>One of the world’s best loved composers. </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smtClean="0"/>
              <a:t>Helped establish the Classical style at the end of the 18</a:t>
            </a:r>
            <a:r>
              <a:rPr lang="en-GB" sz="1700" baseline="30000" dirty="0" smtClean="0"/>
              <a:t>th</a:t>
            </a:r>
            <a:r>
              <a:rPr lang="en-GB" sz="1700" dirty="0" smtClean="0"/>
              <a:t> century.</a:t>
            </a:r>
          </a:p>
          <a:p>
            <a:endParaRPr lang="en-GB" sz="1600" dirty="0"/>
          </a:p>
          <a:p>
            <a:r>
              <a:rPr lang="en-GB" sz="1700" dirty="0" smtClean="0"/>
              <a:t>He was one of the first composers of opera to write in the </a:t>
            </a:r>
            <a:r>
              <a:rPr lang="en-GB" sz="1700" b="1" dirty="0" smtClean="0">
                <a:solidFill>
                  <a:srgbClr val="FF0000"/>
                </a:solidFill>
              </a:rPr>
              <a:t>vernacular</a:t>
            </a:r>
            <a:r>
              <a:rPr lang="en-GB" sz="1700" dirty="0" smtClean="0"/>
              <a:t> (language of the people). Most operas at the time had Italian words and almost all of the best-known composers were Italians. </a:t>
            </a:r>
          </a:p>
          <a:p>
            <a:endParaRPr lang="en-GB" sz="1700" dirty="0"/>
          </a:p>
          <a:p>
            <a:r>
              <a:rPr lang="en-GB" sz="1700" dirty="0" smtClean="0"/>
              <a:t>Opera had been invented in Italy at the start of the 17</a:t>
            </a:r>
            <a:r>
              <a:rPr lang="en-GB" sz="1700" baseline="30000" dirty="0" smtClean="0"/>
              <a:t>th</a:t>
            </a:r>
            <a:r>
              <a:rPr lang="en-GB" sz="1700" dirty="0" smtClean="0"/>
              <a:t> century and were written in Italian, including those by the German composer Handel. In Germany and England, the audiences would receive booklets containing a translation of the text. </a:t>
            </a:r>
          </a:p>
          <a:p>
            <a:endParaRPr lang="en-GB" sz="1700" dirty="0"/>
          </a:p>
          <a:p>
            <a:r>
              <a:rPr lang="en-GB" sz="1700" dirty="0" smtClean="0"/>
              <a:t>Despite Mozart’s language breakthrough, his later operas were almost all in Italian, including his famous The Marriage of Figaro.</a:t>
            </a:r>
          </a:p>
          <a:p>
            <a:endParaRPr lang="en-GB" sz="1700" dirty="0"/>
          </a:p>
          <a:p>
            <a:r>
              <a:rPr lang="en-GB" sz="1700" dirty="0" smtClean="0"/>
              <a:t>Opera in the Baroque periods had been very static with a series of solo recitatives and da capo arias and very few ensemble pieces. However in Classical opera there was more variation of mood within arias. Duets and larger ensembles became an essential ingredient of the style. </a:t>
            </a:r>
          </a:p>
          <a:p>
            <a:endParaRPr lang="en-GB" sz="1600" dirty="0"/>
          </a:p>
          <a:p>
            <a:endParaRPr lang="en-GB" sz="1600" dirty="0"/>
          </a:p>
          <a:p>
            <a:endParaRPr lang="en-GB" sz="2000" dirty="0"/>
          </a:p>
        </p:txBody>
      </p:sp>
      <p:sp>
        <p:nvSpPr>
          <p:cNvPr id="5" name="TextBox 4"/>
          <p:cNvSpPr txBox="1"/>
          <p:nvPr/>
        </p:nvSpPr>
        <p:spPr>
          <a:xfrm>
            <a:off x="215900" y="215770"/>
            <a:ext cx="6552729" cy="830997"/>
          </a:xfrm>
          <a:prstGeom prst="rect">
            <a:avLst/>
          </a:prstGeom>
          <a:noFill/>
        </p:spPr>
        <p:txBody>
          <a:bodyPr wrap="square" rtlCol="0">
            <a:spAutoFit/>
          </a:bodyPr>
          <a:lstStyle/>
          <a:p>
            <a:r>
              <a:rPr lang="en-GB" sz="4800" dirty="0" smtClean="0">
                <a:latin typeface="Reprise Stamp" panose="02000000000000000000" pitchFamily="2" charset="0"/>
              </a:rPr>
              <a:t>Mozart &amp; operas</a:t>
            </a:r>
            <a:endParaRPr lang="en-GB" sz="4800" dirty="0">
              <a:latin typeface="Reprise Stamp" panose="02000000000000000000" pitchFamily="2" charset="0"/>
            </a:endParaRPr>
          </a:p>
        </p:txBody>
      </p:sp>
      <p:sp>
        <p:nvSpPr>
          <p:cNvPr id="2" name="Rectangle 1"/>
          <p:cNvSpPr/>
          <p:nvPr/>
        </p:nvSpPr>
        <p:spPr>
          <a:xfrm>
            <a:off x="215900" y="1146732"/>
            <a:ext cx="6259545" cy="147517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053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5900" y="215770"/>
            <a:ext cx="6552729" cy="830997"/>
          </a:xfrm>
          <a:prstGeom prst="rect">
            <a:avLst/>
          </a:prstGeom>
          <a:noFill/>
        </p:spPr>
        <p:txBody>
          <a:bodyPr wrap="square" rtlCol="0">
            <a:spAutoFit/>
          </a:bodyPr>
          <a:lstStyle/>
          <a:p>
            <a:r>
              <a:rPr lang="en-GB" sz="4800" dirty="0" smtClean="0">
                <a:latin typeface="Reprise Stamp" panose="02000000000000000000" pitchFamily="2" charset="0"/>
              </a:rPr>
              <a:t>BACKGROUND</a:t>
            </a:r>
            <a:endParaRPr lang="en-GB" sz="4800" dirty="0">
              <a:latin typeface="Reprise Stamp" panose="02000000000000000000" pitchFamily="2" charset="0"/>
            </a:endParaRPr>
          </a:p>
        </p:txBody>
      </p:sp>
      <p:sp>
        <p:nvSpPr>
          <p:cNvPr id="9" name="AutoShape 6"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63500" y="-8397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215900" y="-6873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p:cNvSpPr txBox="1"/>
          <p:nvPr/>
        </p:nvSpPr>
        <p:spPr>
          <a:xfrm>
            <a:off x="215897" y="1258877"/>
            <a:ext cx="4632147" cy="3031599"/>
          </a:xfrm>
          <a:prstGeom prst="rect">
            <a:avLst/>
          </a:prstGeom>
          <a:noFill/>
        </p:spPr>
        <p:txBody>
          <a:bodyPr wrap="square" rtlCol="0">
            <a:spAutoFit/>
          </a:bodyPr>
          <a:lstStyle/>
          <a:p>
            <a:r>
              <a:rPr lang="en-GB" sz="1900" dirty="0" smtClean="0"/>
              <a:t>The Magic Flute was the last of Mozart’s </a:t>
            </a:r>
            <a:r>
              <a:rPr lang="en-GB" sz="1900" b="1" dirty="0" smtClean="0">
                <a:solidFill>
                  <a:srgbClr val="FF0000"/>
                </a:solidFill>
              </a:rPr>
              <a:t>operas</a:t>
            </a:r>
            <a:r>
              <a:rPr lang="en-GB" sz="1900" dirty="0" smtClean="0"/>
              <a:t> to be performed in his lifetime.</a:t>
            </a:r>
          </a:p>
          <a:p>
            <a:endParaRPr lang="en-GB" sz="1900" dirty="0"/>
          </a:p>
          <a:p>
            <a:r>
              <a:rPr lang="en-GB" sz="1900" dirty="0" smtClean="0"/>
              <a:t>First performance at the </a:t>
            </a:r>
            <a:r>
              <a:rPr lang="en-GB" sz="1900" dirty="0" err="1" smtClean="0"/>
              <a:t>Freilhaus-Theater</a:t>
            </a:r>
            <a:r>
              <a:rPr lang="en-GB" sz="1900" dirty="0" smtClean="0"/>
              <a:t> auf der </a:t>
            </a:r>
            <a:r>
              <a:rPr lang="en-GB" sz="1900" dirty="0" err="1" smtClean="0"/>
              <a:t>Wieden</a:t>
            </a:r>
            <a:r>
              <a:rPr lang="en-GB" sz="1900" dirty="0" smtClean="0"/>
              <a:t> in Vienna in </a:t>
            </a:r>
            <a:r>
              <a:rPr lang="en-GB" sz="1900" b="1" dirty="0" smtClean="0">
                <a:solidFill>
                  <a:srgbClr val="FF0000"/>
                </a:solidFill>
              </a:rPr>
              <a:t>1791</a:t>
            </a:r>
            <a:r>
              <a:rPr lang="en-GB" sz="1900" dirty="0" smtClean="0"/>
              <a:t>, with Mozart conducting. This is from the </a:t>
            </a:r>
            <a:r>
              <a:rPr lang="en-GB" sz="1900" b="1" dirty="0" smtClean="0">
                <a:solidFill>
                  <a:srgbClr val="FF0000"/>
                </a:solidFill>
              </a:rPr>
              <a:t>Classical era.</a:t>
            </a:r>
            <a:endParaRPr lang="en-GB" sz="1900" b="1" dirty="0">
              <a:solidFill>
                <a:srgbClr val="FF0000"/>
              </a:solidFill>
            </a:endParaRPr>
          </a:p>
          <a:p>
            <a:endParaRPr lang="en-GB" sz="1900" dirty="0" smtClean="0"/>
          </a:p>
          <a:p>
            <a:endParaRPr lang="en-GB" sz="1900" dirty="0"/>
          </a:p>
          <a:p>
            <a:endParaRPr lang="en-GB" sz="2000" dirty="0"/>
          </a:p>
        </p:txBody>
      </p:sp>
      <p:pic>
        <p:nvPicPr>
          <p:cNvPr id="2050" name="Picture 2" descr="Image result for mozart magic flut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4710" y="215770"/>
            <a:ext cx="3886432" cy="29673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8000" y="3548911"/>
            <a:ext cx="2117152" cy="2974796"/>
          </a:xfrm>
          <a:prstGeom prst="rect">
            <a:avLst/>
          </a:prstGeom>
          <a:noFill/>
          <a:effectLst>
            <a:outerShdw blurRad="50800" dist="38100" dir="2700000" algn="tl" rotWithShape="0">
              <a:schemeClr val="accent2">
                <a:lumMod val="60000"/>
                <a:lumOff val="40000"/>
                <a:alpha val="40000"/>
              </a:scheme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5900" y="3528204"/>
            <a:ext cx="6090249" cy="3016210"/>
          </a:xfrm>
          <a:prstGeom prst="rect">
            <a:avLst/>
          </a:prstGeom>
          <a:noFill/>
        </p:spPr>
        <p:txBody>
          <a:bodyPr wrap="square" rtlCol="0">
            <a:spAutoFit/>
          </a:bodyPr>
          <a:lstStyle/>
          <a:p>
            <a:r>
              <a:rPr lang="en-GB" sz="1900" dirty="0"/>
              <a:t>The Magic Flute is a </a:t>
            </a:r>
            <a:r>
              <a:rPr lang="en-GB" sz="1900" b="1" dirty="0">
                <a:solidFill>
                  <a:srgbClr val="FF0000"/>
                </a:solidFill>
              </a:rPr>
              <a:t>Singspiel</a:t>
            </a:r>
            <a:r>
              <a:rPr lang="en-GB" sz="1900" dirty="0"/>
              <a:t> (play with singing) – a popular form of the time that included </a:t>
            </a:r>
            <a:r>
              <a:rPr lang="en-GB" sz="1900" b="1" dirty="0">
                <a:solidFill>
                  <a:srgbClr val="FF0000"/>
                </a:solidFill>
              </a:rPr>
              <a:t>arias, ensembles </a:t>
            </a:r>
            <a:r>
              <a:rPr lang="en-GB" sz="1900" dirty="0"/>
              <a:t>and spoken dialogue.</a:t>
            </a:r>
          </a:p>
          <a:p>
            <a:endParaRPr lang="en-GB" sz="1900" dirty="0"/>
          </a:p>
          <a:p>
            <a:r>
              <a:rPr lang="en-GB" sz="1900" dirty="0"/>
              <a:t>Mozart’s friend Schikaneder, wrote the </a:t>
            </a:r>
            <a:r>
              <a:rPr lang="en-GB" sz="1900" b="1" dirty="0">
                <a:solidFill>
                  <a:srgbClr val="FF0000"/>
                </a:solidFill>
              </a:rPr>
              <a:t>libretto </a:t>
            </a:r>
            <a:r>
              <a:rPr lang="en-GB" sz="1900" dirty="0"/>
              <a:t>(the text of the opera).</a:t>
            </a:r>
          </a:p>
          <a:p>
            <a:endParaRPr lang="en-GB" sz="1900" dirty="0"/>
          </a:p>
          <a:p>
            <a:r>
              <a:rPr lang="en-GB" sz="1900" dirty="0"/>
              <a:t>They were both freemasons and the opera incorporates much masonic symbolism, particularly concerning the number </a:t>
            </a:r>
            <a:r>
              <a:rPr lang="en-GB" sz="1900" dirty="0" smtClean="0"/>
              <a:t>3.</a:t>
            </a:r>
            <a:endParaRPr lang="en-GB" sz="1900" dirty="0"/>
          </a:p>
        </p:txBody>
      </p:sp>
    </p:spTree>
    <p:extLst>
      <p:ext uri="{BB962C8B-B14F-4D97-AF65-F5344CB8AC3E}">
        <p14:creationId xmlns:p14="http://schemas.microsoft.com/office/powerpoint/2010/main" val="2645726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5900" y="215770"/>
            <a:ext cx="6552729" cy="830997"/>
          </a:xfrm>
          <a:prstGeom prst="rect">
            <a:avLst/>
          </a:prstGeom>
          <a:noFill/>
        </p:spPr>
        <p:txBody>
          <a:bodyPr wrap="square" rtlCol="0">
            <a:spAutoFit/>
          </a:bodyPr>
          <a:lstStyle/>
          <a:p>
            <a:r>
              <a:rPr lang="en-GB" sz="4800" dirty="0" smtClean="0">
                <a:latin typeface="Reprise Stamp" panose="02000000000000000000" pitchFamily="2" charset="0"/>
              </a:rPr>
              <a:t>BACKGROUND</a:t>
            </a:r>
            <a:endParaRPr lang="en-GB" sz="4800" dirty="0">
              <a:latin typeface="Reprise Stamp" panose="02000000000000000000" pitchFamily="2" charset="0"/>
            </a:endParaRPr>
          </a:p>
        </p:txBody>
      </p:sp>
      <p:sp>
        <p:nvSpPr>
          <p:cNvPr id="9" name="AutoShape 6"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63500" y="-8397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215900" y="-6873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p:cNvSpPr txBox="1"/>
          <p:nvPr/>
        </p:nvSpPr>
        <p:spPr>
          <a:xfrm>
            <a:off x="174387" y="1371020"/>
            <a:ext cx="8755574" cy="1323439"/>
          </a:xfrm>
          <a:prstGeom prst="rect">
            <a:avLst/>
          </a:prstGeom>
          <a:noFill/>
        </p:spPr>
        <p:txBody>
          <a:bodyPr wrap="square" rtlCol="0">
            <a:spAutoFit/>
          </a:bodyPr>
          <a:lstStyle/>
          <a:p>
            <a:r>
              <a:rPr lang="en-GB" sz="2000" dirty="0" smtClean="0"/>
              <a:t>The Magic Flute is set in ancient Egypt. </a:t>
            </a:r>
          </a:p>
          <a:p>
            <a:endParaRPr lang="en-GB" sz="2000" dirty="0"/>
          </a:p>
          <a:p>
            <a:r>
              <a:rPr lang="en-GB" sz="2000" dirty="0" smtClean="0"/>
              <a:t>It combines a fairy-tale plot with philosophical ideas and psychological drama. </a:t>
            </a:r>
            <a:endParaRPr lang="en-GB" sz="2000" dirty="0"/>
          </a:p>
          <a:p>
            <a:endParaRPr lang="en-GB" sz="2000" dirty="0"/>
          </a:p>
        </p:txBody>
      </p:sp>
      <p:pic>
        <p:nvPicPr>
          <p:cNvPr id="3074" name="Picture 2" descr="Image result for the magic flut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878" y="2898475"/>
            <a:ext cx="8838593" cy="3788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888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5900" y="215770"/>
            <a:ext cx="8755571" cy="830997"/>
          </a:xfrm>
          <a:prstGeom prst="rect">
            <a:avLst/>
          </a:prstGeom>
          <a:noFill/>
        </p:spPr>
        <p:txBody>
          <a:bodyPr wrap="square" rtlCol="0">
            <a:spAutoFit/>
          </a:bodyPr>
          <a:lstStyle/>
          <a:p>
            <a:r>
              <a:rPr lang="en-GB" sz="4800" dirty="0" smtClean="0">
                <a:latin typeface="Reprise Stamp" panose="02000000000000000000" pitchFamily="2" charset="0"/>
              </a:rPr>
              <a:t>Following the score</a:t>
            </a:r>
            <a:endParaRPr lang="en-GB" sz="4800" dirty="0">
              <a:latin typeface="Reprise Stamp" panose="02000000000000000000" pitchFamily="2" charset="0"/>
            </a:endParaRPr>
          </a:p>
        </p:txBody>
      </p:sp>
      <p:sp>
        <p:nvSpPr>
          <p:cNvPr id="9" name="AutoShape 6"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63500" y="-8397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215900" y="-6873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p:cNvSpPr txBox="1"/>
          <p:nvPr/>
        </p:nvSpPr>
        <p:spPr>
          <a:xfrm>
            <a:off x="174387" y="1371020"/>
            <a:ext cx="8755574" cy="2554545"/>
          </a:xfrm>
          <a:prstGeom prst="rect">
            <a:avLst/>
          </a:prstGeom>
          <a:noFill/>
        </p:spPr>
        <p:txBody>
          <a:bodyPr wrap="square" rtlCol="0">
            <a:spAutoFit/>
          </a:bodyPr>
          <a:lstStyle/>
          <a:p>
            <a:r>
              <a:rPr lang="en-GB" sz="2000" dirty="0" smtClean="0"/>
              <a:t>This is a vocal score. The voice parts are shown in full but the </a:t>
            </a:r>
            <a:r>
              <a:rPr lang="en-GB" sz="2000" b="1" dirty="0" smtClean="0">
                <a:solidFill>
                  <a:srgbClr val="FF0000"/>
                </a:solidFill>
              </a:rPr>
              <a:t>orchestral accompaniment</a:t>
            </a:r>
            <a:r>
              <a:rPr lang="en-GB" sz="2000" dirty="0" smtClean="0"/>
              <a:t> has been reduced and adapted for piano.</a:t>
            </a:r>
          </a:p>
          <a:p>
            <a:endParaRPr lang="en-GB" sz="2000" dirty="0"/>
          </a:p>
          <a:p>
            <a:r>
              <a:rPr lang="en-GB" sz="2000" dirty="0" smtClean="0"/>
              <a:t>Notice how abbreviations of the German names for some of the more prominent instrumental solos have been marked in the score. It will usually be easiest to follow the vocal line.</a:t>
            </a:r>
            <a:endParaRPr lang="en-GB" sz="2000" dirty="0"/>
          </a:p>
          <a:p>
            <a:endParaRPr lang="en-GB" sz="2000" dirty="0" smtClean="0"/>
          </a:p>
          <a:p>
            <a:r>
              <a:rPr lang="en-GB" sz="2000" dirty="0" smtClean="0"/>
              <a:t>Have a look at the score now.</a:t>
            </a:r>
            <a:endParaRPr lang="en-GB" sz="2000" dirty="0"/>
          </a:p>
        </p:txBody>
      </p:sp>
      <p:pic>
        <p:nvPicPr>
          <p:cNvPr id="5122" name="Picture 2" descr="Image result for binoculars clipar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6199" y="3177840"/>
            <a:ext cx="1732040" cy="3240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372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5900" y="215770"/>
            <a:ext cx="8755571" cy="830997"/>
          </a:xfrm>
          <a:prstGeom prst="rect">
            <a:avLst/>
          </a:prstGeom>
          <a:noFill/>
        </p:spPr>
        <p:txBody>
          <a:bodyPr wrap="square" rtlCol="0">
            <a:spAutoFit/>
          </a:bodyPr>
          <a:lstStyle/>
          <a:p>
            <a:r>
              <a:rPr lang="en-GB" sz="4800" dirty="0" smtClean="0">
                <a:latin typeface="Reprise Stamp" panose="02000000000000000000" pitchFamily="2" charset="0"/>
              </a:rPr>
              <a:t>storyline</a:t>
            </a:r>
            <a:endParaRPr lang="en-GB" sz="4800" dirty="0">
              <a:latin typeface="Reprise Stamp" panose="02000000000000000000" pitchFamily="2" charset="0"/>
            </a:endParaRPr>
          </a:p>
        </p:txBody>
      </p:sp>
      <p:sp>
        <p:nvSpPr>
          <p:cNvPr id="9" name="AutoShape 6"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63500" y="-8397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215900" y="-6873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p:cNvSpPr txBox="1"/>
          <p:nvPr/>
        </p:nvSpPr>
        <p:spPr>
          <a:xfrm>
            <a:off x="174387" y="1371020"/>
            <a:ext cx="8755574" cy="2246769"/>
          </a:xfrm>
          <a:prstGeom prst="rect">
            <a:avLst/>
          </a:prstGeom>
          <a:noFill/>
        </p:spPr>
        <p:txBody>
          <a:bodyPr wrap="square" rtlCol="0">
            <a:spAutoFit/>
          </a:bodyPr>
          <a:lstStyle/>
          <a:p>
            <a:r>
              <a:rPr lang="en-GB" sz="2000" dirty="0" smtClean="0"/>
              <a:t>The opera is divided into two acts with a rather convoluted plot.</a:t>
            </a:r>
          </a:p>
          <a:p>
            <a:endParaRPr lang="en-GB" sz="2000" dirty="0"/>
          </a:p>
          <a:p>
            <a:r>
              <a:rPr lang="en-GB" sz="2000" dirty="0" smtClean="0">
                <a:solidFill>
                  <a:srgbClr val="FF0000"/>
                </a:solidFill>
              </a:rPr>
              <a:t>The first act </a:t>
            </a:r>
            <a:r>
              <a:rPr lang="en-GB" sz="2000" dirty="0" smtClean="0"/>
              <a:t>opens with Prince </a:t>
            </a:r>
            <a:r>
              <a:rPr lang="en-GB" sz="2000" dirty="0" err="1" smtClean="0"/>
              <a:t>Tamino</a:t>
            </a:r>
            <a:r>
              <a:rPr lang="en-GB" sz="2000" dirty="0" smtClean="0"/>
              <a:t>, the hero, fleeing a deadly serpent when three ladies appear and save him. They are the attendants of the Queen of the Night, whose daughter </a:t>
            </a:r>
            <a:r>
              <a:rPr lang="en-GB" sz="2000" dirty="0" err="1" smtClean="0"/>
              <a:t>Parmina</a:t>
            </a:r>
            <a:r>
              <a:rPr lang="en-GB" sz="2000" dirty="0" smtClean="0"/>
              <a:t> has been kidnapped by the ‘evil’ Sarastro. The three ladies place a padlock over </a:t>
            </a:r>
            <a:r>
              <a:rPr lang="en-GB" sz="2000" dirty="0" err="1" smtClean="0"/>
              <a:t>Papageno’s</a:t>
            </a:r>
            <a:r>
              <a:rPr lang="en-GB" sz="2000" dirty="0" smtClean="0"/>
              <a:t> mouth waning him not to lie.</a:t>
            </a:r>
            <a:endParaRPr lang="en-GB" sz="2000" dirty="0"/>
          </a:p>
          <a:p>
            <a:endParaRPr lang="en-GB" sz="2000" dirty="0"/>
          </a:p>
        </p:txBody>
      </p:sp>
      <p:sp>
        <p:nvSpPr>
          <p:cNvPr id="2" name="AutoShape 2" descr="Image result for the magic flute queen of the night">
            <a:hlinkClick r:id="rId2"/>
          </p:cNvPr>
          <p:cNvSpPr>
            <a:spLocks noChangeAspect="1" noChangeArrowheads="1"/>
          </p:cNvSpPr>
          <p:nvPr/>
        </p:nvSpPr>
        <p:spPr bwMode="auto">
          <a:xfrm>
            <a:off x="42863" y="-1516063"/>
            <a:ext cx="4762500" cy="3171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the magic flute queen of the night">
            <a:hlinkClick r:id="rId3"/>
          </p:cNvPr>
          <p:cNvSpPr>
            <a:spLocks noChangeAspect="1" noChangeArrowheads="1"/>
          </p:cNvSpPr>
          <p:nvPr/>
        </p:nvSpPr>
        <p:spPr bwMode="auto">
          <a:xfrm>
            <a:off x="195263" y="-1363663"/>
            <a:ext cx="4762500" cy="3171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2" name="Picture 6" descr="Related image">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029" r="14234"/>
          <a:stretch/>
        </p:blipFill>
        <p:spPr bwMode="auto">
          <a:xfrm>
            <a:off x="362310" y="4030796"/>
            <a:ext cx="3114136" cy="247578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the magic flute 3 ladie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6094" y="4002863"/>
            <a:ext cx="4913837" cy="2470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588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5900" y="215770"/>
            <a:ext cx="8755571" cy="830997"/>
          </a:xfrm>
          <a:prstGeom prst="rect">
            <a:avLst/>
          </a:prstGeom>
          <a:noFill/>
        </p:spPr>
        <p:txBody>
          <a:bodyPr wrap="square" rtlCol="0">
            <a:spAutoFit/>
          </a:bodyPr>
          <a:lstStyle/>
          <a:p>
            <a:r>
              <a:rPr lang="en-GB" sz="4800" dirty="0" smtClean="0">
                <a:latin typeface="Reprise Stamp" panose="02000000000000000000" pitchFamily="2" charset="0"/>
              </a:rPr>
              <a:t>storyline</a:t>
            </a:r>
            <a:endParaRPr lang="en-GB" sz="4800" dirty="0">
              <a:latin typeface="Reprise Stamp" panose="02000000000000000000" pitchFamily="2" charset="0"/>
            </a:endParaRPr>
          </a:p>
        </p:txBody>
      </p:sp>
      <p:sp>
        <p:nvSpPr>
          <p:cNvPr id="9" name="AutoShape 6"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63500" y="-8397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215900" y="-6873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p:cNvSpPr txBox="1"/>
          <p:nvPr/>
        </p:nvSpPr>
        <p:spPr>
          <a:xfrm>
            <a:off x="174387" y="1371020"/>
            <a:ext cx="8755574" cy="1938992"/>
          </a:xfrm>
          <a:prstGeom prst="rect">
            <a:avLst/>
          </a:prstGeom>
          <a:noFill/>
        </p:spPr>
        <p:txBody>
          <a:bodyPr wrap="square" rtlCol="0">
            <a:spAutoFit/>
          </a:bodyPr>
          <a:lstStyle/>
          <a:p>
            <a:r>
              <a:rPr lang="en-GB" sz="2000" dirty="0" smtClean="0"/>
              <a:t>The Queen, appearing in a burst of thunder, expresses her grief at the loss of </a:t>
            </a:r>
            <a:r>
              <a:rPr lang="en-GB" sz="2000" dirty="0" err="1" smtClean="0"/>
              <a:t>Pamina</a:t>
            </a:r>
            <a:r>
              <a:rPr lang="en-GB" sz="2000" dirty="0" smtClean="0"/>
              <a:t>, then commands </a:t>
            </a:r>
            <a:r>
              <a:rPr lang="en-GB" sz="2000" dirty="0" err="1" smtClean="0"/>
              <a:t>Tamino</a:t>
            </a:r>
            <a:r>
              <a:rPr lang="en-GB" sz="2000" dirty="0" smtClean="0"/>
              <a:t> to rescue her (No. 4 ‘O </a:t>
            </a:r>
            <a:r>
              <a:rPr lang="en-GB" sz="2000" dirty="0" err="1" smtClean="0"/>
              <a:t>zittre</a:t>
            </a:r>
            <a:r>
              <a:rPr lang="en-GB" sz="2000" dirty="0" smtClean="0"/>
              <a:t> </a:t>
            </a:r>
            <a:r>
              <a:rPr lang="en-GB" sz="2000" dirty="0" err="1" smtClean="0"/>
              <a:t>nicht</a:t>
            </a:r>
            <a:r>
              <a:rPr lang="en-GB" sz="2000" dirty="0" smtClean="0"/>
              <a:t>’). The three ladies then remove the padlock from </a:t>
            </a:r>
            <a:r>
              <a:rPr lang="en-GB" sz="2000" dirty="0" err="1" smtClean="0"/>
              <a:t>Papageno’s</a:t>
            </a:r>
            <a:r>
              <a:rPr lang="en-GB" sz="2000" dirty="0" smtClean="0"/>
              <a:t> mouth and instruct him to accompany </a:t>
            </a:r>
            <a:r>
              <a:rPr lang="en-GB" sz="2000" dirty="0" err="1" smtClean="0"/>
              <a:t>Tamino</a:t>
            </a:r>
            <a:r>
              <a:rPr lang="en-GB" sz="2000" dirty="0" smtClean="0"/>
              <a:t>. As protection against danger, they give </a:t>
            </a:r>
            <a:r>
              <a:rPr lang="en-GB" sz="2000" dirty="0" err="1" smtClean="0"/>
              <a:t>Tamino</a:t>
            </a:r>
            <a:r>
              <a:rPr lang="en-GB" sz="2000" dirty="0" smtClean="0"/>
              <a:t> a magic flute and </a:t>
            </a:r>
            <a:r>
              <a:rPr lang="en-GB" sz="2000" dirty="0" err="1" smtClean="0"/>
              <a:t>Papageno</a:t>
            </a:r>
            <a:r>
              <a:rPr lang="en-GB" sz="2000" dirty="0" smtClean="0"/>
              <a:t> magic bells (No. 5 ‘</a:t>
            </a:r>
            <a:r>
              <a:rPr lang="en-GB" sz="2000" dirty="0" err="1" smtClean="0"/>
              <a:t>Hm</a:t>
            </a:r>
            <a:r>
              <a:rPr lang="en-GB" sz="2000" dirty="0" smtClean="0"/>
              <a:t>! </a:t>
            </a:r>
            <a:r>
              <a:rPr lang="en-GB" sz="2000" dirty="0" err="1" smtClean="0"/>
              <a:t>Hm</a:t>
            </a:r>
            <a:r>
              <a:rPr lang="en-GB" sz="2000" dirty="0" smtClean="0"/>
              <a:t>! </a:t>
            </a:r>
            <a:r>
              <a:rPr lang="en-GB" sz="2000" dirty="0" err="1" smtClean="0"/>
              <a:t>Hm</a:t>
            </a:r>
            <a:r>
              <a:rPr lang="en-GB" sz="2000" dirty="0" smtClean="0"/>
              <a:t>! </a:t>
            </a:r>
            <a:r>
              <a:rPr lang="en-GB" sz="2000" dirty="0" err="1" smtClean="0"/>
              <a:t>Hm</a:t>
            </a:r>
            <a:r>
              <a:rPr lang="en-GB" sz="2000" dirty="0" smtClean="0"/>
              <a:t>!).</a:t>
            </a:r>
            <a:endParaRPr lang="en-GB" sz="2000" dirty="0"/>
          </a:p>
          <a:p>
            <a:endParaRPr lang="en-GB" sz="2000" dirty="0"/>
          </a:p>
        </p:txBody>
      </p:sp>
      <p:sp>
        <p:nvSpPr>
          <p:cNvPr id="2" name="AutoShape 2" descr="Image result for the magic flute queen of the night">
            <a:hlinkClick r:id="rId2"/>
          </p:cNvPr>
          <p:cNvSpPr>
            <a:spLocks noChangeAspect="1" noChangeArrowheads="1"/>
          </p:cNvSpPr>
          <p:nvPr/>
        </p:nvSpPr>
        <p:spPr bwMode="auto">
          <a:xfrm>
            <a:off x="42863" y="-1516063"/>
            <a:ext cx="4762500" cy="3171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the magic flute queen of the night">
            <a:hlinkClick r:id="rId3"/>
          </p:cNvPr>
          <p:cNvSpPr>
            <a:spLocks noChangeAspect="1" noChangeArrowheads="1"/>
          </p:cNvSpPr>
          <p:nvPr/>
        </p:nvSpPr>
        <p:spPr bwMode="auto">
          <a:xfrm>
            <a:off x="195263" y="-1363663"/>
            <a:ext cx="4762500" cy="3171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2" descr="Image result for the magic flute tamino">
            <a:hlinkClick r:id="rId4"/>
          </p:cNvPr>
          <p:cNvSpPr>
            <a:spLocks noChangeAspect="1" noChangeArrowheads="1"/>
          </p:cNvSpPr>
          <p:nvPr/>
        </p:nvSpPr>
        <p:spPr bwMode="auto">
          <a:xfrm>
            <a:off x="42863" y="-1257300"/>
            <a:ext cx="1743075" cy="2619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Image result for the magic flute tamino">
            <a:hlinkClick r:id="rId4"/>
          </p:cNvPr>
          <p:cNvSpPr>
            <a:spLocks noChangeAspect="1" noChangeArrowheads="1"/>
          </p:cNvSpPr>
          <p:nvPr/>
        </p:nvSpPr>
        <p:spPr bwMode="auto">
          <a:xfrm>
            <a:off x="195263" y="-1104900"/>
            <a:ext cx="1743075" cy="2619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50" name="Picture 6" descr="Related image">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1789" t="10801" r="13136"/>
          <a:stretch/>
        </p:blipFill>
        <p:spPr bwMode="auto">
          <a:xfrm>
            <a:off x="333857" y="3174521"/>
            <a:ext cx="4218317" cy="326860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magic flute papageno bells"/>
          <p:cNvPicPr>
            <a:picLocks noChangeAspect="1" noChangeArrowheads="1"/>
          </p:cNvPicPr>
          <p:nvPr/>
        </p:nvPicPr>
        <p:blipFill rotWithShape="1">
          <a:blip r:embed="rId7">
            <a:extLst>
              <a:ext uri="{28A0092B-C50C-407E-A947-70E740481C1C}">
                <a14:useLocalDpi xmlns:a14="http://schemas.microsoft.com/office/drawing/2010/main" val="0"/>
              </a:ext>
            </a:extLst>
          </a:blip>
          <a:srcRect t="12366" b="3688"/>
          <a:stretch/>
        </p:blipFill>
        <p:spPr bwMode="auto">
          <a:xfrm>
            <a:off x="5348377" y="3109418"/>
            <a:ext cx="3286664" cy="3398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769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2550" y="190123"/>
            <a:ext cx="8709434" cy="6524863"/>
          </a:xfrm>
          <a:prstGeom prst="rect">
            <a:avLst/>
          </a:prstGeom>
          <a:noFill/>
        </p:spPr>
        <p:txBody>
          <a:bodyPr wrap="square" rtlCol="0">
            <a:spAutoFit/>
          </a:bodyPr>
          <a:lstStyle/>
          <a:p>
            <a:r>
              <a:rPr lang="en-GB" sz="4000" dirty="0" smtClean="0">
                <a:latin typeface="Reprise Stamp" panose="02000000000000000000" pitchFamily="2" charset="0"/>
              </a:rPr>
              <a:t>WHAT CAN YOU REMEMBER?</a:t>
            </a:r>
          </a:p>
          <a:p>
            <a:pPr marL="342900" indent="-342900">
              <a:lnSpc>
                <a:spcPct val="200000"/>
              </a:lnSpc>
              <a:buAutoNum type="arabicPeriod"/>
            </a:pPr>
            <a:r>
              <a:rPr lang="en-GB" sz="1200" dirty="0" smtClean="0"/>
              <a:t>Which piece are we studying?</a:t>
            </a:r>
          </a:p>
          <a:p>
            <a:pPr marL="342900" indent="-342900">
              <a:lnSpc>
                <a:spcPct val="200000"/>
              </a:lnSpc>
              <a:buAutoNum type="arabicPeriod"/>
            </a:pPr>
            <a:r>
              <a:rPr lang="en-GB" sz="1200" dirty="0" smtClean="0"/>
              <a:t>Who is it written by?</a:t>
            </a:r>
          </a:p>
          <a:p>
            <a:pPr marL="342900" indent="-342900">
              <a:lnSpc>
                <a:spcPct val="200000"/>
              </a:lnSpc>
              <a:buAutoNum type="arabicPeriod"/>
            </a:pPr>
            <a:r>
              <a:rPr lang="en-GB" sz="1200" dirty="0" smtClean="0"/>
              <a:t>Which year as it written in?</a:t>
            </a:r>
          </a:p>
          <a:p>
            <a:pPr marL="342900" indent="-342900">
              <a:lnSpc>
                <a:spcPct val="200000"/>
              </a:lnSpc>
              <a:buAutoNum type="arabicPeriod"/>
            </a:pPr>
            <a:r>
              <a:rPr lang="en-GB" sz="1200" dirty="0" smtClean="0"/>
              <a:t>Which era of music is it from?</a:t>
            </a:r>
          </a:p>
          <a:p>
            <a:pPr marL="342900" indent="-342900">
              <a:lnSpc>
                <a:spcPct val="200000"/>
              </a:lnSpc>
              <a:buAutoNum type="arabicPeriod"/>
            </a:pPr>
            <a:r>
              <a:rPr lang="en-GB" sz="1200" dirty="0" smtClean="0"/>
              <a:t>What type of work is it? (Be very specific…)</a:t>
            </a:r>
          </a:p>
          <a:p>
            <a:pPr marL="342900" indent="-342900">
              <a:lnSpc>
                <a:spcPct val="200000"/>
              </a:lnSpc>
              <a:buAutoNum type="arabicPeriod"/>
            </a:pPr>
            <a:r>
              <a:rPr lang="en-GB" sz="1200" dirty="0" smtClean="0"/>
              <a:t>Which language was it written in and why?</a:t>
            </a:r>
          </a:p>
          <a:p>
            <a:pPr marL="342900" indent="-342900">
              <a:lnSpc>
                <a:spcPct val="200000"/>
              </a:lnSpc>
              <a:buAutoNum type="arabicPeriod"/>
            </a:pPr>
            <a:r>
              <a:rPr lang="en-GB" sz="1200" dirty="0" smtClean="0"/>
              <a:t>Why is the number 3 significant?</a:t>
            </a:r>
          </a:p>
          <a:p>
            <a:pPr marL="342900" indent="-342900">
              <a:lnSpc>
                <a:spcPct val="200000"/>
              </a:lnSpc>
              <a:buAutoNum type="arabicPeriod"/>
            </a:pPr>
            <a:r>
              <a:rPr lang="en-GB" sz="1200" dirty="0" smtClean="0"/>
              <a:t>Briefly outline the plot in the Act 1, No. 4 (the first of the two songs we are studying)</a:t>
            </a:r>
          </a:p>
          <a:p>
            <a:pPr marL="342900" indent="-342900">
              <a:lnSpc>
                <a:spcPct val="200000"/>
              </a:lnSpc>
              <a:buAutoNum type="arabicPeriod"/>
            </a:pPr>
            <a:r>
              <a:rPr lang="en-GB" sz="1200" dirty="0" smtClean="0"/>
              <a:t>What is a recitative?</a:t>
            </a:r>
          </a:p>
          <a:p>
            <a:pPr marL="342900" indent="-342900">
              <a:lnSpc>
                <a:spcPct val="200000"/>
              </a:lnSpc>
              <a:buAutoNum type="arabicPeriod"/>
            </a:pPr>
            <a:r>
              <a:rPr lang="en-GB" sz="1200" dirty="0" smtClean="0"/>
              <a:t>What is an aria?</a:t>
            </a:r>
          </a:p>
          <a:p>
            <a:pPr marL="342900" indent="-342900">
              <a:lnSpc>
                <a:spcPct val="200000"/>
              </a:lnSpc>
              <a:buAutoNum type="arabicPeriod"/>
            </a:pPr>
            <a:r>
              <a:rPr lang="en-GB" sz="1200" dirty="0" smtClean="0"/>
              <a:t>What are the intervals in a Diminished 7</a:t>
            </a:r>
            <a:r>
              <a:rPr lang="en-GB" sz="1200" baseline="30000" dirty="0" smtClean="0"/>
              <a:t>th</a:t>
            </a:r>
            <a:r>
              <a:rPr lang="en-GB" sz="1200" dirty="0" smtClean="0"/>
              <a:t> chord?</a:t>
            </a:r>
          </a:p>
          <a:p>
            <a:pPr marL="342900" indent="-342900">
              <a:lnSpc>
                <a:spcPct val="200000"/>
              </a:lnSpc>
              <a:buAutoNum type="arabicPeriod"/>
            </a:pPr>
            <a:r>
              <a:rPr lang="en-GB" sz="1200" dirty="0" smtClean="0"/>
              <a:t>What is a Neapolitan 6</a:t>
            </a:r>
            <a:r>
              <a:rPr lang="en-GB" sz="1200" baseline="30000" dirty="0" smtClean="0"/>
              <a:t>th</a:t>
            </a:r>
            <a:r>
              <a:rPr lang="en-GB" sz="1200" dirty="0" smtClean="0"/>
              <a:t> chord?</a:t>
            </a:r>
          </a:p>
          <a:p>
            <a:pPr marL="342900" indent="-342900">
              <a:lnSpc>
                <a:spcPct val="200000"/>
              </a:lnSpc>
              <a:buAutoNum type="arabicPeriod"/>
            </a:pPr>
            <a:r>
              <a:rPr lang="en-GB" sz="1200" dirty="0" smtClean="0"/>
              <a:t>Where do you often find a Neapolitan 6</a:t>
            </a:r>
            <a:r>
              <a:rPr lang="en-GB" sz="1200" baseline="30000" dirty="0" smtClean="0"/>
              <a:t>th</a:t>
            </a:r>
            <a:r>
              <a:rPr lang="en-GB" sz="1200" dirty="0" smtClean="0"/>
              <a:t> chord?</a:t>
            </a:r>
          </a:p>
          <a:p>
            <a:pPr marL="342900" indent="-342900">
              <a:lnSpc>
                <a:spcPct val="200000"/>
              </a:lnSpc>
              <a:buAutoNum type="arabicPeriod"/>
            </a:pPr>
            <a:r>
              <a:rPr lang="en-GB" sz="1200" dirty="0" smtClean="0"/>
              <a:t>What is a half-diminished chord?</a:t>
            </a:r>
          </a:p>
          <a:p>
            <a:pPr marL="342900" indent="-342900">
              <a:lnSpc>
                <a:spcPct val="200000"/>
              </a:lnSpc>
              <a:buAutoNum type="arabicPeriod"/>
            </a:pPr>
            <a:r>
              <a:rPr lang="en-GB" sz="1200" dirty="0" smtClean="0"/>
              <a:t>What is the difference between a suspension and an appoggiatura?</a:t>
            </a:r>
          </a:p>
          <a:p>
            <a:pPr marL="342900" indent="-342900">
              <a:buAutoNum type="arabicPeriod"/>
            </a:pPr>
            <a:endParaRPr lang="en-GB"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4047" y="4988458"/>
            <a:ext cx="1597937" cy="1597937"/>
          </a:xfrm>
          <a:prstGeom prst="rect">
            <a:avLst/>
          </a:prstGeom>
        </p:spPr>
      </p:pic>
    </p:spTree>
    <p:extLst>
      <p:ext uri="{BB962C8B-B14F-4D97-AF65-F5344CB8AC3E}">
        <p14:creationId xmlns:p14="http://schemas.microsoft.com/office/powerpoint/2010/main" val="33841875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3201</TotalTime>
  <Words>677</Words>
  <Application>Microsoft Office PowerPoint</Application>
  <PresentationFormat>On-screen Show (4:3)</PresentationFormat>
  <Paragraphs>59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Reprise Stamp</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MUSIC</dc:creator>
  <cp:lastModifiedBy>Ceilidh A. Botfield</cp:lastModifiedBy>
  <cp:revision>87</cp:revision>
  <cp:lastPrinted>2018-01-22T08:50:12Z</cp:lastPrinted>
  <dcterms:created xsi:type="dcterms:W3CDTF">2015-08-03T10:15:02Z</dcterms:created>
  <dcterms:modified xsi:type="dcterms:W3CDTF">2018-01-22T17:19:28Z</dcterms:modified>
</cp:coreProperties>
</file>