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7"/>
  </p:handoutMasterIdLst>
  <p:sldIdLst>
    <p:sldId id="256" r:id="rId2"/>
    <p:sldId id="257" r:id="rId3"/>
    <p:sldId id="258" r:id="rId4"/>
    <p:sldId id="262" r:id="rId5"/>
    <p:sldId id="263" r:id="rId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40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E4F7B04-4125-4642-8D17-9CE8928FD055}" type="datetimeFigureOut">
              <a:rPr lang="en-GB" smtClean="0"/>
              <a:t>06/03/2018</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9FD9799D-1104-42CE-8D3F-A3A13C8E0808}" type="slidenum">
              <a:rPr lang="en-GB" smtClean="0"/>
              <a:t>‹#›</a:t>
            </a:fld>
            <a:endParaRPr lang="en-GB"/>
          </a:p>
        </p:txBody>
      </p:sp>
    </p:spTree>
    <p:extLst>
      <p:ext uri="{BB962C8B-B14F-4D97-AF65-F5344CB8AC3E}">
        <p14:creationId xmlns:p14="http://schemas.microsoft.com/office/powerpoint/2010/main" val="35648128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8600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174375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1889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28941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26543C1-D83D-294D-AF07-30BCC08D1AD5}"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1072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26543C1-D83D-294D-AF07-30BCC08D1AD5}"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7982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26543C1-D83D-294D-AF07-30BCC08D1AD5}" type="datetimeFigureOut">
              <a:rPr lang="en-US" smtClean="0"/>
              <a:t>3/6/2018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78576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26543C1-D83D-294D-AF07-30BCC08D1AD5}" type="datetimeFigureOut">
              <a:rPr lang="en-US" smtClean="0"/>
              <a:t>3/6/2018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56430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6543C1-D83D-294D-AF07-30BCC08D1AD5}" type="datetimeFigureOut">
              <a:rPr lang="en-US" smtClean="0"/>
              <a:t>3/6/2018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99615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6543C1-D83D-294D-AF07-30BCC08D1AD5}"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00245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6543C1-D83D-294D-AF07-30BCC08D1AD5}"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60038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543C1-D83D-294D-AF07-30BCC08D1AD5}" type="datetimeFigureOut">
              <a:rPr lang="en-US" smtClean="0"/>
              <a:t>3/6/2018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8A263-6755-FA4E-85A8-601801318116}" type="slidenum">
              <a:rPr lang="en-US" smtClean="0"/>
              <a:t>‹#›</a:t>
            </a:fld>
            <a:endParaRPr lang="en-US"/>
          </a:p>
        </p:txBody>
      </p:sp>
    </p:spTree>
    <p:extLst>
      <p:ext uri="{BB962C8B-B14F-4D97-AF65-F5344CB8AC3E}">
        <p14:creationId xmlns:p14="http://schemas.microsoft.com/office/powerpoint/2010/main" val="2435433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uk/url?sa=i&amp;rct=j&amp;q=&amp;esrc=s&amp;source=images&amp;cd=&amp;cad=rja&amp;uact=8&amp;ved=2ahUKEwiewJG307nZAhUK7xQKHcpXBo4QjRx6BAgAEAY&amp;url=https://www.thefamouspeople.com/profiles/ralph-vaughan-williams-329.php&amp;psig=AOvVaw0qdB-9eVWhxngNQo1VQ89A&amp;ust=151939334346210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92932" y="4079606"/>
            <a:ext cx="3435658" cy="2554545"/>
          </a:xfrm>
          <a:prstGeom prst="rect">
            <a:avLst/>
          </a:prstGeom>
          <a:noFill/>
        </p:spPr>
        <p:txBody>
          <a:bodyPr wrap="square" rtlCol="0">
            <a:spAutoFit/>
          </a:bodyPr>
          <a:lstStyle/>
          <a:p>
            <a:r>
              <a:rPr lang="en-US" sz="3200" dirty="0" smtClean="0">
                <a:latin typeface="Reprise Stamp" panose="02000000000000000000" pitchFamily="2" charset="0"/>
              </a:rPr>
              <a:t>Vaughan </a:t>
            </a:r>
            <a:r>
              <a:rPr lang="en-US" sz="3200" dirty="0" err="1" smtClean="0">
                <a:latin typeface="Reprise Stamp" panose="02000000000000000000" pitchFamily="2" charset="0"/>
              </a:rPr>
              <a:t>williams</a:t>
            </a:r>
            <a:r>
              <a:rPr lang="en-US" sz="3200" dirty="0" smtClean="0">
                <a:latin typeface="Reprise Stamp" panose="02000000000000000000" pitchFamily="2" charset="0"/>
              </a:rPr>
              <a:t>: </a:t>
            </a:r>
          </a:p>
          <a:p>
            <a:r>
              <a:rPr lang="en-US" sz="3200" dirty="0" smtClean="0">
                <a:latin typeface="Reprise Stamp" panose="02000000000000000000" pitchFamily="2" charset="0"/>
              </a:rPr>
              <a:t>on </a:t>
            </a:r>
            <a:r>
              <a:rPr lang="en-US" sz="3200" dirty="0" err="1" smtClean="0">
                <a:latin typeface="Reprise Stamp" panose="02000000000000000000" pitchFamily="2" charset="0"/>
              </a:rPr>
              <a:t>wenlock</a:t>
            </a:r>
            <a:r>
              <a:rPr lang="en-US" sz="3200" dirty="0" smtClean="0">
                <a:latin typeface="Reprise Stamp" panose="02000000000000000000" pitchFamily="2" charset="0"/>
              </a:rPr>
              <a:t> edge: </a:t>
            </a:r>
          </a:p>
          <a:p>
            <a:r>
              <a:rPr lang="en-US" sz="3200" dirty="0" smtClean="0">
                <a:latin typeface="Reprise Stamp" panose="02000000000000000000" pitchFamily="2" charset="0"/>
              </a:rPr>
              <a:t>Nos 1, 3 &amp; 5</a:t>
            </a:r>
            <a:endParaRPr lang="en-US" sz="3200" dirty="0">
              <a:latin typeface="Reprise Stamp" panose="02000000000000000000" pitchFamily="2" charset="0"/>
            </a:endParaRPr>
          </a:p>
        </p:txBody>
      </p:sp>
      <p:pic>
        <p:nvPicPr>
          <p:cNvPr id="2" name="Picture 2" descr="Image result for vaughan william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4" y="90487"/>
            <a:ext cx="5437357" cy="6616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65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5856" y="483791"/>
            <a:ext cx="7597132" cy="1477328"/>
          </a:xfrm>
          <a:prstGeom prst="rect">
            <a:avLst/>
          </a:prstGeom>
          <a:noFill/>
        </p:spPr>
        <p:txBody>
          <a:bodyPr wrap="square" rtlCol="0">
            <a:spAutoFit/>
          </a:bodyPr>
          <a:lstStyle/>
          <a:p>
            <a:r>
              <a:rPr lang="en-US" sz="3600" dirty="0" smtClean="0">
                <a:latin typeface="Reprise Stamp" panose="02000000000000000000" pitchFamily="2" charset="0"/>
              </a:rPr>
              <a:t>Ralph Vaughan Williams</a:t>
            </a:r>
          </a:p>
          <a:p>
            <a:endParaRPr lang="en-US" dirty="0"/>
          </a:p>
          <a:p>
            <a:endParaRPr lang="en-US" dirty="0"/>
          </a:p>
          <a:p>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8122" y="2039174"/>
            <a:ext cx="4312178" cy="3176638"/>
          </a:xfrm>
          <a:prstGeom prst="rect">
            <a:avLst/>
          </a:prstGeom>
        </p:spPr>
      </p:pic>
      <p:sp>
        <p:nvSpPr>
          <p:cNvPr id="3" name="TextBox 2"/>
          <p:cNvSpPr txBox="1"/>
          <p:nvPr/>
        </p:nvSpPr>
        <p:spPr>
          <a:xfrm>
            <a:off x="445856" y="2039174"/>
            <a:ext cx="3564294" cy="3970318"/>
          </a:xfrm>
          <a:prstGeom prst="rect">
            <a:avLst/>
          </a:prstGeom>
          <a:noFill/>
        </p:spPr>
        <p:txBody>
          <a:bodyPr wrap="square" rtlCol="0">
            <a:spAutoFit/>
          </a:bodyPr>
          <a:lstStyle/>
          <a:p>
            <a:r>
              <a:rPr lang="en-US" dirty="0" smtClean="0"/>
              <a:t>1872-1958, born in Gloucestershire</a:t>
            </a:r>
          </a:p>
          <a:p>
            <a:endParaRPr lang="en-US" dirty="0"/>
          </a:p>
          <a:p>
            <a:r>
              <a:rPr lang="en-US" dirty="0" smtClean="0"/>
              <a:t>Educated at Charterhouse School, RCM and Trinity College, Cambridge</a:t>
            </a:r>
            <a:endParaRPr lang="en-US" dirty="0"/>
          </a:p>
          <a:p>
            <a:endParaRPr lang="en-US" dirty="0"/>
          </a:p>
          <a:p>
            <a:r>
              <a:rPr lang="en-US" dirty="0"/>
              <a:t>Leading British composer of the time</a:t>
            </a:r>
          </a:p>
          <a:p>
            <a:endParaRPr lang="en-US" dirty="0"/>
          </a:p>
          <a:p>
            <a:r>
              <a:rPr lang="en-US" dirty="0"/>
              <a:t>Wrote 9 symphonies, several concerti, major choral works and solo songs</a:t>
            </a:r>
          </a:p>
          <a:p>
            <a:endParaRPr lang="en-US" dirty="0"/>
          </a:p>
          <a:p>
            <a:endParaRPr lang="en-US" dirty="0"/>
          </a:p>
          <a:p>
            <a:endParaRPr lang="en-GB" dirty="0"/>
          </a:p>
        </p:txBody>
      </p:sp>
    </p:spTree>
    <p:extLst>
      <p:ext uri="{BB962C8B-B14F-4D97-AF65-F5344CB8AC3E}">
        <p14:creationId xmlns:p14="http://schemas.microsoft.com/office/powerpoint/2010/main" val="244204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987" y="269047"/>
            <a:ext cx="5061470" cy="1200329"/>
          </a:xfrm>
          <a:prstGeom prst="rect">
            <a:avLst/>
          </a:prstGeom>
          <a:noFill/>
        </p:spPr>
        <p:txBody>
          <a:bodyPr wrap="square" rtlCol="0">
            <a:spAutoFit/>
          </a:bodyPr>
          <a:lstStyle/>
          <a:p>
            <a:r>
              <a:rPr lang="en-US" sz="3600" dirty="0" smtClean="0">
                <a:latin typeface="Reprise Stamp" panose="02000000000000000000" pitchFamily="2" charset="0"/>
              </a:rPr>
              <a:t>On </a:t>
            </a:r>
            <a:r>
              <a:rPr lang="en-US" sz="3600" dirty="0" err="1" smtClean="0">
                <a:latin typeface="Reprise Stamp" panose="02000000000000000000" pitchFamily="2" charset="0"/>
              </a:rPr>
              <a:t>wenlock</a:t>
            </a:r>
            <a:r>
              <a:rPr lang="en-US" sz="3600" dirty="0" smtClean="0">
                <a:latin typeface="Reprise Stamp" panose="02000000000000000000" pitchFamily="2" charset="0"/>
              </a:rPr>
              <a:t> edge</a:t>
            </a:r>
          </a:p>
          <a:p>
            <a:endParaRPr lang="en-US" dirty="0" smtClean="0"/>
          </a:p>
          <a:p>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2308" y="2062048"/>
            <a:ext cx="3562119" cy="3554995"/>
          </a:xfrm>
          <a:prstGeom prst="rect">
            <a:avLst/>
          </a:prstGeom>
        </p:spPr>
      </p:pic>
      <p:sp>
        <p:nvSpPr>
          <p:cNvPr id="3" name="TextBox 2"/>
          <p:cNvSpPr txBox="1"/>
          <p:nvPr/>
        </p:nvSpPr>
        <p:spPr>
          <a:xfrm>
            <a:off x="345233" y="1119673"/>
            <a:ext cx="4441371" cy="5439747"/>
          </a:xfrm>
          <a:prstGeom prst="rect">
            <a:avLst/>
          </a:prstGeom>
          <a:noFill/>
        </p:spPr>
        <p:txBody>
          <a:bodyPr wrap="square" rtlCol="0">
            <a:spAutoFit/>
          </a:bodyPr>
          <a:lstStyle/>
          <a:p>
            <a:r>
              <a:rPr lang="en-US" dirty="0"/>
              <a:t>Written in 1909</a:t>
            </a:r>
          </a:p>
          <a:p>
            <a:endParaRPr lang="en-US" dirty="0"/>
          </a:p>
          <a:p>
            <a:r>
              <a:rPr lang="en-US" dirty="0"/>
              <a:t>By this time, some European composers (e.g. Schoenberg) were abandoning the system of major-minor tonality in their writing.</a:t>
            </a:r>
          </a:p>
          <a:p>
            <a:endParaRPr lang="en-US" dirty="0"/>
          </a:p>
          <a:p>
            <a:r>
              <a:rPr lang="en-US" dirty="0"/>
              <a:t>Vaughan Williams did not do this, but neither did he limit himself to traditional tonality. </a:t>
            </a:r>
          </a:p>
          <a:p>
            <a:endParaRPr lang="en-US" dirty="0"/>
          </a:p>
          <a:p>
            <a:r>
              <a:rPr lang="en-US" dirty="0"/>
              <a:t>He was influenced by English </a:t>
            </a:r>
            <a:r>
              <a:rPr lang="en-US" b="1" dirty="0">
                <a:solidFill>
                  <a:srgbClr val="FF0000"/>
                </a:solidFill>
              </a:rPr>
              <a:t>folk music</a:t>
            </a:r>
            <a:r>
              <a:rPr lang="en-US" dirty="0"/>
              <a:t>, the music of Tudor England and of Debussy and Ravel (who was briefly his teacher).</a:t>
            </a:r>
          </a:p>
          <a:p>
            <a:endParaRPr lang="en-US" dirty="0"/>
          </a:p>
          <a:p>
            <a:r>
              <a:rPr lang="en-US" dirty="0"/>
              <a:t>These influences include:</a:t>
            </a:r>
          </a:p>
          <a:p>
            <a:pPr marL="285750" indent="-285750">
              <a:buFont typeface="Arial" panose="020B0604020202020204" pitchFamily="34" charset="0"/>
              <a:buChar char="•"/>
            </a:pPr>
            <a:r>
              <a:rPr lang="en-US" dirty="0"/>
              <a:t>Folk like vocal melodies</a:t>
            </a:r>
          </a:p>
          <a:p>
            <a:pPr marL="285750" indent="-285750">
              <a:buFont typeface="Arial" panose="020B0604020202020204" pitchFamily="34" charset="0"/>
              <a:buChar char="•"/>
            </a:pPr>
            <a:r>
              <a:rPr lang="en-US" dirty="0"/>
              <a:t>Use of modes</a:t>
            </a:r>
          </a:p>
          <a:p>
            <a:pPr marL="285750" indent="-285750">
              <a:buFont typeface="Arial" panose="020B0604020202020204" pitchFamily="34" charset="0"/>
              <a:buChar char="•"/>
            </a:pPr>
            <a:r>
              <a:rPr lang="en-US" dirty="0"/>
              <a:t>False relations</a:t>
            </a:r>
          </a:p>
          <a:p>
            <a:pPr marL="285750" indent="-285750">
              <a:buFont typeface="Arial" panose="020B0604020202020204" pitchFamily="34" charset="0"/>
              <a:buChar char="•"/>
            </a:pPr>
            <a:r>
              <a:rPr lang="en-US" dirty="0"/>
              <a:t>Parallel movement</a:t>
            </a:r>
          </a:p>
          <a:p>
            <a:endParaRPr lang="en-GB" dirty="0"/>
          </a:p>
        </p:txBody>
      </p:sp>
    </p:spTree>
    <p:extLst>
      <p:ext uri="{BB962C8B-B14F-4D97-AF65-F5344CB8AC3E}">
        <p14:creationId xmlns:p14="http://schemas.microsoft.com/office/powerpoint/2010/main" val="309877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986" y="269047"/>
            <a:ext cx="8771945" cy="2954655"/>
          </a:xfrm>
          <a:prstGeom prst="rect">
            <a:avLst/>
          </a:prstGeom>
          <a:noFill/>
        </p:spPr>
        <p:txBody>
          <a:bodyPr wrap="square" rtlCol="0">
            <a:spAutoFit/>
          </a:bodyPr>
          <a:lstStyle/>
          <a:p>
            <a:r>
              <a:rPr lang="en-US" sz="3600" dirty="0" smtClean="0">
                <a:latin typeface="Reprise Stamp" panose="02000000000000000000" pitchFamily="2" charset="0"/>
              </a:rPr>
              <a:t>On </a:t>
            </a:r>
            <a:r>
              <a:rPr lang="en-US" sz="3600" dirty="0" err="1" smtClean="0">
                <a:latin typeface="Reprise Stamp" panose="02000000000000000000" pitchFamily="2" charset="0"/>
              </a:rPr>
              <a:t>wenlock</a:t>
            </a:r>
            <a:r>
              <a:rPr lang="en-US" sz="3600" dirty="0" smtClean="0">
                <a:latin typeface="Reprise Stamp" panose="02000000000000000000" pitchFamily="2" charset="0"/>
              </a:rPr>
              <a:t> edge</a:t>
            </a:r>
          </a:p>
          <a:p>
            <a:endParaRPr lang="en-US" dirty="0" smtClean="0"/>
          </a:p>
          <a:p>
            <a:r>
              <a:rPr lang="en-US" sz="1600" dirty="0" smtClean="0"/>
              <a:t>On Wenlock Edge consists of 6 poems from A </a:t>
            </a:r>
            <a:r>
              <a:rPr lang="en-US" sz="1600" dirty="0" err="1" smtClean="0"/>
              <a:t>Shropshire</a:t>
            </a:r>
            <a:r>
              <a:rPr lang="en-US" sz="1600" dirty="0" smtClean="0"/>
              <a:t> Lad by A.E. Housman. Generally melancholic in tone, the subject matter often concerns mortality, the fleeting nature of life and thwarted love. </a:t>
            </a:r>
          </a:p>
          <a:p>
            <a:endParaRPr lang="en-US" sz="1600" dirty="0"/>
          </a:p>
          <a:p>
            <a:r>
              <a:rPr lang="en-US" sz="1600" dirty="0" smtClean="0"/>
              <a:t>The work is a </a:t>
            </a:r>
            <a:r>
              <a:rPr lang="en-US" sz="1600" b="1" dirty="0" smtClean="0">
                <a:solidFill>
                  <a:srgbClr val="FF0000"/>
                </a:solidFill>
              </a:rPr>
              <a:t>song-cycle</a:t>
            </a:r>
            <a:r>
              <a:rPr lang="en-US" sz="1600" dirty="0" smtClean="0"/>
              <a:t> - a collection of songs in the Western Classical tradition that share similar matter, or all have texts by the same poet.</a:t>
            </a:r>
          </a:p>
          <a:p>
            <a:endParaRPr lang="en-US" sz="1600" dirty="0"/>
          </a:p>
          <a:p>
            <a:r>
              <a:rPr lang="en-US" sz="1600" dirty="0" smtClean="0"/>
              <a:t>Written for tenor, piano and string quartet.</a:t>
            </a:r>
          </a:p>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8910" y="2671249"/>
            <a:ext cx="4267200" cy="3598921"/>
          </a:xfrm>
          <a:prstGeom prst="rect">
            <a:avLst/>
          </a:prstGeom>
        </p:spPr>
      </p:pic>
      <p:sp>
        <p:nvSpPr>
          <p:cNvPr id="5" name="TextBox 4"/>
          <p:cNvSpPr txBox="1"/>
          <p:nvPr/>
        </p:nvSpPr>
        <p:spPr>
          <a:xfrm>
            <a:off x="228986" y="3091128"/>
            <a:ext cx="4035104" cy="3570208"/>
          </a:xfrm>
          <a:prstGeom prst="rect">
            <a:avLst/>
          </a:prstGeom>
          <a:noFill/>
        </p:spPr>
        <p:txBody>
          <a:bodyPr wrap="square" rtlCol="0">
            <a:spAutoFit/>
          </a:bodyPr>
          <a:lstStyle/>
          <a:p>
            <a:r>
              <a:rPr lang="en-US" b="1" dirty="0"/>
              <a:t>‘On Wenlock Edge</a:t>
            </a:r>
            <a:r>
              <a:rPr lang="en-US" b="1" dirty="0" smtClean="0"/>
              <a:t>’</a:t>
            </a:r>
          </a:p>
          <a:p>
            <a:endParaRPr lang="en-US" b="1" dirty="0"/>
          </a:p>
          <a:p>
            <a:r>
              <a:rPr lang="en-US" sz="1400" dirty="0" err="1"/>
              <a:t>Wenclock</a:t>
            </a:r>
            <a:r>
              <a:rPr lang="en-US" sz="1400" dirty="0"/>
              <a:t> Edge is a limestone escarpment in the </a:t>
            </a:r>
            <a:r>
              <a:rPr lang="en-US" sz="1400" dirty="0" err="1"/>
              <a:t>Shropshire</a:t>
            </a:r>
            <a:r>
              <a:rPr lang="en-US" sz="1400" dirty="0"/>
              <a:t> Hills Are of Outstanding Natural Beauty, covered in woodlands.</a:t>
            </a:r>
          </a:p>
          <a:p>
            <a:endParaRPr lang="en-US" sz="1400" dirty="0"/>
          </a:p>
          <a:p>
            <a:r>
              <a:rPr lang="en-US" sz="1400" dirty="0"/>
              <a:t>The poet imagines gales lashing the young trees and </a:t>
            </a:r>
            <a:r>
              <a:rPr lang="en-US" sz="1400" dirty="0" err="1"/>
              <a:t>reaslises</a:t>
            </a:r>
            <a:r>
              <a:rPr lang="en-US" sz="1400" dirty="0"/>
              <a:t> that they same storms were experienced in Roman times. Likewise, people then must have faced the same struggles (the ‘gales of life’) as in his own time. However, just as the storm is brief, so modern sufferings will soon be over, as now those of the Romans are. </a:t>
            </a:r>
          </a:p>
          <a:p>
            <a:endParaRPr lang="en-US" dirty="0"/>
          </a:p>
          <a:p>
            <a:endParaRPr lang="en-GB" dirty="0"/>
          </a:p>
        </p:txBody>
      </p:sp>
    </p:spTree>
    <p:extLst>
      <p:ext uri="{BB962C8B-B14F-4D97-AF65-F5344CB8AC3E}">
        <p14:creationId xmlns:p14="http://schemas.microsoft.com/office/powerpoint/2010/main" val="455886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334" y="269047"/>
            <a:ext cx="5332058" cy="6340197"/>
          </a:xfrm>
          <a:prstGeom prst="rect">
            <a:avLst/>
          </a:prstGeom>
          <a:noFill/>
        </p:spPr>
        <p:txBody>
          <a:bodyPr wrap="square" rtlCol="0">
            <a:spAutoFit/>
          </a:bodyPr>
          <a:lstStyle/>
          <a:p>
            <a:r>
              <a:rPr lang="en-US" sz="3600" dirty="0" smtClean="0">
                <a:latin typeface="Reprise Stamp" panose="02000000000000000000" pitchFamily="2" charset="0"/>
              </a:rPr>
              <a:t>On </a:t>
            </a:r>
            <a:r>
              <a:rPr lang="en-US" sz="3600" dirty="0" err="1" smtClean="0">
                <a:latin typeface="Reprise Stamp" panose="02000000000000000000" pitchFamily="2" charset="0"/>
              </a:rPr>
              <a:t>wenlock</a:t>
            </a:r>
            <a:r>
              <a:rPr lang="en-US" sz="3600" dirty="0" smtClean="0">
                <a:latin typeface="Reprise Stamp" panose="02000000000000000000" pitchFamily="2" charset="0"/>
              </a:rPr>
              <a:t> edge</a:t>
            </a:r>
          </a:p>
          <a:p>
            <a:endParaRPr lang="en-US" sz="1400" dirty="0" smtClean="0"/>
          </a:p>
          <a:p>
            <a:endParaRPr lang="en-US" sz="1400" dirty="0"/>
          </a:p>
          <a:p>
            <a:r>
              <a:rPr lang="en-US" b="1" dirty="0" smtClean="0"/>
              <a:t>‘Is My Team Ploughing?’</a:t>
            </a:r>
          </a:p>
          <a:p>
            <a:endParaRPr lang="en-US" b="1" dirty="0" smtClean="0"/>
          </a:p>
          <a:p>
            <a:r>
              <a:rPr lang="en-US" sz="1400" dirty="0" smtClean="0"/>
              <a:t>This poem is a dialogue between the ghost of a young man and a friend who is still alive. At first, the dead man receives reassurance. But when he asks if his girlfriend is happy, he is told that she no longer grieves, but is ‘well contented’. He then enquires after his friend, and the answer – although enigmatic – is devastating. </a:t>
            </a:r>
            <a:endParaRPr lang="en-US" sz="1400" dirty="0"/>
          </a:p>
          <a:p>
            <a:endParaRPr lang="en-US" sz="1400" dirty="0"/>
          </a:p>
          <a:p>
            <a:r>
              <a:rPr lang="en-US" b="1" dirty="0" smtClean="0"/>
              <a:t>‘</a:t>
            </a:r>
            <a:r>
              <a:rPr lang="en-US" b="1" dirty="0" err="1" smtClean="0"/>
              <a:t>Bredon</a:t>
            </a:r>
            <a:r>
              <a:rPr lang="en-US" b="1" dirty="0" smtClean="0"/>
              <a:t> Hill’</a:t>
            </a:r>
          </a:p>
          <a:p>
            <a:endParaRPr lang="en-US" b="1" dirty="0"/>
          </a:p>
          <a:p>
            <a:r>
              <a:rPr lang="en-US" sz="1400" dirty="0" smtClean="0"/>
              <a:t>Tells the story of young love defeated by death. </a:t>
            </a:r>
            <a:r>
              <a:rPr lang="en-US" sz="1400" dirty="0" err="1" smtClean="0"/>
              <a:t>Bredon</a:t>
            </a:r>
            <a:r>
              <a:rPr lang="en-US" sz="1400" dirty="0" smtClean="0"/>
              <a:t> Hill is near Tewkesbury on the Worcestershire-Gloucestershire border (not </a:t>
            </a:r>
            <a:r>
              <a:rPr lang="en-US" sz="1400" dirty="0" err="1" smtClean="0"/>
              <a:t>Shropshire</a:t>
            </a:r>
            <a:r>
              <a:rPr lang="en-US" sz="1400" dirty="0" smtClean="0"/>
              <a:t>). On summer Sunday mornings, a young man and his girlfriend would lie on </a:t>
            </a:r>
            <a:r>
              <a:rPr lang="en-US" sz="1400" dirty="0" err="1" smtClean="0"/>
              <a:t>Bredon</a:t>
            </a:r>
            <a:r>
              <a:rPr lang="en-US" sz="1400" dirty="0" smtClean="0"/>
              <a:t> Hill, listening to the bells calling people to church. The girl in particular would ignore the call, but the young man promised that they would obey the bells’ summons on their wedding day.</a:t>
            </a:r>
          </a:p>
          <a:p>
            <a:endParaRPr lang="en-US" sz="1400" dirty="0"/>
          </a:p>
          <a:p>
            <a:r>
              <a:rPr lang="en-US" sz="1400" dirty="0" smtClean="0"/>
              <a:t>At Christmas however, the girl ‘went to church alone’ – she had died – and just one bell tolled. In the final stanza the young man hears the bells as in happier days. He replies that he ‘will come’ – but, although this is not explicit, it will be to his own funeral.</a:t>
            </a:r>
            <a:endParaRPr lang="en-US" sz="1400" dirty="0"/>
          </a:p>
          <a:p>
            <a:endParaRPr lang="en-US" dirty="0" smtClean="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14694"/>
          <a:stretch/>
        </p:blipFill>
        <p:spPr>
          <a:xfrm>
            <a:off x="5697942" y="2836506"/>
            <a:ext cx="3066302" cy="366693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2021" y="381015"/>
            <a:ext cx="2478143" cy="2136710"/>
          </a:xfrm>
          <a:prstGeom prst="rect">
            <a:avLst/>
          </a:prstGeom>
        </p:spPr>
      </p:pic>
    </p:spTree>
    <p:extLst>
      <p:ext uri="{BB962C8B-B14F-4D97-AF65-F5344CB8AC3E}">
        <p14:creationId xmlns:p14="http://schemas.microsoft.com/office/powerpoint/2010/main" val="2273060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TotalTime>
  <Words>531</Words>
  <Application>Microsoft Office PowerPoint</Application>
  <PresentationFormat>On-screen Show (4:3)</PresentationFormat>
  <Paragraphs>51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Reprise Stamp</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Ceilidh A. Botfield</cp:lastModifiedBy>
  <cp:revision>13</cp:revision>
  <cp:lastPrinted>2017-03-14T10:38:25Z</cp:lastPrinted>
  <dcterms:created xsi:type="dcterms:W3CDTF">2017-03-13T21:13:21Z</dcterms:created>
  <dcterms:modified xsi:type="dcterms:W3CDTF">2018-03-06T16:12:03Z</dcterms:modified>
</cp:coreProperties>
</file>