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3" r:id="rId3"/>
    <p:sldId id="281" r:id="rId4"/>
    <p:sldId id="291" r:id="rId5"/>
    <p:sldId id="317" r:id="rId6"/>
    <p:sldId id="295" r:id="rId7"/>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26" autoAdjust="0"/>
  </p:normalViewPr>
  <p:slideViewPr>
    <p:cSldViewPr snapToGrid="0" snapToObjects="1">
      <p:cViewPr>
        <p:scale>
          <a:sx n="100" d="100"/>
          <a:sy n="100" d="100"/>
        </p:scale>
        <p:origin x="-1308"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CCAC41E0-57EE-7642-A954-9951B2ACD86B}"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D43540-657D-B742-A287-EAEB1F9A4D07}" type="slidenum">
              <a:rPr lang="en-US" smtClean="0"/>
              <a:t>‹#›</a:t>
            </a:fld>
            <a:endParaRPr lang="en-US"/>
          </a:p>
        </p:txBody>
      </p:sp>
    </p:spTree>
    <p:extLst>
      <p:ext uri="{BB962C8B-B14F-4D97-AF65-F5344CB8AC3E}">
        <p14:creationId xmlns:p14="http://schemas.microsoft.com/office/powerpoint/2010/main" val="341167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CAC41E0-57EE-7642-A954-9951B2ACD86B}"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D43540-657D-B742-A287-EAEB1F9A4D07}" type="slidenum">
              <a:rPr lang="en-US" smtClean="0"/>
              <a:t>‹#›</a:t>
            </a:fld>
            <a:endParaRPr lang="en-US"/>
          </a:p>
        </p:txBody>
      </p:sp>
    </p:spTree>
    <p:extLst>
      <p:ext uri="{BB962C8B-B14F-4D97-AF65-F5344CB8AC3E}">
        <p14:creationId xmlns:p14="http://schemas.microsoft.com/office/powerpoint/2010/main" val="3149995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CAC41E0-57EE-7642-A954-9951B2ACD86B}"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D43540-657D-B742-A287-EAEB1F9A4D07}" type="slidenum">
              <a:rPr lang="en-US" smtClean="0"/>
              <a:t>‹#›</a:t>
            </a:fld>
            <a:endParaRPr lang="en-US"/>
          </a:p>
        </p:txBody>
      </p:sp>
    </p:spTree>
    <p:extLst>
      <p:ext uri="{BB962C8B-B14F-4D97-AF65-F5344CB8AC3E}">
        <p14:creationId xmlns:p14="http://schemas.microsoft.com/office/powerpoint/2010/main" val="3504433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CAC41E0-57EE-7642-A954-9951B2ACD86B}"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D43540-657D-B742-A287-EAEB1F9A4D07}" type="slidenum">
              <a:rPr lang="en-US" smtClean="0"/>
              <a:t>‹#›</a:t>
            </a:fld>
            <a:endParaRPr lang="en-US"/>
          </a:p>
        </p:txBody>
      </p:sp>
    </p:spTree>
    <p:extLst>
      <p:ext uri="{BB962C8B-B14F-4D97-AF65-F5344CB8AC3E}">
        <p14:creationId xmlns:p14="http://schemas.microsoft.com/office/powerpoint/2010/main" val="1248263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CCAC41E0-57EE-7642-A954-9951B2ACD86B}"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D43540-657D-B742-A287-EAEB1F9A4D07}" type="slidenum">
              <a:rPr lang="en-US" smtClean="0"/>
              <a:t>‹#›</a:t>
            </a:fld>
            <a:endParaRPr lang="en-US"/>
          </a:p>
        </p:txBody>
      </p:sp>
    </p:spTree>
    <p:extLst>
      <p:ext uri="{BB962C8B-B14F-4D97-AF65-F5344CB8AC3E}">
        <p14:creationId xmlns:p14="http://schemas.microsoft.com/office/powerpoint/2010/main" val="4253981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CCAC41E0-57EE-7642-A954-9951B2ACD86B}"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D43540-657D-B742-A287-EAEB1F9A4D07}" type="slidenum">
              <a:rPr lang="en-US" smtClean="0"/>
              <a:t>‹#›</a:t>
            </a:fld>
            <a:endParaRPr lang="en-US"/>
          </a:p>
        </p:txBody>
      </p:sp>
    </p:spTree>
    <p:extLst>
      <p:ext uri="{BB962C8B-B14F-4D97-AF65-F5344CB8AC3E}">
        <p14:creationId xmlns:p14="http://schemas.microsoft.com/office/powerpoint/2010/main" val="720500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CCAC41E0-57EE-7642-A954-9951B2ACD86B}" type="datetimeFigureOut">
              <a:rPr lang="en-US" smtClean="0"/>
              <a:t>10/31/2016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D43540-657D-B742-A287-EAEB1F9A4D07}" type="slidenum">
              <a:rPr lang="en-US" smtClean="0"/>
              <a:t>‹#›</a:t>
            </a:fld>
            <a:endParaRPr lang="en-US"/>
          </a:p>
        </p:txBody>
      </p:sp>
    </p:spTree>
    <p:extLst>
      <p:ext uri="{BB962C8B-B14F-4D97-AF65-F5344CB8AC3E}">
        <p14:creationId xmlns:p14="http://schemas.microsoft.com/office/powerpoint/2010/main" val="1197125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CCAC41E0-57EE-7642-A954-9951B2ACD86B}" type="datetimeFigureOut">
              <a:rPr lang="en-US" smtClean="0"/>
              <a:t>10/31/2016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D43540-657D-B742-A287-EAEB1F9A4D07}" type="slidenum">
              <a:rPr lang="en-US" smtClean="0"/>
              <a:t>‹#›</a:t>
            </a:fld>
            <a:endParaRPr lang="en-US"/>
          </a:p>
        </p:txBody>
      </p:sp>
    </p:spTree>
    <p:extLst>
      <p:ext uri="{BB962C8B-B14F-4D97-AF65-F5344CB8AC3E}">
        <p14:creationId xmlns:p14="http://schemas.microsoft.com/office/powerpoint/2010/main" val="3808087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AC41E0-57EE-7642-A954-9951B2ACD86B}" type="datetimeFigureOut">
              <a:rPr lang="en-US" smtClean="0"/>
              <a:t>10/31/2016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D43540-657D-B742-A287-EAEB1F9A4D07}" type="slidenum">
              <a:rPr lang="en-US" smtClean="0"/>
              <a:t>‹#›</a:t>
            </a:fld>
            <a:endParaRPr lang="en-US"/>
          </a:p>
        </p:txBody>
      </p:sp>
    </p:spTree>
    <p:extLst>
      <p:ext uri="{BB962C8B-B14F-4D97-AF65-F5344CB8AC3E}">
        <p14:creationId xmlns:p14="http://schemas.microsoft.com/office/powerpoint/2010/main" val="3093607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CAC41E0-57EE-7642-A954-9951B2ACD86B}"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D43540-657D-B742-A287-EAEB1F9A4D07}" type="slidenum">
              <a:rPr lang="en-US" smtClean="0"/>
              <a:t>‹#›</a:t>
            </a:fld>
            <a:endParaRPr lang="en-US"/>
          </a:p>
        </p:txBody>
      </p:sp>
    </p:spTree>
    <p:extLst>
      <p:ext uri="{BB962C8B-B14F-4D97-AF65-F5344CB8AC3E}">
        <p14:creationId xmlns:p14="http://schemas.microsoft.com/office/powerpoint/2010/main" val="1573576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CAC41E0-57EE-7642-A954-9951B2ACD86B}"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D43540-657D-B742-A287-EAEB1F9A4D07}" type="slidenum">
              <a:rPr lang="en-US" smtClean="0"/>
              <a:t>‹#›</a:t>
            </a:fld>
            <a:endParaRPr lang="en-US"/>
          </a:p>
        </p:txBody>
      </p:sp>
    </p:spTree>
    <p:extLst>
      <p:ext uri="{BB962C8B-B14F-4D97-AF65-F5344CB8AC3E}">
        <p14:creationId xmlns:p14="http://schemas.microsoft.com/office/powerpoint/2010/main" val="4044603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AC41E0-57EE-7642-A954-9951B2ACD86B}" type="datetimeFigureOut">
              <a:rPr lang="en-US" smtClean="0"/>
              <a:t>10/31/2016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D43540-657D-B742-A287-EAEB1F9A4D07}" type="slidenum">
              <a:rPr lang="en-US" smtClean="0"/>
              <a:t>‹#›</a:t>
            </a:fld>
            <a:endParaRPr lang="en-US"/>
          </a:p>
        </p:txBody>
      </p:sp>
    </p:spTree>
    <p:extLst>
      <p:ext uri="{BB962C8B-B14F-4D97-AF65-F5344CB8AC3E}">
        <p14:creationId xmlns:p14="http://schemas.microsoft.com/office/powerpoint/2010/main" val="2930812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o.uk/url?sa=i&amp;rct=j&amp;q=&amp;esrc=s&amp;source=images&amp;cd=&amp;cad=rja&amp;uact=8&amp;ved=0ahUKEwiVutCSv8jPAhUEQBoKHXTkCggQjRwIBw&amp;url=https://www.youtube.com/watch?v%3DjVsk3ouFNDU&amp;psig=AFQjCNG1-wtqtCsnT29cdxWCgApaM1QR-Q&amp;ust=147592282598106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uk/url?sa=i&amp;rct=j&amp;q=&amp;esrc=s&amp;source=images&amp;cd=&amp;cad=rja&amp;uact=8&amp;ved=0ahUKEwj5sNOU48jPAhXG1xQKHcTmDLoQjRwIBw&amp;url=http://www.ams-net.org/bimf/2010_06_30_SchumannC_Chopin_Shostakovich.htm&amp;bvm=bv.134495766,d.ZGg&amp;psig=AFQjCNHLFni-iKqe0YlVX7trCI-ukG24Cw&amp;ust=147593248816841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uk/url?sa=i&amp;rct=j&amp;q=&amp;esrc=s&amp;source=images&amp;cd=&amp;cad=rja&amp;uact=8&amp;ved=0ahUKEwia59bjv8jPAhUGnRoKHZ7mAoIQjRwIBw&amp;url=http://www.shannoncenter.org/TheFeliciTrio.html&amp;bvm=bv.134495766,d.ZGg&amp;psig=AFQjCNHaf9iYSEcexrNymN6FW5FjXYgfPw&amp;ust=147592299820575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google.co.uk/url?sa=i&amp;rct=j&amp;q=&amp;esrc=s&amp;source=images&amp;cd=&amp;cad=rja&amp;uact=8&amp;ved=0ahUKEwjWhPLN4sjPAhWBcRQKHezlCOkQjRwIBw&amp;url=http://www.amromusic.com/cello&amp;psig=AFQjCNHmCXnz6jC1v_dUB7XRxXsSkEVFlQ&amp;ust=1475932346462739"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https://www.google.co.uk/url?sa=i&amp;rct=j&amp;q=&amp;esrc=s&amp;source=images&amp;cd=&amp;cad=rja&amp;uact=8&amp;ved=0ahUKEwi2pf7g4sjPAhUGWxQKHWQ1BI8QjRwIBw&amp;url=https://www.yamahamusiclondon.com/KC151-Grand-Piano/pidKEM-KC151-GRAND-PE&amp;bvm=bv.134495766,d.ZGg&amp;psig=AFQjCNH2PGnQ8NBAqdc-a-8UnpMw0S2JAQ&amp;ust=1475932390370394"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600700" y="3542824"/>
            <a:ext cx="3543300" cy="3200876"/>
          </a:xfrm>
          <a:prstGeom prst="rect">
            <a:avLst/>
          </a:prstGeom>
          <a:noFill/>
        </p:spPr>
        <p:txBody>
          <a:bodyPr wrap="square" rtlCol="0">
            <a:spAutoFit/>
          </a:bodyPr>
          <a:lstStyle/>
          <a:p>
            <a:r>
              <a:rPr lang="en-US" sz="5400" dirty="0" smtClean="0">
                <a:latin typeface="Reprise Stamp" panose="02000000000000000000" pitchFamily="2" charset="0"/>
              </a:rPr>
              <a:t>Clara </a:t>
            </a:r>
            <a:r>
              <a:rPr lang="en-US" sz="4000" dirty="0" err="1" smtClean="0">
                <a:latin typeface="Reprise Stamp" panose="02000000000000000000" pitchFamily="2" charset="0"/>
              </a:rPr>
              <a:t>schumann</a:t>
            </a:r>
            <a:endParaRPr lang="en-US" sz="4000" dirty="0" smtClean="0">
              <a:latin typeface="Reprise Stamp" panose="02000000000000000000" pitchFamily="2" charset="0"/>
            </a:endParaRPr>
          </a:p>
          <a:p>
            <a:r>
              <a:rPr lang="en-US" sz="3600" dirty="0" smtClean="0">
                <a:latin typeface="Reprise Stamp" panose="02000000000000000000" pitchFamily="2" charset="0"/>
              </a:rPr>
              <a:t>Piano trio in g minor </a:t>
            </a:r>
          </a:p>
          <a:p>
            <a:r>
              <a:rPr lang="en-US" sz="3600" dirty="0" smtClean="0">
                <a:latin typeface="Reprise Stamp" panose="02000000000000000000" pitchFamily="2" charset="0"/>
              </a:rPr>
              <a:t>op. 17, </a:t>
            </a:r>
            <a:r>
              <a:rPr lang="en-US" sz="3600" dirty="0" err="1" smtClean="0">
                <a:latin typeface="Reprise Stamp" panose="02000000000000000000" pitchFamily="2" charset="0"/>
              </a:rPr>
              <a:t>mvt</a:t>
            </a:r>
            <a:r>
              <a:rPr lang="en-US" sz="3600" dirty="0" smtClean="0">
                <a:latin typeface="Reprise Stamp" panose="02000000000000000000" pitchFamily="2" charset="0"/>
              </a:rPr>
              <a:t> 1</a:t>
            </a:r>
            <a:endParaRPr lang="en-US" sz="3200" dirty="0">
              <a:latin typeface="Reprise Stamp" panose="02000000000000000000" pitchFamily="2" charset="0"/>
            </a:endParaRPr>
          </a:p>
        </p:txBody>
      </p:sp>
      <p:sp>
        <p:nvSpPr>
          <p:cNvPr id="2" name="AutoShape 2" descr="Berlioz: Harold en Italie (Harold in Italy), Op. 16; Rob Roy Overture; Le Corsaire (The Corsair) Overture, Op. 21"/>
          <p:cNvSpPr>
            <a:spLocks noChangeAspect="1" noChangeArrowheads="1"/>
          </p:cNvSpPr>
          <p:nvPr/>
        </p:nvSpPr>
        <p:spPr bwMode="auto">
          <a:xfrm>
            <a:off x="920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28" name="Picture 4" descr="Clara Schumann wuolorgwpcontentuploadsclaraschumann1819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 y="160338"/>
            <a:ext cx="5334000" cy="65833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889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15899" y="215771"/>
            <a:ext cx="6552729" cy="830997"/>
          </a:xfrm>
          <a:prstGeom prst="rect">
            <a:avLst/>
          </a:prstGeom>
          <a:noFill/>
        </p:spPr>
        <p:txBody>
          <a:bodyPr wrap="square" rtlCol="0">
            <a:spAutoFit/>
          </a:bodyPr>
          <a:lstStyle/>
          <a:p>
            <a:r>
              <a:rPr lang="en-GB" sz="4800" dirty="0" smtClean="0">
                <a:latin typeface="Reprise Stamp" panose="02000000000000000000" pitchFamily="2" charset="0"/>
              </a:rPr>
              <a:t>Clara </a:t>
            </a:r>
            <a:r>
              <a:rPr lang="en-GB" sz="4800" dirty="0" err="1" smtClean="0">
                <a:latin typeface="Reprise Stamp" panose="02000000000000000000" pitchFamily="2" charset="0"/>
              </a:rPr>
              <a:t>schumann</a:t>
            </a:r>
            <a:endParaRPr lang="en-GB" sz="4800" dirty="0">
              <a:latin typeface="Reprise Stamp" panose="02000000000000000000" pitchFamily="2" charset="0"/>
            </a:endParaRPr>
          </a:p>
        </p:txBody>
      </p:sp>
      <p:sp>
        <p:nvSpPr>
          <p:cNvPr id="9" name="AutoShape 6" descr="data:image/jpeg;base64,/9j/4AAQSkZJRgABAQAAAQABAAD/2wCEAAkGBhQSEBQUEhQVFRUVGBQWFxgYFxgXFxoXHBYYGhccGBgYHCYeGB0jHBgYHy8gIycpLSwsGB4xNTAqNSYrLCkBCQoKDgwOGg8PGiwkHyQsKSwsLCwsLCwsLCwsLCwsLCwsKSwsKSwsLCwsLCwsLCwpLCwsLCwsKSwsLCwsLCwsLP/AABEIALcBEwMBIgACEQEDEQH/xAAbAAABBQEBAAAAAAAAAAAAAAAFAAECBAYDB//EAEQQAAIBAgQDBQUECAUDBAMAAAECEQADBBIhMQVBURMiYXGBBjKRobEUQsHwByMkUmKSstFDcnOC4TPS8RWDoqM0U2P/xAAaAQADAQEBAQAAAAAAAAAAAAAAAQIDBAUG/8QAKBEAAgIBAwMDBAMAAAAAAAAAAAECESEDEjETQVEEImEyM3GBkdHw/9oADAMBAAIRAxEAPwD0m0K7RTotSivTbs8cjFOBTxSpWA0U8U8UopDGqGeukVDsqaoB4p4qUUopWBGlFSilFFjIgU8VKKUUrAjFKKlSoApY/ElRoGnNb1CyILgH5TUrzysd5CSBoO8NfIjWp45wFGbYvbG8al1jXz1qGMtCV0YyyjQkc/Mcp8tfVNlJFlRSilbtwAKlFMkjFKKlFKgCMU0VKKVOwIxSipRTRRYxopU8UjQA0U1LNT0wGpiKlFKKBGN/SeP2RP8AVT+lq8rB1+H1Neq/pQH7Gv8Aqp9Gryifz/uNcev9R63pftm4Q6DfYfSnrjbAyjyH08qVedR6Fnq0U8U9KvbPmRopRTxTxQA0UqeKqXrY7e3rrluQPLL/AN1JsaVlqnp6VAhqUU8UzDTSgBlMz4GPkP708Vww0y0xGY7dIEfjVmlY2qIxSipRSIpgNFKKr4ANk7xk5n38GI/Cu+YTE67xzikmNqnRnfa/EWyLVptWNy28AmVRT3iYPMd318KucUuqzWYY911c5SfdiNQN/eXTx+OO9qHv28dedUUrlAlmZdCtrbTXcCByzHlUsX7aJ2jMw7NjaCxmzT+tJmYG6gHblWM5O6R16emqTPRQZp6q8K45axCuEYEqzGNNs7AHryq5FXCe5Wc+pDZKiNKKeKUVoZjRTRXJy/aKAO7DFj4iIHhv8q7xSTG1RGKihkTSuzGkepgVw4cWNtc2XYbEnX11osKwWIpEVKKUUxEMlKKnFNFOwIxTRU4pooAxv6UP/wAJf9VPo1eStvp4f1GvW/0pD9hH+qn0avImMD8/vGuTW+o9X0v2zeYZDkXTkPpSrhhbvcXVvdH086VefSPRyetRT08U8V7NnzJGlUopRRYDRQ7ED9rs/wCniPrZoixgVRvj9rtf6V/+qzSY4/2Xop4p4pRRYhopRSYwQOv9vnQv2l439lsh9JZgonaYJ/CKLGlbLmBuZgxggh7iwY5MQIjlEVZigns5xyxcRALyszoWidS+Yi5AOuhj+YdaOxWcJWjTVhtZGKUUynU+EcvCd+e9SNXZlQBw/FUsYbM5JJuYjKOZPbXPl41xwnG2uWrjtlEZRCk5h3u7HWdR8KyVzEm6WYE5QbpXwXtWI+JaifCL6ph7wcGcyETEAhs3mDCt+TUTkqo7dPTp2zU4QBsoYAnMgOnRWY8vT0ru3ArFwd60jTB1UR3vTrI9V6UK4ZdyMqnfMTynY/KDRzB3v1fiEbpupBHzrlcjpSFg+BpZk2VADakc+uh/A/hXcrVs3enNgBtsQD/cetTv2ga0hqUYaukpZXJRimipxTRXTZw0Vbtwi9bAOhW4SOsFI+En41YiqV9/2q0v/wDO8fnbq/FJFNYX+7nK60KTpoCddB6nlVHgF/PhrTHfKJEyQRpr46a0L9s7l0NhxbtvcBeSqFRLDVQczAdSJ6Gm9kMeWkGzcTOXuKzFIZWYkSFYkGQw2pOTTWDSME4N2aWKUVF2OZQI1knyEba6b7wanFXZjQ0U0VKlQBCKUVKKUUwoxf6VNMCP9VPo1ePE/n/dXsX6VR+wD/VT6NXjrfn+Y1y63J6npftm6wjrkXyH0pqbB2v1a+Q+lKvPo9Cz12npVIV7J83Q0UopnJ0jqPrrU4pBRVxlyAv8ToP/AJD+1VMWf2u1427o+NyyKr8b4oqYizbPVX/+xQB8A1Qx+IzY3ClDKlWPUEdta/8APpWTnTZ0Q07S/YeLagdZ/Pzp6pYjERibaDoxProPmKsLd0uHoT1Oyj8Z2q9xm4NKzhi8aEcSdAlxz1gREDnsaF3sQuMTKywgYONdZXUE8vGPEULb2jFzFupVisPbHJcuQifGSSa5cExcErvBRfOWlqzcuTohprDD3DPY5LGVrXvIXidRBYkjruJ+FGmcAqCQC0wOsbj0mqeBZ+3zZv1eWCP4s4IP1Hr4UI9usYVe0EPeAZhrGsgD+mo05e6jTVgmgvw2/me907QgeiqPwpcdulcNdI3ykDzbuj61mfZXi9yQrIJeToRuV5682C/GrXtPxMjC9izB7txZ7u5yuswo1EwfXnWkZGE9P3fwYgMbbKBJQk5o/d7RonzMH4VfTHr2hw7iblzvljuGLZlXTXVSSR1YcxQl+IpaVTAZ1DqFMwsXGK550aJkKPCehfCOBcbtGZiASCSpBuFgst5FpJ35zzrKbcVdHWkmzWJxCMWqQ5IUmRopKhQ/OQJnXnFHMJxMmF/h6zuRO4rC8K4+n2i32zAPZLJn1AYMwzHfQ6HfqfKtNZxUOAsiQFDG4CTruATLCQuw2M6VlOLRcWmaHE8Ri5h1n32QnUcgw+pFF8RiWyAouYyukxodz00GvpXnnGuJXbeKtzC9mlsgOR73eYxEyCfGdD0rY4TiC5EznKSqkyMokgbMQEbU8jU3STCsl9mGYjpvTRVayB2rkRMQ3XcZdPiN6tRXZB2jz9SNSANy8TxJByW1cHr3GPyYVZ4zxxbAj3nOy/ix5D61k7HHSOIO5tkgdqNBqQWRQfgAfWh+KxbXGZ2Opknl02nzHwoUqbNOldfgPJijiCBdOboOU84HQD86Uc4dwS2IKSumjDQ7kHz5HXqetZJcXAskDKQkGeZzsJ26EVquEY2VX/I09Nln7vnWM3mzohGlRyTGMcctsmcq3ByHPmP9lHK87wPH2t4trhCwXZiZBOqkbDb3vpNekXBz6ia1g3dM59aCq0c4pRTXR3T5VIitTnojFNFSpRTFRiv0rn9gH+rb+jV45HXx/qr179K1z9lCxpnQz4y3LyFeTFNfj/VXNq8np+nxA1+EM21PgPpSrpg7Q7NdRsOdKuBrJ6KeD1+nzCg78etn79vQT15A1bs4+2YlkGnJlj61625Hz3Tl4Lbtt5iplh1FVPtdogEOmp/eA5Hx0roty2xgOpJ2AeZ9JpWg2vwZX2yw9w3rRs6sXXtBuTbWJEbQcxnn3VqnxPFMuOs5Bm7JDlHUIVY5iSN4PrXX2g4iVxJ0P6tmA0J0y2ucbEhhVccQD4xtICI7EnQZTcttOuo0kDmZHWspHXprCNK+NH2jtSQQAqwJEsVXTfXXN8DQvE8WZbOMBMgxkI277FSNt9Y9KBcT40rd1BAUhvvTmAgGEHdjWJ6md9K1vHhwUuMVDtbDMOQDAkkEd0+Mcz1qYumVKNosYMsLuGKkBGy5hqO8XgFgN9VUCNhPU0KwvGbnaFkBY9ozRLa+uvM/Sit/ELauIEYNkAyk6SQ50iehNWL2BXCKGiGJRgsAFSU7wIUSdTPUCJim2khpB7hvGkZmQEh2RX5y28QZ1Ek6eXWgPtdj3fFoSCyEWwpGoInv7jk2YelA2x7O3aqWkHQgLAPlmkbbT6USwnHAUIuKGKgZTBMd4EyJ058vjUw23Y5XR29m8d2WIvtcDQHLg5YbVysEmATlyR4CunE7zMWUOVVZDufeUH/DQT70RmOmpCyPvS4Ja7bEveYFbZy5ND76Wwy5wV0ByE+MUsffWxh3xTD3Zt2kJnM5kyw5gSWbqZPKrciVEzds2LdrNcyDVwpbVjDMAeYj01rk3tNhtQu+aQcuw003j1rK4+4XfM2pOvqdTHTUk1WIq1FsG0bFjYvglInnl0Pn+Z2nSu3D7vZlUuHMkxbY7oT90+B+Ex5ViLblWlSQetarheP7a0c2rLow6g86GnVMX4Nn7Q4vPllcufKATDCFjmJOrCZEaA+pu/xRUMSez7FkKsrZC2YEaRB0LCRyNYfE8QQqiMSWUS2ZcymSNRHKBJ03NHuL8XyJbTVnyggEbSIaQeZ57ATGprnlCNJGqk7sJ8E492eVbghnLF2PuzmaR4SZI/Ma2ziVbY9Br1O358RXjt17xMk7wCM3PyCwDRXhntPcVgtwnz0zDTKNeYGlaKfgxlp2EuJ2k7dAqqHZLlxoEtLXFyrPMaE+ZmdaDthXt3ArqQQQGAyzHdnaeR61CxjlfEF0dTKrqDm7wuWthvvoPGa78T4qEunIc1wky2+8BsoBAOq+9oOnWk2rNEqRfxTBlySZtZUA1jVmLTlOvLXwNWeGMwGhM5HiQ0TlA69TWQHE3DZhpAHIaDXfK0jnyq8ONE2jDFWUAbyCOZE+Q9elLbuwF0HeHW1uC4rL3ks6gCQGDsJDDT93ffXpW7N0Dc7fhpyrzbA+0VhLq5roDPbyEZGLd8lhrl5yOtac8XuJcliLiSZm0UuqcyNBhip7vgKd1MTjuiHcTfXIxn7pPymunbD8g+P9jWdxHHlKEFLnuxt4J/2n40l9oFVVBS4fdGu590annMHX+KtrOfpoPLjEMwdtD85+EGpG8PyD+eR+FA7XFhldyj/4YjWdjPhBg+OtVbnHpibV2AQTDZZ11nqPf0/ioUgekgN+li8TZQaZCwM6zmE6eUN8q8te4BPr/VW+/SPxLtcOncZSG+9EGY6eOY+tecgR8D/VWM3k7dJVGjW4XiVsIoL6gCe7P4U1ZxWHj+fSlWHSRv1GbYZD72IJEbKFU78yJNP+r/8A3Xf5x/ap4dLSLGZOfIj6iuGHw1pWLZ0IOaNG0lieY8Y9K9BQXhHnOb+SYugSBfJXeGCsRoBvIJH9653sWxOl62Nj7hn+umxGGtO05k0WCIMashG3l86hibVllgOgJ0n58qnpxfZFdSS7sK3MAbtq3dMXLkXMzdVm0F946fGa6cfw3Z4hAu72AWM7S+kf7Vj18K54S3fCWls3VC5bsdxCIW4ukkTzHwq1xbCu2PKsxIFi0y8iAYkTz1muaSyzVPAFtlCyAOsDUgAg7wPMSK53r0XeziQRObQbmOW42FXeK4XD4Ze0cMJIUFd5/OtTt8OtugcEmQCp5xuOWlXsVUK3Zd9lsLmz51tsGJBlZlcpYA8iQQveie9vQv2n4gc5edMzKPCASP5oJ86vcC9nsULoyYhgjgHQCfdLAGdBrGoohxTgQjvktqdojzPdqKuWR3SMsLsMIBCgONG7ukROk6aj4UOa4Uugq4ILEMv8JBggen09C74qyuJGHm6GPSMu0wdOmtdruGEwC/T3h/21tsRG4P8ABrhTA3mDyxfKVIGgBUiDEnulxrtNZr9Jz5Xw1kHu27CtH8TklifEwKsYbBYhZQXjl7NroXKpGbISNxvKgfGsj7UYi8uIAun9Yuh5j3iVI6gzMeNQsSK7A2+dfQVyirPEsQRdQiJjUQMoOdjoI2iN/KpceuFMVcAyDIwUARHdAG0QZiTpzrWM8ESjkpGivsuT9pRR9+U+O3zp7aZMcVgEKSANAPdA225z5ip+zeIK46BsWa3MCQC4VSOSkHKdOnnSlqcgoG+9mcGxdSzSJbMInuqc4HgM2Q6a92hGLxhuXmuAg6kjXkDoN9CAPi09aNcI4bea4s3mURDBQFDHPcWTGv3Qat43gSIvdWANJLGTy0FY8yNOEZi8zC0zCQ51GgnlLAAEEwPnVPFZwsmSVMyZ1H5/GiB4la+0ixladpzNExPXpzq7fwgPL5t/etHFEpsocKQLdZhlBNl2JiCIKjfxyzPVjQ2xfGcTPaOG5ldB0n4ADoNqLLwmLrS7FWskqJ93/pNp5k1Oxg0kwNQN5M/WlFW3YSeECQhRBPdZxMNyCnaR5/CqXD8SWLCYzCR1E90x9fQUbwuIS8G0Pd6nfpsar38KMpIGUiOZOkiRqTVc5Fwd7XCxNliBAS0T3TrA128xrVvG+0Jv32S69u3DuRvbzLscxmDoF8alheGFrqP2jlVtIckmCYbcTrrB9Ky3tKp+13spylbt0CP3cxEa/wCUVml7i7waG9ibQAi4hM/ddiSNRBBGnnU+I4m0BbFlhduXIORW7y6aq0nblO9Y1LjyJudOS1Y4LeJxyS098QdNs3hyrVqiE7NEvGEKFDJU5WgCRnBiZ8s38wqjfx6b5THPQz0Aj50sMR9frVPiF5cp2kMB4x+ZqbXgdHHjXEA1koogZ82g0+6N/X5GgPLXx+tGOLv+p0iZH1oPP4/Wspcm0cIvdoPr9aVLMKVMRuF7O4khTA8tar2cdZuMUCnNrO2kbzrTcNuzZHP5dOVCOCIftN0mf8SNI+/1512nEbDheAt9helJP3TpIIZCYHUjT0NV/wD0Ado/vGASIUbQJgzr8qnw3BzbYxzbWWLab6sYA1A0Irnbw6O3dc6CPfnc7Ez06xXPKTTdGyimgrhcEbdu30XtTrEkM6nadNRV2938eZUaYVARm/jbnHQVneH4JrjNqwCwo706HpGvLkKH4ywiX2lvcRSNRvnOhOaPr5VizRGg9reBdvZCghMrgkyG+6eUjrNSscPyIiT7qAchPcJn/wCNZkYpNhcbU694/wB5q9YwecEh20Gmp5bb7culNPwJo12Cvm2ilfe7M5efeCkDSRrMaT61wF8sXF05ocgDMq6AIpJj3pYzy3iNKzR4VkAJZtAGHKAZ3mPj86znFOMKjQCQJ01J1Og01n6UUOzU4/gKXMal9XC+6Mggz9yc3LrsatvhFy5gx5bwN4jnruKxFjiUEZyQCQd410/t1rUYLh9u7bZw2yywJk+EDpy5eVVGVrDE15CqqBcQyNbWQwRpo416Hw8RrrQnjnCbeLvMzyozEbKGJBiFJA7u5ljH0psDw5XuAEEACTDGcokQNdCdAP8AMK6cdxnY2wPddhmMASg1AVY20+AjrUvHILPAAs4qyqLKq1wZgIRcwHaNucszr1FdbntIpZptuZLalgTqNJmZ8Z3rPi6PvGANunXXrUGVJ0/eOvlU7n2RptXc1+DvYd2ZyiMzd05lVLsEqQwkZC0iJifETV3gXs9aS+9xXRyxVllRuSzQVYd05gNjp8Kxdm+RqJjqPeHkaOYPEC7o5k6Ceo1ObTpH55UvcRJUbi1cFq+pMEKpI1mfffpqe9EVyucQY9oW7/e7oIByg7BYGux31rOnhILkADSJ1M6xr8/HzrjjsLatrmaefUEjmRrEeNVtFZbu8IVsW10CCGtsO9C5TbgjbkRJ5jaiD2u4zGNI0zCTvsI8BXnGI42n3Z06SR4ayPkKKcH4lYuaOCD5n8+kUIGadgBcQEk/qmnXp2MCY0iIqIcdm+VXBMDNuQCG2GxAifh1ob9hTtYI0KsCZ3Ga2R1n570uIYSzZUl8ojT3tvw9NfKi2rDGC1gOHLaMLs0KSTHOJJ9fSuFvDFlcd6O7vodc2wjwE9KzrcWsE90aDbR49D/xRfh64e5G0HmNZ8+vlvQn4Bo1nDIUISyibWSCQTqGAnaDrQDH8BS/ibrM4AZnecwyyWOg0nQmfSut/gaKAcsjXWY01/tyJrtf4FYRC7EAekTzgkiT5UNAnQFv+ydtZIYsVMiCJYaED3etDsZh8nFlOkOyv3dFkxmgchmkRWw4SmEZu4O8dO9z+BiqfEOCJ9p7XJqMkEEgQAvLblS4HdmUggSGIJa5GvRq7C3PcbdgNZ0mJH08tKscWsKtxVCkKAWOo3YAt4zP1oY/EWz90e6Ou2sU27Eipi9FYEnQxHTWqhjr1+td8dckToJ1gef5+NVh/f61D5NY8F3J5/n0pqbP+NPTEa3hd4NYBUQGmBEfeM8zzofwjFq1+4FUArOYwRs0ad4/Su1jEpaRbahyBIGhJ3JOw1qthOytXGZRdzPMhlPWTAjrXbXBxm/9mMPmw96diflL/wBqHYVf12gE5htpzHy+FDeFY0mch0C3jBncI5ProfU0Jw2KuteTORlZwBGkAkf3rjm0pM6IJtI9I4ZhAoxD7ZdeR2EyJ0+9GvQ6615FxnibXXZpIk/LX15716UnBkFplA93UGTMm0Y1nXqOWu1eb3baq+3I/wBVTVjugNzmTPWtN7NcZcNknMYlZnluNPCfnQk3uiqBzEb+dXsAFaYGUhWOmhkDwpUUnZtvaa2yYFr0GIBHOFPdVSeQn+o6V5RbYsXJMkd7zjevaOM8Et28LdyFhK82Y/4F5+u2ZV/lFeSYYhBMDbmAatZRDwyu+P0Hx111H/NH/Y7ira2z0O/7p0j0NDF4kCYKIOhyj+1EPZ3D5rzjUD9YdNNrTsNvED4UKuwfBveD/eB1LGysRykkj+YLQj9I7kOhA3LH4Nl+UUe4f7PIWY96czjRiNrzj6KBWf8AbPhoS6kyyjtiJM/41zr4KB6VL9zKTpGMVc6jf02nfnUghiCRHTX+1QW7ltqYBJ2HKBuW6+VVl4g0+8Y8lj4VXBNtli3fyGNQN+vn+FGeBtMHoSuvSJHj4UMt3Qe8QJWJHIqeY6UW4PgVNyQSBFzQEj/BYz8hTpcjt8Gxw/DiyqSSM+SRA2ABOs6aLvWJ/SBxA/aezEAAKWH9I9BB16+FbfB8B7+r3cuZhGdgNLt1eR6KK859obP7U8knbfX870rsXALtrm0A11n46Uhca0Qw3G/oSCPpVm7xRUMdmhI37o/JpsRc7QKwCj3thGwnWhIbZu/ZXFC5dt6zCXSGPL/pny/8+ArC8e4scTeZplZIQTsOvmd62Xs7w9cgnMS1nESZ2ixYdY6QWrKY/DZLz6ahnGvg7D8KnltguAVbYjSeg9KsYHGm0+dduY5H0q6BrOQRHTTemNkM2oA0G2g95adDs3OBxzXcM0EjLGXTXKfw/vVnjfCS9xF7wRYQaHRQ2XeI5T51j7akDRmEaRJiPSvSeHcMUKrAnTLuSQSbdogn4/M0tR4CKM1xjAWrJXsswYanViInlIkH5fCtRh7k27bECWUEnx18OdA/aK8puorlg7q2XLsQp1luVX+EvOHt5AMpEiSZ3I1kams7dFdzB+2N4jF3CCNAD/8AWtZ3D3CxQ5iJJBjTnR32xbLjLs7woj/21oG90BlhTAO/LU1uuDNk+IqAwiYyg67786rz+P1p8Ziix1A23B8elQB/H61MuTSHBaJpVGaagYexeKvKQbXI3DOXMZzEdOlE7l6TJ3A8qy9jjuI1C2gSDJhWPvNA2PMkAeYrm3tPdgNkSDInvQfn4129SJw7JG49n7ljsbzOe+v2rXoDnVfvcyQBpuaq8MtKXR2DkABlCgEk6HUTtAqj7D2u3w/ENBnf7KVH8RxKnT0mtR7K2oxNkEbaEdIUg1wzacmdkU1FMN8HvqbQJS9lLKs5BsEOaYY6BNdB1ry26ge6wQsdIWRHP73QV7bgmUYcZTILuAeR/Z2rw65i1F2+CckhlDdDPhTgRI5XOHHUZk/m8I6Vb4dZFr323BHdGYRl1k8jEmstirjK29yDIBLNBgwSvh5VoOAK3ZSWJzlgJkmQtxY16mNKbBHpmI4o161dD23QajRTI/U3gT5BC7T/AA15NdByNoZg8q9X9ofbCxhw6EM7GVOWMoJw91ILciM4MdKwPEeD3rdkMVjtgTbIMmJDAwNVBAaP8pmNJIA13MlYLZl33TryrZezF62t4kl9Q6juSZa266Ab7n4VmTgL6lWYsAXCTm1zb6iZjxrX+yt9ExFtrjqqrdEliAAJu6knb/mm00CybPh3tNbJEZ5ZgR+qaD2jMy8+feA8qz3tzxdLjW2BI1urlKkH/quc20Qc48dDV7gHGLZNq1mGYDCnWAe65LRO8Bxt49KzPtliwcYeeQkGNeYK+cj61EU7G+DNXsYBbgCSFg9IJOvzoeMf4D8+lX7eGbK2nvIyhRq08hG+prnheG2FQ9v9oDrBYC3AQEgCc2usjeN61rJFlrA8SXLLiCVZRp/FI+daD2d4rbFxQSYPaDRST3rbLsPP5VlLpH6sKcwWRp0zzy20NHuHfsuNtPdygSLsBlZsoadgdD5xS7DPQsL7VWjAQsxLSB2b657jsvxLEDyrB+2AX7UWQmGVG18yAdtAQAfWtJwbjtlWsTtbGGFxv3SpLNPM8tp1PhQD2ixdu9dFy0ysuRUK65hlA30j4GpinZT4MXiSe0Y6+8Dp61fwh/VL/u/5qpiLdztcmYySI70DU6anbeiOFssECsZZg8CTIIEEGeYKmqSZJs/Z3iIBtoNjbvg6knW3aRo05ImePwoJx4qcTdysSCxMlY1PeIMxrJNNwPiQtYu2HUQO0GaSTNywEHdGwzRr4nlXTjVzNduMdzduTOhmTOlLa0x3gopaO0j4/wDNSDLOrRqoMCeYoSLrfa4kxn6mIonZ4hbIJzr7ybmDoVnQ+XyoS8BYfwXYhSWut+sGU9zaGnQ+oBrcYTHjK1sEgrCkFDqwVBrrpoqDprWAfjtlLVsak53eQNMrZMuv+w0etfpCwofEPkuntGZh3VHO3l1zae5rWc1ZUSxj7aNeR3Yl7QuDJAAKsZMkGZFXsPisiBMhGVEkc4I0O+hMg+ulZI+3Njt3uZbhzKwiEO46h67479ImH7a6wS4Q/UKDuCNCZ5Cop0XasHe1Kn7WGJIFxMwHMQCvxlSaznFMCbT5HYOwElhpuJHyrvxb2iS7dDqjwAFIMTz+G9DMbxTtGzEeHyit44MpDkd0eR/qqX/P1qsMXMCOv1muoff1+tTLkuPBaZtaeuBuGlQKz2vh/B7dq92uMym5ds21RrZBAKHKcoyKO8e9ov3fWsL7Vez04m5eDI6uVujIISCwUKUIB5Qek1qeLol+4t1r0vbBCTa0CzMQCABM6eNcG4xcZVHagqYylLYUEe8IiMuw11pQhJMJSi4/JnbeNTC3eyt2ssSS0z2py5gAQcogkAAeutX7dzssRLMGS6o1U5sma2GZDJ3DMymDMj0qfGcbde0wcqZIPdULAgqT73IHrVPiGFe6hT9WqnNGVWUgEqSAVaDqoOoo6bc3gOolEN+0HHLTLZXB4i5at2y2ZMvuOkAbEyYOXyHM1hON2LY7PJcnOQzwZOcic0fHTlNG8Bgb6YcWWuJkghsqAuRqYDHnJ8N96F4vhQck27eXIcpGxLFTAAG//NabXdIUWqz5G4HxdA7rftpdUrqXEkZSGzDnoFJjciesVqsQtu/dW/hwoQFWQKotoZmDlJBCiTOgmABXnXD7Zu3YTQwxOmmXLB0Gp6ada0+E4FcRIF7ubZcmsLp1gSBv40RjaDUaTwBxj3XsrDFshZ+00k9ozQzc5OVVA9etDMdiHW+wRiclwwJMb+e2kUXw4F28JYhtGVoB21AiPWaJrwQqzOrZnYGSQAZiBB5fPyrSr4InujhgDCYku36zMW7TMS8+6JAUcyZPXlXfiuCuZrhI7MKJCzIIzNqNeoPqeVaXheD0fRrkwe9lldxpy6VU4xwnkwcad0TO8jUKNtPmat22ZrBjeHY5kvLc5ghpgHzmd58asXOKZ8SS2gJbQAKNjEKNBrXXBcJJujOjhfvdRoYJ02qtg0tvfVZZVJgERmPTMdtxWewtTC2B4t2dxLg0OZTpOmvLpRnEpcvC8XY5cUzuwJ765bi5EYnYAKpA20HKs/w2wblwqYyQeWsAwPKiqcIAIktoNw7D032/tRHSd2xS1OyAmG4X2YNwzCuMsRJg94a/5l18DT8QvGbTAktkGp0I1J5etHH4RbPU7/ebc78/Cg3HsOLZthZiDodTvynzrTbRKlZYw7wzlWKhggQCIlgoct4Qx0neunCsWvZvbYKrBCyuWJBGgAiIU6H4VTuOttBcthntlhM6ZdIjrPLptvVu5gkdAyPCkT3jJIjrOnOaSzdlSnSSj+/yXOHFXVGJ7+TKgyCGzM2ubqkgx41L2pYtjQukhF8tRvp4R/LVHD2RZuNcS4NjlWMwOh3MzpI+NWsVet3it28y5sg55djGwPUkeoqoKufgmTtgDit9jd31AXbn3AR8qN4rGB3kH3yzHn3iZEHw3OnKhPGMrYiyA2ZYRdGmBmOkjbejv2RNFEDLB0bXw+v0qabY21RUtq9ntTccrMaDcQ4zeklh6mqlo5rblYUIVb3ZJ01EnaSfl4mjKYYHX3vGR+ArmeGW41Uba6ADzq4RUSZSbMtDgwTPPr1/Emprc1PjNaYcNQRPUbxqem1THB7XNR6AVm9NXgpamDI9tmMemu3z2qu99juTpp862p4Nb/dX+X/ih2L9mkALAkQPOk9Oh77MwzVIsanirGUkTsatNbAw6sVnMzA6wdBpGm3hUfUXwVbBlqvqo1mh2FvAOCddpnpWj+z2yY59PCnCO4Je3JnmxZnelXTEcJYOQNRO+tKooLPU2PQfE1DKakbDDcEVxxFp8pyZc3LNMfKus5zrcXSTMDWAdTptrXPF40ImfI/3e6O82u+3TWuOHxR7IvdGTLOadtDGm9WhaJAIkg6iOnpUjOH/AKpCB2RlXXc6gBZkgnmdIE0Mw3HF7Xuy6M+YsFJymIUCPjqOdHreHABzAt0UjT1kVVvYLNPdOvQR9NqlJ3ZTeKMhw5ntOropeBeUhQdu0nXzo5ivaIM5UW7hzJAUEZT/ABBtwCDv4bTV3gfCWtu6m3CalWBIJnXvTr4TXEYdkuAMqGMwBXQIkSF311oQMz1h1tnN2RzAQJ3GwOmwUTGbczRS37Q5boDwigGDHvGNiSNOunlV5bFm67rALIRm8zqOeuvzrnjsCguWh2cgk5mGyiJ15nXl51KVOynK+S/wnj1sqSxCuQMyidwTsN4OuvhVTivFczrkh+5yMa66DkNTzrq+BQuHOpXQcuRH0NVV9kbYh7bHNmnXXToBy86u2RgpG9dVYaAx0VpDQQJJaY08tooJcRbbkplBBBBOqnSRA841rQYjgYzOSxkhgAdQsgg6GaoYf2YjNnYkHoI28eVDTYJpA+zZuBHZWAHNgZ0kGBGu53q3Z4rccoqtOoDMBE6yTt3RAjrrRGxwdVnISJAA+8ARzHjXOxhDaYKEzKdWbZp6kbGqyK0D7rXBcyi5KnMAV+7OsHKNCdNdt6WK4Xdut34gQA0jQbkxGvxoinB7YYMuZSP3THp5VYweEYAhnzg7SBIHSedFBYKfhyhf1twhcxynk06yREA1xfhtu25DMcpEqRJ0+8CBy8aNYnhy9kVVB1AO0zOtV7PCwxzumVoggNpRQWVLfA7OXN2krvMwI8TU39mbehDHLvvPzojieHo8Zhtty0+Go0pvsgzMe0OVhBUkFdo9NOlFIVsHn2Ztzux16ioW+GG1dEEkMGED909QZzDy6CrwwfZJFkjMSD3u9PIg89unhXd8OGylxJXaJ0PgadBYFTgmXMTmygGAD3j5HT510t8KBgi44XUZWmdRqN6KYbFJcEoZ5EcwehHKuN3haNmlfeIY77j1pbV2C2VsNw9ioIuXFnWJAjzA0qQ7SyuZna6f3NNtiRudNKtW8LlQqGbUkg6kjWdPChrC41xO1XMELQy/CWX05UNUNHG1ibzuFJIIBME5dAe6Tpry6bV2s4e7kZcygzmIMGQfWRqN6J4jCFgfukwMw0MAzvUsmpbKJiJ023o2huMrirZzBljRlHXvcpHpU/8A0+89vIIyqxESB3hvB9aLYjBqqBQNM24METMma6WbDWyxDFgdQpggHzidTULTrBTkZ5+AuCOp6ld+g11q8uJuWwJtqoBgmIMxGh60XQZ0XtFXNvG4n1qZCkQQCKahXAt18gqxxJyoPZ5vHQTypVZt8NWO8BOuxYDfTTypU8itGqOIbmT+fWm7Q9aVKqEV8XZuXUa2v3hGp0+FGcDhuxsqCS2VQCTzMdOVKlSoLK13EKxkg/HT6VwuXVG4/GlSoApWcUe0cmCndyAKJ8Zq0t3wpUqBkrYgkgAZiJjc6c+tTNs/k0qVSxrJHTqT6mumHxGU7fMn6mlSpiK17j9q4t7ukXLIYwROYAwIMx032nnVS6lvE2Rqyhhy0O+28HalSqU7wVLB2w2GVEVVXRRH51qTMOgpUq0IObkdKjApUqYiQ8vnU48KVKgCBXrFNy5UqVMCjawGW6bksxIgSZA6wKtMx5/jSpUAcUwsEkBZO+mp8zXXKegpUqBEWB5Afn1qtgeHm2CoJMknUg70qVAE799VZVJILGBpNdsh601KkNlPHYE3IzEwDMA6HzHOupJpUqdAVcbeZSkKGDMFO35/8VZ7HwH59KVKkAslNSpUwP/Z"/>
          <p:cNvSpPr>
            <a:spLocks noChangeAspect="1" noChangeArrowheads="1"/>
          </p:cNvSpPr>
          <p:nvPr/>
        </p:nvSpPr>
        <p:spPr bwMode="auto">
          <a:xfrm>
            <a:off x="63500" y="-839788"/>
            <a:ext cx="2619375" cy="17430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AutoShape 8" descr="data:image/jpeg;base64,/9j/4AAQSkZJRgABAQAAAQABAAD/2wCEAAkGBhQSEBQUEhQVFRUVGBQWFxgYFxgXFxoXHBYYGhccGBgYHCYeGB0jHBgYHy8gIycpLSwsGB4xNTAqNSYrLCkBCQoKDgwOGg8PGiwkHyQsKSwsLCwsLCwsLCwsLCwsLCwsKSwsKSwsLCwsLCwsLCwpLCwsLCwsKSwsLCwsLCwsLP/AABEIALcBEwMBIgACEQEDEQH/xAAbAAABBQEBAAAAAAAAAAAAAAAFAAECBAYDB//EAEQQAAIBAgQDBQUECAUDBAMAAAECEQADBBIhMQVBURMiYXGBBjKRobEUQsHwByMkUmKSstFDcnOC4TPS8RWDoqM0U2P/xAAaAQADAQEBAQAAAAAAAAAAAAAAAQIDBAUG/8QAKBEAAgIBAwMDBAMAAAAAAAAAAAECESEDEjETQVEEImEyM3GBkdHw/9oADAMBAAIRAxEAPwD0m0K7RTotSivTbs8cjFOBTxSpWA0U8U8UopDGqGeukVDsqaoB4p4qUUopWBGlFSilFFjIgU8VKKUUrAjFKKlSoApY/ElRoGnNb1CyILgH5TUrzysd5CSBoO8NfIjWp45wFGbYvbG8al1jXz1qGMtCV0YyyjQkc/Mcp8tfVNlJFlRSilbtwAKlFMkjFKKlFKgCMU0VKKVOwIxSipRTRRYxopU8UjQA0U1LNT0wGpiKlFKKBGN/SeP2RP8AVT+lq8rB1+H1Neq/pQH7Gv8Aqp9Gryifz/uNcev9R63pftm4Q6DfYfSnrjbAyjyH08qVedR6Fnq0U8U9KvbPmRopRTxTxQA0UqeKqXrY7e3rrluQPLL/AN1JsaVlqnp6VAhqUU8UzDTSgBlMz4GPkP708Vww0y0xGY7dIEfjVmlY2qIxSipRSIpgNFKKr4ANk7xk5n38GI/Cu+YTE67xzikmNqnRnfa/EWyLVptWNy28AmVRT3iYPMd318KucUuqzWYY911c5SfdiNQN/eXTx+OO9qHv28dedUUrlAlmZdCtrbTXcCByzHlUsX7aJ2jMw7NjaCxmzT+tJmYG6gHblWM5O6R16emqTPRQZp6q8K45axCuEYEqzGNNs7AHryq5FXCe5Wc+pDZKiNKKeKUVoZjRTRXJy/aKAO7DFj4iIHhv8q7xSTG1RGKihkTSuzGkepgVw4cWNtc2XYbEnX11osKwWIpEVKKUUxEMlKKnFNFOwIxTRU4pooAxv6UP/wAJf9VPo1eStvp4f1GvW/0pD9hH+qn0avImMD8/vGuTW+o9X0v2zeYZDkXTkPpSrhhbvcXVvdH086VefSPRyetRT08U8V7NnzJGlUopRRYDRQ7ED9rs/wCniPrZoixgVRvj9rtf6V/+qzSY4/2Xop4p4pRRYhopRSYwQOv9vnQv2l439lsh9JZgonaYJ/CKLGlbLmBuZgxggh7iwY5MQIjlEVZigns5xyxcRALyszoWidS+Yi5AOuhj+YdaOxWcJWjTVhtZGKUUynU+EcvCd+e9SNXZlQBw/FUsYbM5JJuYjKOZPbXPl41xwnG2uWrjtlEZRCk5h3u7HWdR8KyVzEm6WYE5QbpXwXtWI+JaifCL6ph7wcGcyETEAhs3mDCt+TUTkqo7dPTp2zU4QBsoYAnMgOnRWY8vT0ru3ArFwd60jTB1UR3vTrI9V6UK4ZdyMqnfMTynY/KDRzB3v1fiEbpupBHzrlcjpSFg+BpZk2VADakc+uh/A/hXcrVs3enNgBtsQD/cetTv2ga0hqUYaukpZXJRimipxTRXTZw0Vbtwi9bAOhW4SOsFI+En41YiqV9/2q0v/wDO8fnbq/FJFNYX+7nK60KTpoCddB6nlVHgF/PhrTHfKJEyQRpr46a0L9s7l0NhxbtvcBeSqFRLDVQczAdSJ6Gm9kMeWkGzcTOXuKzFIZWYkSFYkGQw2pOTTWDSME4N2aWKUVF2OZQI1knyEba6b7wanFXZjQ0U0VKlQBCKUVKKUUwoxf6VNMCP9VPo1ePE/n/dXsX6VR+wD/VT6NXjrfn+Y1y63J6npftm6wjrkXyH0pqbB2v1a+Q+lKvPo9Cz12npVIV7J83Q0UopnJ0jqPrrU4pBRVxlyAv8ToP/AJD+1VMWf2u1427o+NyyKr8b4oqYizbPVX/+xQB8A1Qx+IzY3ClDKlWPUEdta/8APpWTnTZ0Q07S/YeLagdZ/Pzp6pYjERibaDoxProPmKsLd0uHoT1Oyj8Z2q9xm4NKzhi8aEcSdAlxz1gREDnsaF3sQuMTKywgYONdZXUE8vGPEULb2jFzFupVisPbHJcuQifGSSa5cExcErvBRfOWlqzcuTohprDD3DPY5LGVrXvIXidRBYkjruJ+FGmcAqCQC0wOsbj0mqeBZ+3zZv1eWCP4s4IP1Hr4UI9usYVe0EPeAZhrGsgD+mo05e6jTVgmgvw2/me907QgeiqPwpcdulcNdI3ykDzbuj61mfZXi9yQrIJeToRuV5682C/GrXtPxMjC9izB7txZ7u5yuswo1EwfXnWkZGE9P3fwYgMbbKBJQk5o/d7RonzMH4VfTHr2hw7iblzvljuGLZlXTXVSSR1YcxQl+IpaVTAZ1DqFMwsXGK550aJkKPCehfCOBcbtGZiASCSpBuFgst5FpJ35zzrKbcVdHWkmzWJxCMWqQ5IUmRopKhQ/OQJnXnFHMJxMmF/h6zuRO4rC8K4+n2i32zAPZLJn1AYMwzHfQ6HfqfKtNZxUOAsiQFDG4CTruATLCQuw2M6VlOLRcWmaHE8Ri5h1n32QnUcgw+pFF8RiWyAouYyukxodz00GvpXnnGuJXbeKtzC9mlsgOR73eYxEyCfGdD0rY4TiC5EznKSqkyMokgbMQEbU8jU3STCsl9mGYjpvTRVayB2rkRMQ3XcZdPiN6tRXZB2jz9SNSANy8TxJByW1cHr3GPyYVZ4zxxbAj3nOy/ix5D61k7HHSOIO5tkgdqNBqQWRQfgAfWh+KxbXGZ2Opknl02nzHwoUqbNOldfgPJijiCBdOboOU84HQD86Uc4dwS2IKSumjDQ7kHz5HXqetZJcXAskDKQkGeZzsJ26EVquEY2VX/I09Nln7vnWM3mzohGlRyTGMcctsmcq3ByHPmP9lHK87wPH2t4trhCwXZiZBOqkbDb3vpNekXBz6ia1g3dM59aCq0c4pRTXR3T5VIitTnojFNFSpRTFRiv0rn9gH+rb+jV45HXx/qr179K1z9lCxpnQz4y3LyFeTFNfj/VXNq8np+nxA1+EM21PgPpSrpg7Q7NdRsOdKuBrJ6KeD1+nzCg78etn79vQT15A1bs4+2YlkGnJlj61625Hz3Tl4Lbtt5iplh1FVPtdogEOmp/eA5Hx0roty2xgOpJ2AeZ9JpWg2vwZX2yw9w3rRs6sXXtBuTbWJEbQcxnn3VqnxPFMuOs5Bm7JDlHUIVY5iSN4PrXX2g4iVxJ0P6tmA0J0y2ucbEhhVccQD4xtICI7EnQZTcttOuo0kDmZHWspHXprCNK+NH2jtSQQAqwJEsVXTfXXN8DQvE8WZbOMBMgxkI277FSNt9Y9KBcT40rd1BAUhvvTmAgGEHdjWJ6md9K1vHhwUuMVDtbDMOQDAkkEd0+Mcz1qYumVKNosYMsLuGKkBGy5hqO8XgFgN9VUCNhPU0KwvGbnaFkBY9ozRLa+uvM/Sit/ELauIEYNkAyk6SQ50iehNWL2BXCKGiGJRgsAFSU7wIUSdTPUCJim2khpB7hvGkZmQEh2RX5y28QZ1Ek6eXWgPtdj3fFoSCyEWwpGoInv7jk2YelA2x7O3aqWkHQgLAPlmkbbT6USwnHAUIuKGKgZTBMd4EyJ058vjUw23Y5XR29m8d2WIvtcDQHLg5YbVysEmATlyR4CunE7zMWUOVVZDufeUH/DQT70RmOmpCyPvS4Ja7bEveYFbZy5ND76Wwy5wV0ByE+MUsffWxh3xTD3Zt2kJnM5kyw5gSWbqZPKrciVEzds2LdrNcyDVwpbVjDMAeYj01rk3tNhtQu+aQcuw003j1rK4+4XfM2pOvqdTHTUk1WIq1FsG0bFjYvglInnl0Pn+Z2nSu3D7vZlUuHMkxbY7oT90+B+Ex5ViLblWlSQetarheP7a0c2rLow6g86GnVMX4Nn7Q4vPllcufKATDCFjmJOrCZEaA+pu/xRUMSez7FkKsrZC2YEaRB0LCRyNYfE8QQqiMSWUS2ZcymSNRHKBJ03NHuL8XyJbTVnyggEbSIaQeZ57ATGprnlCNJGqk7sJ8E492eVbghnLF2PuzmaR4SZI/Ma2ziVbY9Br1O358RXjt17xMk7wCM3PyCwDRXhntPcVgtwnz0zDTKNeYGlaKfgxlp2EuJ2k7dAqqHZLlxoEtLXFyrPMaE+ZmdaDthXt3ArqQQQGAyzHdnaeR61CxjlfEF0dTKrqDm7wuWthvvoPGa78T4qEunIc1wky2+8BsoBAOq+9oOnWk2rNEqRfxTBlySZtZUA1jVmLTlOvLXwNWeGMwGhM5HiQ0TlA69TWQHE3DZhpAHIaDXfK0jnyq8ONE2jDFWUAbyCOZE+Q9elLbuwF0HeHW1uC4rL3ks6gCQGDsJDDT93ffXpW7N0Dc7fhpyrzbA+0VhLq5roDPbyEZGLd8lhrl5yOtac8XuJcliLiSZm0UuqcyNBhip7vgKd1MTjuiHcTfXIxn7pPymunbD8g+P9jWdxHHlKEFLnuxt4J/2n40l9oFVVBS4fdGu590annMHX+KtrOfpoPLjEMwdtD85+EGpG8PyD+eR+FA7XFhldyj/4YjWdjPhBg+OtVbnHpibV2AQTDZZ11nqPf0/ioUgekgN+li8TZQaZCwM6zmE6eUN8q8te4BPr/VW+/SPxLtcOncZSG+9EGY6eOY+tecgR8D/VWM3k7dJVGjW4XiVsIoL6gCe7P4U1ZxWHj+fSlWHSRv1GbYZD72IJEbKFU78yJNP+r/8A3Xf5x/ap4dLSLGZOfIj6iuGHw1pWLZ0IOaNG0lieY8Y9K9BQXhHnOb+SYugSBfJXeGCsRoBvIJH9653sWxOl62Nj7hn+umxGGtO05k0WCIMashG3l86hibVllgOgJ0n58qnpxfZFdSS7sK3MAbtq3dMXLkXMzdVm0F946fGa6cfw3Z4hAu72AWM7S+kf7Vj18K54S3fCWls3VC5bsdxCIW4ukkTzHwq1xbCu2PKsxIFi0y8iAYkTz1muaSyzVPAFtlCyAOsDUgAg7wPMSK53r0XeziQRObQbmOW42FXeK4XD4Ze0cMJIUFd5/OtTt8OtugcEmQCp5xuOWlXsVUK3Zd9lsLmz51tsGJBlZlcpYA8iQQveie9vQv2n4gc5edMzKPCASP5oJ86vcC9nsULoyYhgjgHQCfdLAGdBrGoohxTgQjvktqdojzPdqKuWR3SMsLsMIBCgONG7ukROk6aj4UOa4Uugq4ILEMv8JBggen09C74qyuJGHm6GPSMu0wdOmtdruGEwC/T3h/21tsRG4P8ABrhTA3mDyxfKVIGgBUiDEnulxrtNZr9Jz5Xw1kHu27CtH8TklifEwKsYbBYhZQXjl7NroXKpGbISNxvKgfGsj7UYi8uIAun9Yuh5j3iVI6gzMeNQsSK7A2+dfQVyirPEsQRdQiJjUQMoOdjoI2iN/KpceuFMVcAyDIwUARHdAG0QZiTpzrWM8ESjkpGivsuT9pRR9+U+O3zp7aZMcVgEKSANAPdA225z5ip+zeIK46BsWa3MCQC4VSOSkHKdOnnSlqcgoG+9mcGxdSzSJbMInuqc4HgM2Q6a92hGLxhuXmuAg6kjXkDoN9CAPi09aNcI4bea4s3mURDBQFDHPcWTGv3Qat43gSIvdWANJLGTy0FY8yNOEZi8zC0zCQ51GgnlLAAEEwPnVPFZwsmSVMyZ1H5/GiB4la+0ixladpzNExPXpzq7fwgPL5t/etHFEpsocKQLdZhlBNl2JiCIKjfxyzPVjQ2xfGcTPaOG5ldB0n4ADoNqLLwmLrS7FWskqJ93/pNp5k1Oxg0kwNQN5M/WlFW3YSeECQhRBPdZxMNyCnaR5/CqXD8SWLCYzCR1E90x9fQUbwuIS8G0Pd6nfpsar38KMpIGUiOZOkiRqTVc5Fwd7XCxNliBAS0T3TrA128xrVvG+0Jv32S69u3DuRvbzLscxmDoF8alheGFrqP2jlVtIckmCYbcTrrB9Ky3tKp+13spylbt0CP3cxEa/wCUVml7i7waG9ibQAi4hM/ddiSNRBBGnnU+I4m0BbFlhduXIORW7y6aq0nblO9Y1LjyJudOS1Y4LeJxyS098QdNs3hyrVqiE7NEvGEKFDJU5WgCRnBiZ8s38wqjfx6b5THPQz0Aj50sMR9frVPiF5cp2kMB4x+ZqbXgdHHjXEA1koogZ82g0+6N/X5GgPLXx+tGOLv+p0iZH1oPP4/Wspcm0cIvdoPr9aVLMKVMRuF7O4khTA8tar2cdZuMUCnNrO2kbzrTcNuzZHP5dOVCOCIftN0mf8SNI+/1512nEbDheAt9helJP3TpIIZCYHUjT0NV/wD0Ado/vGASIUbQJgzr8qnw3BzbYxzbWWLab6sYA1A0Irnbw6O3dc6CPfnc7Ez06xXPKTTdGyimgrhcEbdu30XtTrEkM6nadNRV2938eZUaYVARm/jbnHQVneH4JrjNqwCwo706HpGvLkKH4ywiX2lvcRSNRvnOhOaPr5VizRGg9reBdvZCghMrgkyG+6eUjrNSscPyIiT7qAchPcJn/wCNZkYpNhcbU694/wB5q9YwecEh20Gmp5bb7culNPwJo12Cvm2ilfe7M5efeCkDSRrMaT61wF8sXF05ocgDMq6AIpJj3pYzy3iNKzR4VkAJZtAGHKAZ3mPj86znFOMKjQCQJ01J1Og01n6UUOzU4/gKXMal9XC+6Mggz9yc3LrsatvhFy5gx5bwN4jnruKxFjiUEZyQCQd410/t1rUYLh9u7bZw2yywJk+EDpy5eVVGVrDE15CqqBcQyNbWQwRpo416Hw8RrrQnjnCbeLvMzyozEbKGJBiFJA7u5ljH0psDw5XuAEEACTDGcokQNdCdAP8AMK6cdxnY2wPddhmMASg1AVY20+AjrUvHILPAAs4qyqLKq1wZgIRcwHaNucszr1FdbntIpZptuZLalgTqNJmZ8Z3rPi6PvGANunXXrUGVJ0/eOvlU7n2RptXc1+DvYd2ZyiMzd05lVLsEqQwkZC0iJifETV3gXs9aS+9xXRyxVllRuSzQVYd05gNjp8Kxdm+RqJjqPeHkaOYPEC7o5k6Ceo1ObTpH55UvcRJUbi1cFq+pMEKpI1mfffpqe9EVyucQY9oW7/e7oIByg7BYGux31rOnhILkADSJ1M6xr8/HzrjjsLatrmaefUEjmRrEeNVtFZbu8IVsW10CCGtsO9C5TbgjbkRJ5jaiD2u4zGNI0zCTvsI8BXnGI42n3Z06SR4ayPkKKcH4lYuaOCD5n8+kUIGadgBcQEk/qmnXp2MCY0iIqIcdm+VXBMDNuQCG2GxAifh1ob9hTtYI0KsCZ3Ga2R1n570uIYSzZUl8ojT3tvw9NfKi2rDGC1gOHLaMLs0KSTHOJJ9fSuFvDFlcd6O7vodc2wjwE9KzrcWsE90aDbR49D/xRfh64e5G0HmNZ8+vlvQn4Bo1nDIUISyibWSCQTqGAnaDrQDH8BS/ibrM4AZnecwyyWOg0nQmfSut/gaKAcsjXWY01/tyJrtf4FYRC7EAekTzgkiT5UNAnQFv+ydtZIYsVMiCJYaED3etDsZh8nFlOkOyv3dFkxmgchmkRWw4SmEZu4O8dO9z+BiqfEOCJ9p7XJqMkEEgQAvLblS4HdmUggSGIJa5GvRq7C3PcbdgNZ0mJH08tKscWsKtxVCkKAWOo3YAt4zP1oY/EWz90e6Ou2sU27Eipi9FYEnQxHTWqhjr1+td8dckToJ1gef5+NVh/f61D5NY8F3J5/n0pqbP+NPTEa3hd4NYBUQGmBEfeM8zzofwjFq1+4FUArOYwRs0ad4/Su1jEpaRbahyBIGhJ3JOw1qthOytXGZRdzPMhlPWTAjrXbXBxm/9mMPmw96diflL/wBqHYVf12gE5htpzHy+FDeFY0mch0C3jBncI5ProfU0Jw2KuteTORlZwBGkAkf3rjm0pM6IJtI9I4ZhAoxD7ZdeR2EyJ0+9GvQ6615FxnibXXZpIk/LX15716UnBkFplA93UGTMm0Y1nXqOWu1eb3baq+3I/wBVTVjugNzmTPWtN7NcZcNknMYlZnluNPCfnQk3uiqBzEb+dXsAFaYGUhWOmhkDwpUUnZtvaa2yYFr0GIBHOFPdVSeQn+o6V5RbYsXJMkd7zjevaOM8Et28LdyFhK82Y/4F5+u2ZV/lFeSYYhBMDbmAatZRDwyu+P0Hx111H/NH/Y7ira2z0O/7p0j0NDF4kCYKIOhyj+1EPZ3D5rzjUD9YdNNrTsNvED4UKuwfBveD/eB1LGysRykkj+YLQj9I7kOhA3LH4Nl+UUe4f7PIWY96czjRiNrzj6KBWf8AbPhoS6kyyjtiJM/41zr4KB6VL9zKTpGMVc6jf02nfnUghiCRHTX+1QW7ltqYBJ2HKBuW6+VVl4g0+8Y8lj4VXBNtli3fyGNQN+vn+FGeBtMHoSuvSJHj4UMt3Qe8QJWJHIqeY6UW4PgVNyQSBFzQEj/BYz8hTpcjt8Gxw/DiyqSSM+SRA2ABOs6aLvWJ/SBxA/aezEAAKWH9I9BB16+FbfB8B7+r3cuZhGdgNLt1eR6KK859obP7U8knbfX870rsXALtrm0A11n46Uhca0Qw3G/oSCPpVm7xRUMdmhI37o/JpsRc7QKwCj3thGwnWhIbZu/ZXFC5dt6zCXSGPL/pny/8+ArC8e4scTeZplZIQTsOvmd62Xs7w9cgnMS1nESZ2ixYdY6QWrKY/DZLz6ahnGvg7D8KnltguAVbYjSeg9KsYHGm0+dduY5H0q6BrOQRHTTemNkM2oA0G2g95adDs3OBxzXcM0EjLGXTXKfw/vVnjfCS9xF7wRYQaHRQ2XeI5T51j7akDRmEaRJiPSvSeHcMUKrAnTLuSQSbdogn4/M0tR4CKM1xjAWrJXsswYanViInlIkH5fCtRh7k27bECWUEnx18OdA/aK8puorlg7q2XLsQp1luVX+EvOHt5AMpEiSZ3I1kams7dFdzB+2N4jF3CCNAD/8AWtZ3D3CxQ5iJJBjTnR32xbLjLs7woj/21oG90BlhTAO/LU1uuDNk+IqAwiYyg67786rz+P1p8Ziix1A23B8elQB/H61MuTSHBaJpVGaagYexeKvKQbXI3DOXMZzEdOlE7l6TJ3A8qy9jjuI1C2gSDJhWPvNA2PMkAeYrm3tPdgNkSDInvQfn4129SJw7JG49n7ljsbzOe+v2rXoDnVfvcyQBpuaq8MtKXR2DkABlCgEk6HUTtAqj7D2u3w/ENBnf7KVH8RxKnT0mtR7K2oxNkEbaEdIUg1wzacmdkU1FMN8HvqbQJS9lLKs5BsEOaYY6BNdB1ry26ge6wQsdIWRHP73QV7bgmUYcZTILuAeR/Z2rw65i1F2+CckhlDdDPhTgRI5XOHHUZk/m8I6Vb4dZFr323BHdGYRl1k8jEmstirjK29yDIBLNBgwSvh5VoOAK3ZSWJzlgJkmQtxY16mNKbBHpmI4o161dD23QajRTI/U3gT5BC7T/AA15NdByNoZg8q9X9ofbCxhw6EM7GVOWMoJw91ILciM4MdKwPEeD3rdkMVjtgTbIMmJDAwNVBAaP8pmNJIA13MlYLZl33TryrZezF62t4kl9Q6juSZa266Ab7n4VmTgL6lWYsAXCTm1zb6iZjxrX+yt9ExFtrjqqrdEliAAJu6knb/mm00CybPh3tNbJEZ5ZgR+qaD2jMy8+feA8qz3tzxdLjW2BI1urlKkH/quc20Qc48dDV7gHGLZNq1mGYDCnWAe65LRO8Bxt49KzPtliwcYeeQkGNeYK+cj61EU7G+DNXsYBbgCSFg9IJOvzoeMf4D8+lX7eGbK2nvIyhRq08hG+prnheG2FQ9v9oDrBYC3AQEgCc2usjeN61rJFlrA8SXLLiCVZRp/FI+daD2d4rbFxQSYPaDRST3rbLsPP5VlLpH6sKcwWRp0zzy20NHuHfsuNtPdygSLsBlZsoadgdD5xS7DPQsL7VWjAQsxLSB2b657jsvxLEDyrB+2AX7UWQmGVG18yAdtAQAfWtJwbjtlWsTtbGGFxv3SpLNPM8tp1PhQD2ixdu9dFy0ysuRUK65hlA30j4GpinZT4MXiSe0Y6+8Dp61fwh/VL/u/5qpiLdztcmYySI70DU6anbeiOFssECsZZg8CTIIEEGeYKmqSZJs/Z3iIBtoNjbvg6knW3aRo05ImePwoJx4qcTdysSCxMlY1PeIMxrJNNwPiQtYu2HUQO0GaSTNywEHdGwzRr4nlXTjVzNduMdzduTOhmTOlLa0x3gopaO0j4/wDNSDLOrRqoMCeYoSLrfa4kxn6mIonZ4hbIJzr7ybmDoVnQ+XyoS8BYfwXYhSWut+sGU9zaGnQ+oBrcYTHjK1sEgrCkFDqwVBrrpoqDprWAfjtlLVsak53eQNMrZMuv+w0etfpCwofEPkuntGZh3VHO3l1zae5rWc1ZUSxj7aNeR3Yl7QuDJAAKsZMkGZFXsPisiBMhGVEkc4I0O+hMg+ulZI+3Njt3uZbhzKwiEO46h67479ImH7a6wS4Q/UKDuCNCZ5Cop0XasHe1Kn7WGJIFxMwHMQCvxlSaznFMCbT5HYOwElhpuJHyrvxb2iS7dDqjwAFIMTz+G9DMbxTtGzEeHyit44MpDkd0eR/qqX/P1qsMXMCOv1muoff1+tTLkuPBaZtaeuBuGlQKz2vh/B7dq92uMym5ds21RrZBAKHKcoyKO8e9ov3fWsL7Vez04m5eDI6uVujIISCwUKUIB5Qek1qeLol+4t1r0vbBCTa0CzMQCABM6eNcG4xcZVHagqYylLYUEe8IiMuw11pQhJMJSi4/JnbeNTC3eyt2ssSS0z2py5gAQcogkAAeutX7dzssRLMGS6o1U5sma2GZDJ3DMymDMj0qfGcbde0wcqZIPdULAgqT73IHrVPiGFe6hT9WqnNGVWUgEqSAVaDqoOoo6bc3gOolEN+0HHLTLZXB4i5at2y2ZMvuOkAbEyYOXyHM1hON2LY7PJcnOQzwZOcic0fHTlNG8Bgb6YcWWuJkghsqAuRqYDHnJ8N96F4vhQck27eXIcpGxLFTAAG//NabXdIUWqz5G4HxdA7rftpdUrqXEkZSGzDnoFJjciesVqsQtu/dW/hwoQFWQKotoZmDlJBCiTOgmABXnXD7Zu3YTQwxOmmXLB0Gp6ada0+E4FcRIF7ubZcmsLp1gSBv40RjaDUaTwBxj3XsrDFshZ+00k9ozQzc5OVVA9etDMdiHW+wRiclwwJMb+e2kUXw4F28JYhtGVoB21AiPWaJrwQqzOrZnYGSQAZiBB5fPyrSr4InujhgDCYku36zMW7TMS8+6JAUcyZPXlXfiuCuZrhI7MKJCzIIzNqNeoPqeVaXheD0fRrkwe9lldxpy6VU4xwnkwcad0TO8jUKNtPmat22ZrBjeHY5kvLc5ghpgHzmd58asXOKZ8SS2gJbQAKNjEKNBrXXBcJJujOjhfvdRoYJ02qtg0tvfVZZVJgERmPTMdtxWewtTC2B4t2dxLg0OZTpOmvLpRnEpcvC8XY5cUzuwJ765bi5EYnYAKpA20HKs/w2wblwqYyQeWsAwPKiqcIAIktoNw7D032/tRHSd2xS1OyAmG4X2YNwzCuMsRJg94a/5l18DT8QvGbTAktkGp0I1J5etHH4RbPU7/ebc78/Cg3HsOLZthZiDodTvynzrTbRKlZYw7wzlWKhggQCIlgoct4Qx0neunCsWvZvbYKrBCyuWJBGgAiIU6H4VTuOttBcthntlhM6ZdIjrPLptvVu5gkdAyPCkT3jJIjrOnOaSzdlSnSSj+/yXOHFXVGJ7+TKgyCGzM2ubqkgx41L2pYtjQukhF8tRvp4R/LVHD2RZuNcS4NjlWMwOh3MzpI+NWsVet3it28y5sg55djGwPUkeoqoKufgmTtgDit9jd31AXbn3AR8qN4rGB3kH3yzHn3iZEHw3OnKhPGMrYiyA2ZYRdGmBmOkjbejv2RNFEDLB0bXw+v0qabY21RUtq9ntTccrMaDcQ4zeklh6mqlo5rblYUIVb3ZJ01EnaSfl4mjKYYHX3vGR+ArmeGW41Uba6ADzq4RUSZSbMtDgwTPPr1/Emprc1PjNaYcNQRPUbxqem1THB7XNR6AVm9NXgpamDI9tmMemu3z2qu99juTpp862p4Nb/dX+X/ih2L9mkALAkQPOk9Oh77MwzVIsanirGUkTsatNbAw6sVnMzA6wdBpGm3hUfUXwVbBlqvqo1mh2FvAOCddpnpWj+z2yY59PCnCO4Je3JnmxZnelXTEcJYOQNRO+tKooLPU2PQfE1DKakbDDcEVxxFp8pyZc3LNMfKus5zrcXSTMDWAdTptrXPF40ImfI/3e6O82u+3TWuOHxR7IvdGTLOadtDGm9WhaJAIkg6iOnpUjOH/AKpCB2RlXXc6gBZkgnmdIE0Mw3HF7Xuy6M+YsFJymIUCPjqOdHreHABzAt0UjT1kVVvYLNPdOvQR9NqlJ3ZTeKMhw5ntOropeBeUhQdu0nXzo5ivaIM5UW7hzJAUEZT/ABBtwCDv4bTV3gfCWtu6m3CalWBIJnXvTr4TXEYdkuAMqGMwBXQIkSF311oQMz1h1tnN2RzAQJ3GwOmwUTGbczRS37Q5boDwigGDHvGNiSNOunlV5bFm67rALIRm8zqOeuvzrnjsCguWh2cgk5mGyiJ15nXl51KVOynK+S/wnj1sqSxCuQMyidwTsN4OuvhVTivFczrkh+5yMa66DkNTzrq+BQuHOpXQcuRH0NVV9kbYh7bHNmnXXToBy86u2RgpG9dVYaAx0VpDQQJJaY08tooJcRbbkplBBBBOqnSRA841rQYjgYzOSxkhgAdQsgg6GaoYf2YjNnYkHoI28eVDTYJpA+zZuBHZWAHNgZ0kGBGu53q3Z4rccoqtOoDMBE6yTt3RAjrrRGxwdVnISJAA+8ARzHjXOxhDaYKEzKdWbZp6kbGqyK0D7rXBcyi5KnMAV+7OsHKNCdNdt6WK4Xdut34gQA0jQbkxGvxoinB7YYMuZSP3THp5VYweEYAhnzg7SBIHSedFBYKfhyhf1twhcxynk06yREA1xfhtu25DMcpEqRJ0+8CBy8aNYnhy9kVVB1AO0zOtV7PCwxzumVoggNpRQWVLfA7OXN2krvMwI8TU39mbehDHLvvPzojieHo8Zhtty0+Go0pvsgzMe0OVhBUkFdo9NOlFIVsHn2Ztzux16ioW+GG1dEEkMGED909QZzDy6CrwwfZJFkjMSD3u9PIg89unhXd8OGylxJXaJ0PgadBYFTgmXMTmygGAD3j5HT510t8KBgi44XUZWmdRqN6KYbFJcEoZ5EcwehHKuN3haNmlfeIY77j1pbV2C2VsNw9ioIuXFnWJAjzA0qQ7SyuZna6f3NNtiRudNKtW8LlQqGbUkg6kjWdPChrC41xO1XMELQy/CWX05UNUNHG1ibzuFJIIBME5dAe6Tpry6bV2s4e7kZcygzmIMGQfWRqN6J4jCFgfukwMw0MAzvUsmpbKJiJ023o2huMrirZzBljRlHXvcpHpU/8A0+89vIIyqxESB3hvB9aLYjBqqBQNM24METMma6WbDWyxDFgdQpggHzidTULTrBTkZ5+AuCOp6ld+g11q8uJuWwJtqoBgmIMxGh60XQZ0XtFXNvG4n1qZCkQQCKahXAt18gqxxJyoPZ5vHQTypVZt8NWO8BOuxYDfTTypU8itGqOIbmT+fWm7Q9aVKqEV8XZuXUa2v3hGp0+FGcDhuxsqCS2VQCTzMdOVKlSoLK13EKxkg/HT6VwuXVG4/GlSoApWcUe0cmCndyAKJ8Zq0t3wpUqBkrYgkgAZiJjc6c+tTNs/k0qVSxrJHTqT6mumHxGU7fMn6mlSpiK17j9q4t7ukXLIYwROYAwIMx032nnVS6lvE2Rqyhhy0O+28HalSqU7wVLB2w2GVEVVXRRH51qTMOgpUq0IObkdKjApUqYiQ8vnU48KVKgCBXrFNy5UqVMCjawGW6bksxIgSZA6wKtMx5/jSpUAcUwsEkBZO+mp8zXXKegpUqBEWB5Afn1qtgeHm2CoJMknUg70qVAE799VZVJILGBpNdsh601KkNlPHYE3IzEwDMA6HzHOupJpUqdAVcbeZSkKGDMFO35/8VZ7HwH59KVKkAslNSpUwP/Z"/>
          <p:cNvSpPr>
            <a:spLocks noChangeAspect="1" noChangeArrowheads="1"/>
          </p:cNvSpPr>
          <p:nvPr/>
        </p:nvSpPr>
        <p:spPr bwMode="auto">
          <a:xfrm>
            <a:off x="215900" y="-687388"/>
            <a:ext cx="2619375" cy="17430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TextBox 11"/>
          <p:cNvSpPr txBox="1"/>
          <p:nvPr/>
        </p:nvSpPr>
        <p:spPr>
          <a:xfrm>
            <a:off x="215899" y="1258877"/>
            <a:ext cx="8747126" cy="5416868"/>
          </a:xfrm>
          <a:prstGeom prst="rect">
            <a:avLst/>
          </a:prstGeom>
          <a:noFill/>
        </p:spPr>
        <p:txBody>
          <a:bodyPr wrap="square" rtlCol="0">
            <a:spAutoFit/>
          </a:bodyPr>
          <a:lstStyle/>
          <a:p>
            <a:pPr marL="342900" indent="-342900">
              <a:buFont typeface="Arial" panose="020B0604020202020204" pitchFamily="34" charset="0"/>
              <a:buChar char="•"/>
            </a:pPr>
            <a:r>
              <a:rPr lang="en-GB" dirty="0"/>
              <a:t>1819-1896. Born in </a:t>
            </a:r>
            <a:r>
              <a:rPr lang="en-GB" dirty="0" smtClean="0"/>
              <a:t>Leipzig. </a:t>
            </a:r>
          </a:p>
          <a:p>
            <a:endParaRPr lang="en-GB" dirty="0" smtClean="0"/>
          </a:p>
          <a:p>
            <a:pPr marL="342900" indent="-342900">
              <a:buFont typeface="Arial" panose="020B0604020202020204" pitchFamily="34" charset="0"/>
              <a:buChar char="•"/>
            </a:pPr>
            <a:r>
              <a:rPr lang="en-GB" dirty="0" smtClean="0"/>
              <a:t>Composer, concert pianist and teacher</a:t>
            </a:r>
          </a:p>
          <a:p>
            <a:pPr marL="342900" indent="-342900">
              <a:buFont typeface="Arial" panose="020B0604020202020204" pitchFamily="34" charset="0"/>
              <a:buChar char="•"/>
            </a:pPr>
            <a:endParaRPr lang="en-GB" dirty="0" smtClean="0"/>
          </a:p>
          <a:p>
            <a:pPr marL="342900" indent="-342900">
              <a:buFont typeface="Arial" panose="020B0604020202020204" pitchFamily="34" charset="0"/>
              <a:buChar char="•"/>
            </a:pPr>
            <a:r>
              <a:rPr lang="en-GB" dirty="0" smtClean="0"/>
              <a:t>The daughter of Friedrich Wieck, a renowned piano teacher – she received a good musical education. </a:t>
            </a:r>
          </a:p>
          <a:p>
            <a:pPr marL="342900" indent="-342900">
              <a:buFont typeface="Arial" panose="020B0604020202020204" pitchFamily="34" charset="0"/>
              <a:buChar char="•"/>
            </a:pPr>
            <a:endParaRPr lang="en-GB" dirty="0" smtClean="0"/>
          </a:p>
          <a:p>
            <a:pPr marL="342900" indent="-342900">
              <a:buFont typeface="Arial" panose="020B0604020202020204" pitchFamily="34" charset="0"/>
              <a:buChar char="•"/>
            </a:pPr>
            <a:r>
              <a:rPr lang="en-GB" dirty="0" smtClean="0"/>
              <a:t>As a highly respected composer-pianist she often performed her own works on the piano. She is often referred to as the ‘Queen of the Piano’ and was one of the first pianists to perform from memory. </a:t>
            </a:r>
          </a:p>
          <a:p>
            <a:pPr marL="342900" indent="-342900">
              <a:buFont typeface="Arial" panose="020B0604020202020204" pitchFamily="34" charset="0"/>
              <a:buChar char="•"/>
            </a:pPr>
            <a:endParaRPr lang="en-GB" dirty="0" smtClean="0"/>
          </a:p>
          <a:p>
            <a:pPr marL="342900" indent="-342900">
              <a:buFont typeface="Arial" panose="020B0604020202020204" pitchFamily="34" charset="0"/>
              <a:buChar char="•"/>
            </a:pPr>
            <a:r>
              <a:rPr lang="en-GB" dirty="0" smtClean="0"/>
              <a:t>She married Robert Schumann (very famous composer) against her father’s wishes. They had 8 children but only 4 survived. Her husband suffered mental illness. She had to support his ill health and provide most of the income for the family. </a:t>
            </a:r>
            <a:r>
              <a:rPr lang="en-GB" dirty="0" smtClean="0">
                <a:sym typeface="Wingdings" panose="05000000000000000000" pitchFamily="2" charset="2"/>
              </a:rPr>
              <a:t></a:t>
            </a:r>
            <a:endParaRPr lang="en-GB" dirty="0" smtClean="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smtClean="0"/>
              <a:t>She became lifelong friends with Johannes Brahms. He confided in her about his work and often he would change passages of his pieces in light of her feedback.</a:t>
            </a:r>
          </a:p>
          <a:p>
            <a:endParaRPr lang="en-GB" sz="2000" dirty="0"/>
          </a:p>
          <a:p>
            <a:endParaRPr lang="en-GB" sz="2000" dirty="0"/>
          </a:p>
        </p:txBody>
      </p:sp>
      <p:pic>
        <p:nvPicPr>
          <p:cNvPr id="2050" name="Picture 2" descr="Image result for clara schumann">
            <a:hlinkClick r:id="rId2"/>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6058" r="26318" b="8218"/>
          <a:stretch/>
        </p:blipFill>
        <p:spPr bwMode="auto">
          <a:xfrm>
            <a:off x="6959128" y="184150"/>
            <a:ext cx="2003897" cy="2172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5726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15900" y="197148"/>
            <a:ext cx="8504236" cy="584775"/>
          </a:xfrm>
          <a:prstGeom prst="rect">
            <a:avLst/>
          </a:prstGeom>
          <a:noFill/>
        </p:spPr>
        <p:txBody>
          <a:bodyPr wrap="square" rtlCol="0">
            <a:spAutoFit/>
          </a:bodyPr>
          <a:lstStyle/>
          <a:p>
            <a:r>
              <a:rPr lang="en-GB" sz="3200" dirty="0" smtClean="0">
                <a:latin typeface="Reprise Stamp" panose="02000000000000000000" pitchFamily="2" charset="0"/>
              </a:rPr>
              <a:t>Piano trio in g minor, op. 17, </a:t>
            </a:r>
            <a:r>
              <a:rPr lang="en-GB" sz="3200" dirty="0" err="1" smtClean="0">
                <a:latin typeface="Reprise Stamp" panose="02000000000000000000" pitchFamily="2" charset="0"/>
              </a:rPr>
              <a:t>mvt</a:t>
            </a:r>
            <a:r>
              <a:rPr lang="en-GB" sz="3200" dirty="0" smtClean="0">
                <a:latin typeface="Reprise Stamp" panose="02000000000000000000" pitchFamily="2" charset="0"/>
              </a:rPr>
              <a:t> 1</a:t>
            </a:r>
            <a:endParaRPr lang="en-GB" sz="3200" dirty="0">
              <a:latin typeface="Reprise Stamp" panose="02000000000000000000" pitchFamily="2" charset="0"/>
            </a:endParaRPr>
          </a:p>
        </p:txBody>
      </p:sp>
      <p:sp>
        <p:nvSpPr>
          <p:cNvPr id="9" name="AutoShape 6" descr="data:image/jpeg;base64,/9j/4AAQSkZJRgABAQAAAQABAAD/2wCEAAkGBhQSEBQUEhQVFRUVGBQWFxgYFxgXFxoXHBYYGhccGBgYHCYeGB0jHBgYHy8gIycpLSwsGB4xNTAqNSYrLCkBCQoKDgwOGg8PGiwkHyQsKSwsLCwsLCwsLCwsLCwsLCwsKSwsKSwsLCwsLCwsLCwpLCwsLCwsKSwsLCwsLCwsLP/AABEIALcBEwMBIgACEQEDEQH/xAAbAAABBQEBAAAAAAAAAAAAAAAFAAECBAYDB//EAEQQAAIBAgQDBQUECAUDBAMAAAECEQADBBIhMQVBURMiYXGBBjKRobEUQsHwByMkUmKSstFDcnOC4TPS8RWDoqM0U2P/xAAaAQADAQEBAQAAAAAAAAAAAAAAAQIDBAUG/8QAKBEAAgIBAwMDBAMAAAAAAAAAAAECESEDEjETQVEEImEyM3GBkdHw/9oADAMBAAIRAxEAPwD0m0K7RTotSivTbs8cjFOBTxSpWA0U8U8UopDGqGeukVDsqaoB4p4qUUopWBGlFSilFFjIgU8VKKUUrAjFKKlSoApY/ElRoGnNb1CyILgH5TUrzysd5CSBoO8NfIjWp45wFGbYvbG8al1jXz1qGMtCV0YyyjQkc/Mcp8tfVNlJFlRSilbtwAKlFMkjFKKlFKgCMU0VKKVOwIxSipRTRRYxopU8UjQA0U1LNT0wGpiKlFKKBGN/SeP2RP8AVT+lq8rB1+H1Neq/pQH7Gv8Aqp9Gryifz/uNcev9R63pftm4Q6DfYfSnrjbAyjyH08qVedR6Fnq0U8U9KvbPmRopRTxTxQA0UqeKqXrY7e3rrluQPLL/AN1JsaVlqnp6VAhqUU8UzDTSgBlMz4GPkP708Vww0y0xGY7dIEfjVmlY2qIxSipRSIpgNFKKr4ANk7xk5n38GI/Cu+YTE67xzikmNqnRnfa/EWyLVptWNy28AmVRT3iYPMd318KucUuqzWYY911c5SfdiNQN/eXTx+OO9qHv28dedUUrlAlmZdCtrbTXcCByzHlUsX7aJ2jMw7NjaCxmzT+tJmYG6gHblWM5O6R16emqTPRQZp6q8K45axCuEYEqzGNNs7AHryq5FXCe5Wc+pDZKiNKKeKUVoZjRTRXJy/aKAO7DFj4iIHhv8q7xSTG1RGKihkTSuzGkepgVw4cWNtc2XYbEnX11osKwWIpEVKKUUxEMlKKnFNFOwIxTRU4pooAxv6UP/wAJf9VPo1eStvp4f1GvW/0pD9hH+qn0avImMD8/vGuTW+o9X0v2zeYZDkXTkPpSrhhbvcXVvdH086VefSPRyetRT08U8V7NnzJGlUopRRYDRQ7ED9rs/wCniPrZoixgVRvj9rtf6V/+qzSY4/2Xop4p4pRRYhopRSYwQOv9vnQv2l439lsh9JZgonaYJ/CKLGlbLmBuZgxggh7iwY5MQIjlEVZigns5xyxcRALyszoWidS+Yi5AOuhj+YdaOxWcJWjTVhtZGKUUynU+EcvCd+e9SNXZlQBw/FUsYbM5JJuYjKOZPbXPl41xwnG2uWrjtlEZRCk5h3u7HWdR8KyVzEm6WYE5QbpXwXtWI+JaifCL6ph7wcGcyETEAhs3mDCt+TUTkqo7dPTp2zU4QBsoYAnMgOnRWY8vT0ru3ArFwd60jTB1UR3vTrI9V6UK4ZdyMqnfMTynY/KDRzB3v1fiEbpupBHzrlcjpSFg+BpZk2VADakc+uh/A/hXcrVs3enNgBtsQD/cetTv2ga0hqUYaukpZXJRimipxTRXTZw0Vbtwi9bAOhW4SOsFI+En41YiqV9/2q0v/wDO8fnbq/FJFNYX+7nK60KTpoCddB6nlVHgF/PhrTHfKJEyQRpr46a0L9s7l0NhxbtvcBeSqFRLDVQczAdSJ6Gm9kMeWkGzcTOXuKzFIZWYkSFYkGQw2pOTTWDSME4N2aWKUVF2OZQI1knyEba6b7wanFXZjQ0U0VKlQBCKUVKKUUwoxf6VNMCP9VPo1ePE/n/dXsX6VR+wD/VT6NXjrfn+Y1y63J6npftm6wjrkXyH0pqbB2v1a+Q+lKvPo9Cz12npVIV7J83Q0UopnJ0jqPrrU4pBRVxlyAv8ToP/AJD+1VMWf2u1427o+NyyKr8b4oqYizbPVX/+xQB8A1Qx+IzY3ClDKlWPUEdta/8APpWTnTZ0Q07S/YeLagdZ/Pzp6pYjERibaDoxProPmKsLd0uHoT1Oyj8Z2q9xm4NKzhi8aEcSdAlxz1gREDnsaF3sQuMTKywgYONdZXUE8vGPEULb2jFzFupVisPbHJcuQifGSSa5cExcErvBRfOWlqzcuTohprDD3DPY5LGVrXvIXidRBYkjruJ+FGmcAqCQC0wOsbj0mqeBZ+3zZv1eWCP4s4IP1Hr4UI9usYVe0EPeAZhrGsgD+mo05e6jTVgmgvw2/me907QgeiqPwpcdulcNdI3ykDzbuj61mfZXi9yQrIJeToRuV5682C/GrXtPxMjC9izB7txZ7u5yuswo1EwfXnWkZGE9P3fwYgMbbKBJQk5o/d7RonzMH4VfTHr2hw7iblzvljuGLZlXTXVSSR1YcxQl+IpaVTAZ1DqFMwsXGK550aJkKPCehfCOBcbtGZiASCSpBuFgst5FpJ35zzrKbcVdHWkmzWJxCMWqQ5IUmRopKhQ/OQJnXnFHMJxMmF/h6zuRO4rC8K4+n2i32zAPZLJn1AYMwzHfQ6HfqfKtNZxUOAsiQFDG4CTruATLCQuw2M6VlOLRcWmaHE8Ri5h1n32QnUcgw+pFF8RiWyAouYyukxodz00GvpXnnGuJXbeKtzC9mlsgOR73eYxEyCfGdD0rY4TiC5EznKSqkyMokgbMQEbU8jU3STCsl9mGYjpvTRVayB2rkRMQ3XcZdPiN6tRXZB2jz9SNSANy8TxJByW1cHr3GPyYVZ4zxxbAj3nOy/ix5D61k7HHSOIO5tkgdqNBqQWRQfgAfWh+KxbXGZ2Opknl02nzHwoUqbNOldfgPJijiCBdOboOU84HQD86Uc4dwS2IKSumjDQ7kHz5HXqetZJcXAskDKQkGeZzsJ26EVquEY2VX/I09Nln7vnWM3mzohGlRyTGMcctsmcq3ByHPmP9lHK87wPH2t4trhCwXZiZBOqkbDb3vpNekXBz6ia1g3dM59aCq0c4pRTXR3T5VIitTnojFNFSpRTFRiv0rn9gH+rb+jV45HXx/qr179K1z9lCxpnQz4y3LyFeTFNfj/VXNq8np+nxA1+EM21PgPpSrpg7Q7NdRsOdKuBrJ6KeD1+nzCg78etn79vQT15A1bs4+2YlkGnJlj61625Hz3Tl4Lbtt5iplh1FVPtdogEOmp/eA5Hx0roty2xgOpJ2AeZ9JpWg2vwZX2yw9w3rRs6sXXtBuTbWJEbQcxnn3VqnxPFMuOs5Bm7JDlHUIVY5iSN4PrXX2g4iVxJ0P6tmA0J0y2ucbEhhVccQD4xtICI7EnQZTcttOuo0kDmZHWspHXprCNK+NH2jtSQQAqwJEsVXTfXXN8DQvE8WZbOMBMgxkI277FSNt9Y9KBcT40rd1BAUhvvTmAgGEHdjWJ6md9K1vHhwUuMVDtbDMOQDAkkEd0+Mcz1qYumVKNosYMsLuGKkBGy5hqO8XgFgN9VUCNhPU0KwvGbnaFkBY9ozRLa+uvM/Sit/ELauIEYNkAyk6SQ50iehNWL2BXCKGiGJRgsAFSU7wIUSdTPUCJim2khpB7hvGkZmQEh2RX5y28QZ1Ek6eXWgPtdj3fFoSCyEWwpGoInv7jk2YelA2x7O3aqWkHQgLAPlmkbbT6USwnHAUIuKGKgZTBMd4EyJ058vjUw23Y5XR29m8d2WIvtcDQHLg5YbVysEmATlyR4CunE7zMWUOVVZDufeUH/DQT70RmOmpCyPvS4Ja7bEveYFbZy5ND76Wwy5wV0ByE+MUsffWxh3xTD3Zt2kJnM5kyw5gSWbqZPKrciVEzds2LdrNcyDVwpbVjDMAeYj01rk3tNhtQu+aQcuw003j1rK4+4XfM2pOvqdTHTUk1WIq1FsG0bFjYvglInnl0Pn+Z2nSu3D7vZlUuHMkxbY7oT90+B+Ex5ViLblWlSQetarheP7a0c2rLow6g86GnVMX4Nn7Q4vPllcufKATDCFjmJOrCZEaA+pu/xRUMSez7FkKsrZC2YEaRB0LCRyNYfE8QQqiMSWUS2ZcymSNRHKBJ03NHuL8XyJbTVnyggEbSIaQeZ57ATGprnlCNJGqk7sJ8E492eVbghnLF2PuzmaR4SZI/Ma2ziVbY9Br1O358RXjt17xMk7wCM3PyCwDRXhntPcVgtwnz0zDTKNeYGlaKfgxlp2EuJ2k7dAqqHZLlxoEtLXFyrPMaE+ZmdaDthXt3ArqQQQGAyzHdnaeR61CxjlfEF0dTKrqDm7wuWthvvoPGa78T4qEunIc1wky2+8BsoBAOq+9oOnWk2rNEqRfxTBlySZtZUA1jVmLTlOvLXwNWeGMwGhM5HiQ0TlA69TWQHE3DZhpAHIaDXfK0jnyq8ONE2jDFWUAbyCOZE+Q9elLbuwF0HeHW1uC4rL3ks6gCQGDsJDDT93ffXpW7N0Dc7fhpyrzbA+0VhLq5roDPbyEZGLd8lhrl5yOtac8XuJcliLiSZm0UuqcyNBhip7vgKd1MTjuiHcTfXIxn7pPymunbD8g+P9jWdxHHlKEFLnuxt4J/2n40l9oFVVBS4fdGu590annMHX+KtrOfpoPLjEMwdtD85+EGpG8PyD+eR+FA7XFhldyj/4YjWdjPhBg+OtVbnHpibV2AQTDZZ11nqPf0/ioUgekgN+li8TZQaZCwM6zmE6eUN8q8te4BPr/VW+/SPxLtcOncZSG+9EGY6eOY+tecgR8D/VWM3k7dJVGjW4XiVsIoL6gCe7P4U1ZxWHj+fSlWHSRv1GbYZD72IJEbKFU78yJNP+r/8A3Xf5x/ap4dLSLGZOfIj6iuGHw1pWLZ0IOaNG0lieY8Y9K9BQXhHnOb+SYugSBfJXeGCsRoBvIJH9653sWxOl62Nj7hn+umxGGtO05k0WCIMashG3l86hibVllgOgJ0n58qnpxfZFdSS7sK3MAbtq3dMXLkXMzdVm0F946fGa6cfw3Z4hAu72AWM7S+kf7Vj18K54S3fCWls3VC5bsdxCIW4ukkTzHwq1xbCu2PKsxIFi0y8iAYkTz1muaSyzVPAFtlCyAOsDUgAg7wPMSK53r0XeziQRObQbmOW42FXeK4XD4Ze0cMJIUFd5/OtTt8OtugcEmQCp5xuOWlXsVUK3Zd9lsLmz51tsGJBlZlcpYA8iQQveie9vQv2n4gc5edMzKPCASP5oJ86vcC9nsULoyYhgjgHQCfdLAGdBrGoohxTgQjvktqdojzPdqKuWR3SMsLsMIBCgONG7ukROk6aj4UOa4Uugq4ILEMv8JBggen09C74qyuJGHm6GPSMu0wdOmtdruGEwC/T3h/21tsRG4P8ABrhTA3mDyxfKVIGgBUiDEnulxrtNZr9Jz5Xw1kHu27CtH8TklifEwKsYbBYhZQXjl7NroXKpGbISNxvKgfGsj7UYi8uIAun9Yuh5j3iVI6gzMeNQsSK7A2+dfQVyirPEsQRdQiJjUQMoOdjoI2iN/KpceuFMVcAyDIwUARHdAG0QZiTpzrWM8ESjkpGivsuT9pRR9+U+O3zp7aZMcVgEKSANAPdA225z5ip+zeIK46BsWa3MCQC4VSOSkHKdOnnSlqcgoG+9mcGxdSzSJbMInuqc4HgM2Q6a92hGLxhuXmuAg6kjXkDoN9CAPi09aNcI4bea4s3mURDBQFDHPcWTGv3Qat43gSIvdWANJLGTy0FY8yNOEZi8zC0zCQ51GgnlLAAEEwPnVPFZwsmSVMyZ1H5/GiB4la+0ixladpzNExPXpzq7fwgPL5t/etHFEpsocKQLdZhlBNl2JiCIKjfxyzPVjQ2xfGcTPaOG5ldB0n4ADoNqLLwmLrS7FWskqJ93/pNp5k1Oxg0kwNQN5M/WlFW3YSeECQhRBPdZxMNyCnaR5/CqXD8SWLCYzCR1E90x9fQUbwuIS8G0Pd6nfpsar38KMpIGUiOZOkiRqTVc5Fwd7XCxNliBAS0T3TrA128xrVvG+0Jv32S69u3DuRvbzLscxmDoF8alheGFrqP2jlVtIckmCYbcTrrB9Ky3tKp+13spylbt0CP3cxEa/wCUVml7i7waG9ibQAi4hM/ddiSNRBBGnnU+I4m0BbFlhduXIORW7y6aq0nblO9Y1LjyJudOS1Y4LeJxyS098QdNs3hyrVqiE7NEvGEKFDJU5WgCRnBiZ8s38wqjfx6b5THPQz0Aj50sMR9frVPiF5cp2kMB4x+ZqbXgdHHjXEA1koogZ82g0+6N/X5GgPLXx+tGOLv+p0iZH1oPP4/Wspcm0cIvdoPr9aVLMKVMRuF7O4khTA8tar2cdZuMUCnNrO2kbzrTcNuzZHP5dOVCOCIftN0mf8SNI+/1512nEbDheAt9helJP3TpIIZCYHUjT0NV/wD0Ado/vGASIUbQJgzr8qnw3BzbYxzbWWLab6sYA1A0Irnbw6O3dc6CPfnc7Ez06xXPKTTdGyimgrhcEbdu30XtTrEkM6nadNRV2938eZUaYVARm/jbnHQVneH4JrjNqwCwo706HpGvLkKH4ywiX2lvcRSNRvnOhOaPr5VizRGg9reBdvZCghMrgkyG+6eUjrNSscPyIiT7qAchPcJn/wCNZkYpNhcbU694/wB5q9YwecEh20Gmp5bb7culNPwJo12Cvm2ilfe7M5efeCkDSRrMaT61wF8sXF05ocgDMq6AIpJj3pYzy3iNKzR4VkAJZtAGHKAZ3mPj86znFOMKjQCQJ01J1Og01n6UUOzU4/gKXMal9XC+6Mggz9yc3LrsatvhFy5gx5bwN4jnruKxFjiUEZyQCQd410/t1rUYLh9u7bZw2yywJk+EDpy5eVVGVrDE15CqqBcQyNbWQwRpo416Hw8RrrQnjnCbeLvMzyozEbKGJBiFJA7u5ljH0psDw5XuAEEACTDGcokQNdCdAP8AMK6cdxnY2wPddhmMASg1AVY20+AjrUvHILPAAs4qyqLKq1wZgIRcwHaNucszr1FdbntIpZptuZLalgTqNJmZ8Z3rPi6PvGANunXXrUGVJ0/eOvlU7n2RptXc1+DvYd2ZyiMzd05lVLsEqQwkZC0iJifETV3gXs9aS+9xXRyxVllRuSzQVYd05gNjp8Kxdm+RqJjqPeHkaOYPEC7o5k6Ceo1ObTpH55UvcRJUbi1cFq+pMEKpI1mfffpqe9EVyucQY9oW7/e7oIByg7BYGux31rOnhILkADSJ1M6xr8/HzrjjsLatrmaefUEjmRrEeNVtFZbu8IVsW10CCGtsO9C5TbgjbkRJ5jaiD2u4zGNI0zCTvsI8BXnGI42n3Z06SR4ayPkKKcH4lYuaOCD5n8+kUIGadgBcQEk/qmnXp2MCY0iIqIcdm+VXBMDNuQCG2GxAifh1ob9hTtYI0KsCZ3Ga2R1n570uIYSzZUl8ojT3tvw9NfKi2rDGC1gOHLaMLs0KSTHOJJ9fSuFvDFlcd6O7vodc2wjwE9KzrcWsE90aDbR49D/xRfh64e5G0HmNZ8+vlvQn4Bo1nDIUISyibWSCQTqGAnaDrQDH8BS/ibrM4AZnecwyyWOg0nQmfSut/gaKAcsjXWY01/tyJrtf4FYRC7EAekTzgkiT5UNAnQFv+ydtZIYsVMiCJYaED3etDsZh8nFlOkOyv3dFkxmgchmkRWw4SmEZu4O8dO9z+BiqfEOCJ9p7XJqMkEEgQAvLblS4HdmUggSGIJa5GvRq7C3PcbdgNZ0mJH08tKscWsKtxVCkKAWOo3YAt4zP1oY/EWz90e6Ou2sU27Eipi9FYEnQxHTWqhjr1+td8dckToJ1gef5+NVh/f61D5NY8F3J5/n0pqbP+NPTEa3hd4NYBUQGmBEfeM8zzofwjFq1+4FUArOYwRs0ad4/Su1jEpaRbahyBIGhJ3JOw1qthOytXGZRdzPMhlPWTAjrXbXBxm/9mMPmw96diflL/wBqHYVf12gE5htpzHy+FDeFY0mch0C3jBncI5ProfU0Jw2KuteTORlZwBGkAkf3rjm0pM6IJtI9I4ZhAoxD7ZdeR2EyJ0+9GvQ6615FxnibXXZpIk/LX15716UnBkFplA93UGTMm0Y1nXqOWu1eb3baq+3I/wBVTVjugNzmTPWtN7NcZcNknMYlZnluNPCfnQk3uiqBzEb+dXsAFaYGUhWOmhkDwpUUnZtvaa2yYFr0GIBHOFPdVSeQn+o6V5RbYsXJMkd7zjevaOM8Et28LdyFhK82Y/4F5+u2ZV/lFeSYYhBMDbmAatZRDwyu+P0Hx111H/NH/Y7ira2z0O/7p0j0NDF4kCYKIOhyj+1EPZ3D5rzjUD9YdNNrTsNvED4UKuwfBveD/eB1LGysRykkj+YLQj9I7kOhA3LH4Nl+UUe4f7PIWY96czjRiNrzj6KBWf8AbPhoS6kyyjtiJM/41zr4KB6VL9zKTpGMVc6jf02nfnUghiCRHTX+1QW7ltqYBJ2HKBuW6+VVl4g0+8Y8lj4VXBNtli3fyGNQN+vn+FGeBtMHoSuvSJHj4UMt3Qe8QJWJHIqeY6UW4PgVNyQSBFzQEj/BYz8hTpcjt8Gxw/DiyqSSM+SRA2ABOs6aLvWJ/SBxA/aezEAAKWH9I9BB16+FbfB8B7+r3cuZhGdgNLt1eR6KK859obP7U8knbfX870rsXALtrm0A11n46Uhca0Qw3G/oSCPpVm7xRUMdmhI37o/JpsRc7QKwCj3thGwnWhIbZu/ZXFC5dt6zCXSGPL/pny/8+ArC8e4scTeZplZIQTsOvmd62Xs7w9cgnMS1nESZ2ixYdY6QWrKY/DZLz6ahnGvg7D8KnltguAVbYjSeg9KsYHGm0+dduY5H0q6BrOQRHTTemNkM2oA0G2g95adDs3OBxzXcM0EjLGXTXKfw/vVnjfCS9xF7wRYQaHRQ2XeI5T51j7akDRmEaRJiPSvSeHcMUKrAnTLuSQSbdogn4/M0tR4CKM1xjAWrJXsswYanViInlIkH5fCtRh7k27bECWUEnx18OdA/aK8puorlg7q2XLsQp1luVX+EvOHt5AMpEiSZ3I1kams7dFdzB+2N4jF3CCNAD/8AWtZ3D3CxQ5iJJBjTnR32xbLjLs7woj/21oG90BlhTAO/LU1uuDNk+IqAwiYyg67786rz+P1p8Ziix1A23B8elQB/H61MuTSHBaJpVGaagYexeKvKQbXI3DOXMZzEdOlE7l6TJ3A8qy9jjuI1C2gSDJhWPvNA2PMkAeYrm3tPdgNkSDInvQfn4129SJw7JG49n7ljsbzOe+v2rXoDnVfvcyQBpuaq8MtKXR2DkABlCgEk6HUTtAqj7D2u3w/ENBnf7KVH8RxKnT0mtR7K2oxNkEbaEdIUg1wzacmdkU1FMN8HvqbQJS9lLKs5BsEOaYY6BNdB1ry26ge6wQsdIWRHP73QV7bgmUYcZTILuAeR/Z2rw65i1F2+CckhlDdDPhTgRI5XOHHUZk/m8I6Vb4dZFr323BHdGYRl1k8jEmstirjK29yDIBLNBgwSvh5VoOAK3ZSWJzlgJkmQtxY16mNKbBHpmI4o161dD23QajRTI/U3gT5BC7T/AA15NdByNoZg8q9X9ofbCxhw6EM7GVOWMoJw91ILciM4MdKwPEeD3rdkMVjtgTbIMmJDAwNVBAaP8pmNJIA13MlYLZl33TryrZezF62t4kl9Q6juSZa266Ab7n4VmTgL6lWYsAXCTm1zb6iZjxrX+yt9ExFtrjqqrdEliAAJu6knb/mm00CybPh3tNbJEZ5ZgR+qaD2jMy8+feA8qz3tzxdLjW2BI1urlKkH/quc20Qc48dDV7gHGLZNq1mGYDCnWAe65LRO8Bxt49KzPtliwcYeeQkGNeYK+cj61EU7G+DNXsYBbgCSFg9IJOvzoeMf4D8+lX7eGbK2nvIyhRq08hG+prnheG2FQ9v9oDrBYC3AQEgCc2usjeN61rJFlrA8SXLLiCVZRp/FI+daD2d4rbFxQSYPaDRST3rbLsPP5VlLpH6sKcwWRp0zzy20NHuHfsuNtPdygSLsBlZsoadgdD5xS7DPQsL7VWjAQsxLSB2b657jsvxLEDyrB+2AX7UWQmGVG18yAdtAQAfWtJwbjtlWsTtbGGFxv3SpLNPM8tp1PhQD2ixdu9dFy0ysuRUK65hlA30j4GpinZT4MXiSe0Y6+8Dp61fwh/VL/u/5qpiLdztcmYySI70DU6anbeiOFssECsZZg8CTIIEEGeYKmqSZJs/Z3iIBtoNjbvg6knW3aRo05ImePwoJx4qcTdysSCxMlY1PeIMxrJNNwPiQtYu2HUQO0GaSTNywEHdGwzRr4nlXTjVzNduMdzduTOhmTOlLa0x3gopaO0j4/wDNSDLOrRqoMCeYoSLrfa4kxn6mIonZ4hbIJzr7ybmDoVnQ+XyoS8BYfwXYhSWut+sGU9zaGnQ+oBrcYTHjK1sEgrCkFDqwVBrrpoqDprWAfjtlLVsak53eQNMrZMuv+w0etfpCwofEPkuntGZh3VHO3l1zae5rWc1ZUSxj7aNeR3Yl7QuDJAAKsZMkGZFXsPisiBMhGVEkc4I0O+hMg+ulZI+3Njt3uZbhzKwiEO46h67479ImH7a6wS4Q/UKDuCNCZ5Cop0XasHe1Kn7WGJIFxMwHMQCvxlSaznFMCbT5HYOwElhpuJHyrvxb2iS7dDqjwAFIMTz+G9DMbxTtGzEeHyit44MpDkd0eR/qqX/P1qsMXMCOv1muoff1+tTLkuPBaZtaeuBuGlQKz2vh/B7dq92uMym5ds21RrZBAKHKcoyKO8e9ov3fWsL7Vez04m5eDI6uVujIISCwUKUIB5Qek1qeLol+4t1r0vbBCTa0CzMQCABM6eNcG4xcZVHagqYylLYUEe8IiMuw11pQhJMJSi4/JnbeNTC3eyt2ssSS0z2py5gAQcogkAAeutX7dzssRLMGS6o1U5sma2GZDJ3DMymDMj0qfGcbde0wcqZIPdULAgqT73IHrVPiGFe6hT9WqnNGVWUgEqSAVaDqoOoo6bc3gOolEN+0HHLTLZXB4i5at2y2ZMvuOkAbEyYOXyHM1hON2LY7PJcnOQzwZOcic0fHTlNG8Bgb6YcWWuJkghsqAuRqYDHnJ8N96F4vhQck27eXIcpGxLFTAAG//NabXdIUWqz5G4HxdA7rftpdUrqXEkZSGzDnoFJjciesVqsQtu/dW/hwoQFWQKotoZmDlJBCiTOgmABXnXD7Zu3YTQwxOmmXLB0Gp6ada0+E4FcRIF7ubZcmsLp1gSBv40RjaDUaTwBxj3XsrDFshZ+00k9ozQzc5OVVA9etDMdiHW+wRiclwwJMb+e2kUXw4F28JYhtGVoB21AiPWaJrwQqzOrZnYGSQAZiBB5fPyrSr4InujhgDCYku36zMW7TMS8+6JAUcyZPXlXfiuCuZrhI7MKJCzIIzNqNeoPqeVaXheD0fRrkwe9lldxpy6VU4xwnkwcad0TO8jUKNtPmat22ZrBjeHY5kvLc5ghpgHzmd58asXOKZ8SS2gJbQAKNjEKNBrXXBcJJujOjhfvdRoYJ02qtg0tvfVZZVJgERmPTMdtxWewtTC2B4t2dxLg0OZTpOmvLpRnEpcvC8XY5cUzuwJ765bi5EYnYAKpA20HKs/w2wblwqYyQeWsAwPKiqcIAIktoNw7D032/tRHSd2xS1OyAmG4X2YNwzCuMsRJg94a/5l18DT8QvGbTAktkGp0I1J5etHH4RbPU7/ebc78/Cg3HsOLZthZiDodTvynzrTbRKlZYw7wzlWKhggQCIlgoct4Qx0neunCsWvZvbYKrBCyuWJBGgAiIU6H4VTuOttBcthntlhM6ZdIjrPLptvVu5gkdAyPCkT3jJIjrOnOaSzdlSnSSj+/yXOHFXVGJ7+TKgyCGzM2ubqkgx41L2pYtjQukhF8tRvp4R/LVHD2RZuNcS4NjlWMwOh3MzpI+NWsVet3it28y5sg55djGwPUkeoqoKufgmTtgDit9jd31AXbn3AR8qN4rGB3kH3yzHn3iZEHw3OnKhPGMrYiyA2ZYRdGmBmOkjbejv2RNFEDLB0bXw+v0qabY21RUtq9ntTccrMaDcQ4zeklh6mqlo5rblYUIVb3ZJ01EnaSfl4mjKYYHX3vGR+ArmeGW41Uba6ADzq4RUSZSbMtDgwTPPr1/Emprc1PjNaYcNQRPUbxqem1THB7XNR6AVm9NXgpamDI9tmMemu3z2qu99juTpp862p4Nb/dX+X/ih2L9mkALAkQPOk9Oh77MwzVIsanirGUkTsatNbAw6sVnMzA6wdBpGm3hUfUXwVbBlqvqo1mh2FvAOCddpnpWj+z2yY59PCnCO4Je3JnmxZnelXTEcJYOQNRO+tKooLPU2PQfE1DKakbDDcEVxxFp8pyZc3LNMfKus5zrcXSTMDWAdTptrXPF40ImfI/3e6O82u+3TWuOHxR7IvdGTLOadtDGm9WhaJAIkg6iOnpUjOH/AKpCB2RlXXc6gBZkgnmdIE0Mw3HF7Xuy6M+YsFJymIUCPjqOdHreHABzAt0UjT1kVVvYLNPdOvQR9NqlJ3ZTeKMhw5ntOropeBeUhQdu0nXzo5ivaIM5UW7hzJAUEZT/ABBtwCDv4bTV3gfCWtu6m3CalWBIJnXvTr4TXEYdkuAMqGMwBXQIkSF311oQMz1h1tnN2RzAQJ3GwOmwUTGbczRS37Q5boDwigGDHvGNiSNOunlV5bFm67rALIRm8zqOeuvzrnjsCguWh2cgk5mGyiJ15nXl51KVOynK+S/wnj1sqSxCuQMyidwTsN4OuvhVTivFczrkh+5yMa66DkNTzrq+BQuHOpXQcuRH0NVV9kbYh7bHNmnXXToBy86u2RgpG9dVYaAx0VpDQQJJaY08tooJcRbbkplBBBBOqnSRA841rQYjgYzOSxkhgAdQsgg6GaoYf2YjNnYkHoI28eVDTYJpA+zZuBHZWAHNgZ0kGBGu53q3Z4rccoqtOoDMBE6yTt3RAjrrRGxwdVnISJAA+8ARzHjXOxhDaYKEzKdWbZp6kbGqyK0D7rXBcyi5KnMAV+7OsHKNCdNdt6WK4Xdut34gQA0jQbkxGvxoinB7YYMuZSP3THp5VYweEYAhnzg7SBIHSedFBYKfhyhf1twhcxynk06yREA1xfhtu25DMcpEqRJ0+8CBy8aNYnhy9kVVB1AO0zOtV7PCwxzumVoggNpRQWVLfA7OXN2krvMwI8TU39mbehDHLvvPzojieHo8Zhtty0+Go0pvsgzMe0OVhBUkFdo9NOlFIVsHn2Ztzux16ioW+GG1dEEkMGED909QZzDy6CrwwfZJFkjMSD3u9PIg89unhXd8OGylxJXaJ0PgadBYFTgmXMTmygGAD3j5HT510t8KBgi44XUZWmdRqN6KYbFJcEoZ5EcwehHKuN3haNmlfeIY77j1pbV2C2VsNw9ioIuXFnWJAjzA0qQ7SyuZna6f3NNtiRudNKtW8LlQqGbUkg6kjWdPChrC41xO1XMELQy/CWX05UNUNHG1ibzuFJIIBME5dAe6Tpry6bV2s4e7kZcygzmIMGQfWRqN6J4jCFgfukwMw0MAzvUsmpbKJiJ023o2huMrirZzBljRlHXvcpHpU/8A0+89vIIyqxESB3hvB9aLYjBqqBQNM24METMma6WbDWyxDFgdQpggHzidTULTrBTkZ5+AuCOp6ld+g11q8uJuWwJtqoBgmIMxGh60XQZ0XtFXNvG4n1qZCkQQCKahXAt18gqxxJyoPZ5vHQTypVZt8NWO8BOuxYDfTTypU8itGqOIbmT+fWm7Q9aVKqEV8XZuXUa2v3hGp0+FGcDhuxsqCS2VQCTzMdOVKlSoLK13EKxkg/HT6VwuXVG4/GlSoApWcUe0cmCndyAKJ8Zq0t3wpUqBkrYgkgAZiJjc6c+tTNs/k0qVSxrJHTqT6mumHxGU7fMn6mlSpiK17j9q4t7ukXLIYwROYAwIMx032nnVS6lvE2Rqyhhy0O+28HalSqU7wVLB2w2GVEVVXRRH51qTMOgpUq0IObkdKjApUqYiQ8vnU48KVKgCBXrFNy5UqVMCjawGW6bksxIgSZA6wKtMx5/jSpUAcUwsEkBZO+mp8zXXKegpUqBEWB5Afn1qtgeHm2CoJMknUg70qVAE799VZVJILGBpNdsh601KkNlPHYE3IzEwDMA6HzHOupJpUqdAVcbeZSkKGDMFO35/8VZ7HwH59KVKkAslNSpUwP/Z"/>
          <p:cNvSpPr>
            <a:spLocks noChangeAspect="1" noChangeArrowheads="1"/>
          </p:cNvSpPr>
          <p:nvPr/>
        </p:nvSpPr>
        <p:spPr bwMode="auto">
          <a:xfrm>
            <a:off x="63500" y="-839788"/>
            <a:ext cx="2619375" cy="17430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AutoShape 8" descr="data:image/jpeg;base64,/9j/4AAQSkZJRgABAQAAAQABAAD/2wCEAAkGBhQSEBQUEhQVFRUVGBQWFxgYFxgXFxoXHBYYGhccGBgYHCYeGB0jHBgYHy8gIycpLSwsGB4xNTAqNSYrLCkBCQoKDgwOGg8PGiwkHyQsKSwsLCwsLCwsLCwsLCwsLCwsKSwsKSwsLCwsLCwsLCwpLCwsLCwsKSwsLCwsLCwsLP/AABEIALcBEwMBIgACEQEDEQH/xAAbAAABBQEBAAAAAAAAAAAAAAAFAAECBAYDB//EAEQQAAIBAgQDBQUECAUDBAMAAAECEQADBBIhMQVBURMiYXGBBjKRobEUQsHwByMkUmKSstFDcnOC4TPS8RWDoqM0U2P/xAAaAQADAQEBAQAAAAAAAAAAAAAAAQIDBAUG/8QAKBEAAgIBAwMDBAMAAAAAAAAAAAECESEDEjETQVEEImEyM3GBkdHw/9oADAMBAAIRAxEAPwD0m0K7RTotSivTbs8cjFOBTxSpWA0U8U8UopDGqGeukVDsqaoB4p4qUUopWBGlFSilFFjIgU8VKKUUrAjFKKlSoApY/ElRoGnNb1CyILgH5TUrzysd5CSBoO8NfIjWp45wFGbYvbG8al1jXz1qGMtCV0YyyjQkc/Mcp8tfVNlJFlRSilbtwAKlFMkjFKKlFKgCMU0VKKVOwIxSipRTRRYxopU8UjQA0U1LNT0wGpiKlFKKBGN/SeP2RP8AVT+lq8rB1+H1Neq/pQH7Gv8Aqp9Gryifz/uNcev9R63pftm4Q6DfYfSnrjbAyjyH08qVedR6Fnq0U8U9KvbPmRopRTxTxQA0UqeKqXrY7e3rrluQPLL/AN1JsaVlqnp6VAhqUU8UzDTSgBlMz4GPkP708Vww0y0xGY7dIEfjVmlY2qIxSipRSIpgNFKKr4ANk7xk5n38GI/Cu+YTE67xzikmNqnRnfa/EWyLVptWNy28AmVRT3iYPMd318KucUuqzWYY911c5SfdiNQN/eXTx+OO9qHv28dedUUrlAlmZdCtrbTXcCByzHlUsX7aJ2jMw7NjaCxmzT+tJmYG6gHblWM5O6R16emqTPRQZp6q8K45axCuEYEqzGNNs7AHryq5FXCe5Wc+pDZKiNKKeKUVoZjRTRXJy/aKAO7DFj4iIHhv8q7xSTG1RGKihkTSuzGkepgVw4cWNtc2XYbEnX11osKwWIpEVKKUUxEMlKKnFNFOwIxTRU4pooAxv6UP/wAJf9VPo1eStvp4f1GvW/0pD9hH+qn0avImMD8/vGuTW+o9X0v2zeYZDkXTkPpSrhhbvcXVvdH086VefSPRyetRT08U8V7NnzJGlUopRRYDRQ7ED9rs/wCniPrZoixgVRvj9rtf6V/+qzSY4/2Xop4p4pRRYhopRSYwQOv9vnQv2l439lsh9JZgonaYJ/CKLGlbLmBuZgxggh7iwY5MQIjlEVZigns5xyxcRALyszoWidS+Yi5AOuhj+YdaOxWcJWjTVhtZGKUUynU+EcvCd+e9SNXZlQBw/FUsYbM5JJuYjKOZPbXPl41xwnG2uWrjtlEZRCk5h3u7HWdR8KyVzEm6WYE5QbpXwXtWI+JaifCL6ph7wcGcyETEAhs3mDCt+TUTkqo7dPTp2zU4QBsoYAnMgOnRWY8vT0ru3ArFwd60jTB1UR3vTrI9V6UK4ZdyMqnfMTynY/KDRzB3v1fiEbpupBHzrlcjpSFg+BpZk2VADakc+uh/A/hXcrVs3enNgBtsQD/cetTv2ga0hqUYaukpZXJRimipxTRXTZw0Vbtwi9bAOhW4SOsFI+En41YiqV9/2q0v/wDO8fnbq/FJFNYX+7nK60KTpoCddB6nlVHgF/PhrTHfKJEyQRpr46a0L9s7l0NhxbtvcBeSqFRLDVQczAdSJ6Gm9kMeWkGzcTOXuKzFIZWYkSFYkGQw2pOTTWDSME4N2aWKUVF2OZQI1knyEba6b7wanFXZjQ0U0VKlQBCKUVKKUUwoxf6VNMCP9VPo1ePE/n/dXsX6VR+wD/VT6NXjrfn+Y1y63J6npftm6wjrkXyH0pqbB2v1a+Q+lKvPo9Cz12npVIV7J83Q0UopnJ0jqPrrU4pBRVxlyAv8ToP/AJD+1VMWf2u1427o+NyyKr8b4oqYizbPVX/+xQB8A1Qx+IzY3ClDKlWPUEdta/8APpWTnTZ0Q07S/YeLagdZ/Pzp6pYjERibaDoxProPmKsLd0uHoT1Oyj8Z2q9xm4NKzhi8aEcSdAlxz1gREDnsaF3sQuMTKywgYONdZXUE8vGPEULb2jFzFupVisPbHJcuQifGSSa5cExcErvBRfOWlqzcuTohprDD3DPY5LGVrXvIXidRBYkjruJ+FGmcAqCQC0wOsbj0mqeBZ+3zZv1eWCP4s4IP1Hr4UI9usYVe0EPeAZhrGsgD+mo05e6jTVgmgvw2/me907QgeiqPwpcdulcNdI3ykDzbuj61mfZXi9yQrIJeToRuV5682C/GrXtPxMjC9izB7txZ7u5yuswo1EwfXnWkZGE9P3fwYgMbbKBJQk5o/d7RonzMH4VfTHr2hw7iblzvljuGLZlXTXVSSR1YcxQl+IpaVTAZ1DqFMwsXGK550aJkKPCehfCOBcbtGZiASCSpBuFgst5FpJ35zzrKbcVdHWkmzWJxCMWqQ5IUmRopKhQ/OQJnXnFHMJxMmF/h6zuRO4rC8K4+n2i32zAPZLJn1AYMwzHfQ6HfqfKtNZxUOAsiQFDG4CTruATLCQuw2M6VlOLRcWmaHE8Ri5h1n32QnUcgw+pFF8RiWyAouYyukxodz00GvpXnnGuJXbeKtzC9mlsgOR73eYxEyCfGdD0rY4TiC5EznKSqkyMokgbMQEbU8jU3STCsl9mGYjpvTRVayB2rkRMQ3XcZdPiN6tRXZB2jz9SNSANy8TxJByW1cHr3GPyYVZ4zxxbAj3nOy/ix5D61k7HHSOIO5tkgdqNBqQWRQfgAfWh+KxbXGZ2Opknl02nzHwoUqbNOldfgPJijiCBdOboOU84HQD86Uc4dwS2IKSumjDQ7kHz5HXqetZJcXAskDKQkGeZzsJ26EVquEY2VX/I09Nln7vnWM3mzohGlRyTGMcctsmcq3ByHPmP9lHK87wPH2t4trhCwXZiZBOqkbDb3vpNekXBz6ia1g3dM59aCq0c4pRTXR3T5VIitTnojFNFSpRTFRiv0rn9gH+rb+jV45HXx/qr179K1z9lCxpnQz4y3LyFeTFNfj/VXNq8np+nxA1+EM21PgPpSrpg7Q7NdRsOdKuBrJ6KeD1+nzCg78etn79vQT15A1bs4+2YlkGnJlj61625Hz3Tl4Lbtt5iplh1FVPtdogEOmp/eA5Hx0roty2xgOpJ2AeZ9JpWg2vwZX2yw9w3rRs6sXXtBuTbWJEbQcxnn3VqnxPFMuOs5Bm7JDlHUIVY5iSN4PrXX2g4iVxJ0P6tmA0J0y2ucbEhhVccQD4xtICI7EnQZTcttOuo0kDmZHWspHXprCNK+NH2jtSQQAqwJEsVXTfXXN8DQvE8WZbOMBMgxkI277FSNt9Y9KBcT40rd1BAUhvvTmAgGEHdjWJ6md9K1vHhwUuMVDtbDMOQDAkkEd0+Mcz1qYumVKNosYMsLuGKkBGy5hqO8XgFgN9VUCNhPU0KwvGbnaFkBY9ozRLa+uvM/Sit/ELauIEYNkAyk6SQ50iehNWL2BXCKGiGJRgsAFSU7wIUSdTPUCJim2khpB7hvGkZmQEh2RX5y28QZ1Ek6eXWgPtdj3fFoSCyEWwpGoInv7jk2YelA2x7O3aqWkHQgLAPlmkbbT6USwnHAUIuKGKgZTBMd4EyJ058vjUw23Y5XR29m8d2WIvtcDQHLg5YbVysEmATlyR4CunE7zMWUOVVZDufeUH/DQT70RmOmpCyPvS4Ja7bEveYFbZy5ND76Wwy5wV0ByE+MUsffWxh3xTD3Zt2kJnM5kyw5gSWbqZPKrciVEzds2LdrNcyDVwpbVjDMAeYj01rk3tNhtQu+aQcuw003j1rK4+4XfM2pOvqdTHTUk1WIq1FsG0bFjYvglInnl0Pn+Z2nSu3D7vZlUuHMkxbY7oT90+B+Ex5ViLblWlSQetarheP7a0c2rLow6g86GnVMX4Nn7Q4vPllcufKATDCFjmJOrCZEaA+pu/xRUMSez7FkKsrZC2YEaRB0LCRyNYfE8QQqiMSWUS2ZcymSNRHKBJ03NHuL8XyJbTVnyggEbSIaQeZ57ATGprnlCNJGqk7sJ8E492eVbghnLF2PuzmaR4SZI/Ma2ziVbY9Br1O358RXjt17xMk7wCM3PyCwDRXhntPcVgtwnz0zDTKNeYGlaKfgxlp2EuJ2k7dAqqHZLlxoEtLXFyrPMaE+ZmdaDthXt3ArqQQQGAyzHdnaeR61CxjlfEF0dTKrqDm7wuWthvvoPGa78T4qEunIc1wky2+8BsoBAOq+9oOnWk2rNEqRfxTBlySZtZUA1jVmLTlOvLXwNWeGMwGhM5HiQ0TlA69TWQHE3DZhpAHIaDXfK0jnyq8ONE2jDFWUAbyCOZE+Q9elLbuwF0HeHW1uC4rL3ks6gCQGDsJDDT93ffXpW7N0Dc7fhpyrzbA+0VhLq5roDPbyEZGLd8lhrl5yOtac8XuJcliLiSZm0UuqcyNBhip7vgKd1MTjuiHcTfXIxn7pPymunbD8g+P9jWdxHHlKEFLnuxt4J/2n40l9oFVVBS4fdGu590annMHX+KtrOfpoPLjEMwdtD85+EGpG8PyD+eR+FA7XFhldyj/4YjWdjPhBg+OtVbnHpibV2AQTDZZ11nqPf0/ioUgekgN+li8TZQaZCwM6zmE6eUN8q8te4BPr/VW+/SPxLtcOncZSG+9EGY6eOY+tecgR8D/VWM3k7dJVGjW4XiVsIoL6gCe7P4U1ZxWHj+fSlWHSRv1GbYZD72IJEbKFU78yJNP+r/8A3Xf5x/ap4dLSLGZOfIj6iuGHw1pWLZ0IOaNG0lieY8Y9K9BQXhHnOb+SYugSBfJXeGCsRoBvIJH9653sWxOl62Nj7hn+umxGGtO05k0WCIMashG3l86hibVllgOgJ0n58qnpxfZFdSS7sK3MAbtq3dMXLkXMzdVm0F946fGa6cfw3Z4hAu72AWM7S+kf7Vj18K54S3fCWls3VC5bsdxCIW4ukkTzHwq1xbCu2PKsxIFi0y8iAYkTz1muaSyzVPAFtlCyAOsDUgAg7wPMSK53r0XeziQRObQbmOW42FXeK4XD4Ze0cMJIUFd5/OtTt8OtugcEmQCp5xuOWlXsVUK3Zd9lsLmz51tsGJBlZlcpYA8iQQveie9vQv2n4gc5edMzKPCASP5oJ86vcC9nsULoyYhgjgHQCfdLAGdBrGoohxTgQjvktqdojzPdqKuWR3SMsLsMIBCgONG7ukROk6aj4UOa4Uugq4ILEMv8JBggen09C74qyuJGHm6GPSMu0wdOmtdruGEwC/T3h/21tsRG4P8ABrhTA3mDyxfKVIGgBUiDEnulxrtNZr9Jz5Xw1kHu27CtH8TklifEwKsYbBYhZQXjl7NroXKpGbISNxvKgfGsj7UYi8uIAun9Yuh5j3iVI6gzMeNQsSK7A2+dfQVyirPEsQRdQiJjUQMoOdjoI2iN/KpceuFMVcAyDIwUARHdAG0QZiTpzrWM8ESjkpGivsuT9pRR9+U+O3zp7aZMcVgEKSANAPdA225z5ip+zeIK46BsWa3MCQC4VSOSkHKdOnnSlqcgoG+9mcGxdSzSJbMInuqc4HgM2Q6a92hGLxhuXmuAg6kjXkDoN9CAPi09aNcI4bea4s3mURDBQFDHPcWTGv3Qat43gSIvdWANJLGTy0FY8yNOEZi8zC0zCQ51GgnlLAAEEwPnVPFZwsmSVMyZ1H5/GiB4la+0ixladpzNExPXpzq7fwgPL5t/etHFEpsocKQLdZhlBNl2JiCIKjfxyzPVjQ2xfGcTPaOG5ldB0n4ADoNqLLwmLrS7FWskqJ93/pNp5k1Oxg0kwNQN5M/WlFW3YSeECQhRBPdZxMNyCnaR5/CqXD8SWLCYzCR1E90x9fQUbwuIS8G0Pd6nfpsar38KMpIGUiOZOkiRqTVc5Fwd7XCxNliBAS0T3TrA128xrVvG+0Jv32S69u3DuRvbzLscxmDoF8alheGFrqP2jlVtIckmCYbcTrrB9Ky3tKp+13spylbt0CP3cxEa/wCUVml7i7waG9ibQAi4hM/ddiSNRBBGnnU+I4m0BbFlhduXIORW7y6aq0nblO9Y1LjyJudOS1Y4LeJxyS098QdNs3hyrVqiE7NEvGEKFDJU5WgCRnBiZ8s38wqjfx6b5THPQz0Aj50sMR9frVPiF5cp2kMB4x+ZqbXgdHHjXEA1koogZ82g0+6N/X5GgPLXx+tGOLv+p0iZH1oPP4/Wspcm0cIvdoPr9aVLMKVMRuF7O4khTA8tar2cdZuMUCnNrO2kbzrTcNuzZHP5dOVCOCIftN0mf8SNI+/1512nEbDheAt9helJP3TpIIZCYHUjT0NV/wD0Ado/vGASIUbQJgzr8qnw3BzbYxzbWWLab6sYA1A0Irnbw6O3dc6CPfnc7Ez06xXPKTTdGyimgrhcEbdu30XtTrEkM6nadNRV2938eZUaYVARm/jbnHQVneH4JrjNqwCwo706HpGvLkKH4ywiX2lvcRSNRvnOhOaPr5VizRGg9reBdvZCghMrgkyG+6eUjrNSscPyIiT7qAchPcJn/wCNZkYpNhcbU694/wB5q9YwecEh20Gmp5bb7culNPwJo12Cvm2ilfe7M5efeCkDSRrMaT61wF8sXF05ocgDMq6AIpJj3pYzy3iNKzR4VkAJZtAGHKAZ3mPj86znFOMKjQCQJ01J1Og01n6UUOzU4/gKXMal9XC+6Mggz9yc3LrsatvhFy5gx5bwN4jnruKxFjiUEZyQCQd410/t1rUYLh9u7bZw2yywJk+EDpy5eVVGVrDE15CqqBcQyNbWQwRpo416Hw8RrrQnjnCbeLvMzyozEbKGJBiFJA7u5ljH0psDw5XuAEEACTDGcokQNdCdAP8AMK6cdxnY2wPddhmMASg1AVY20+AjrUvHILPAAs4qyqLKq1wZgIRcwHaNucszr1FdbntIpZptuZLalgTqNJmZ8Z3rPi6PvGANunXXrUGVJ0/eOvlU7n2RptXc1+DvYd2ZyiMzd05lVLsEqQwkZC0iJifETV3gXs9aS+9xXRyxVllRuSzQVYd05gNjp8Kxdm+RqJjqPeHkaOYPEC7o5k6Ceo1ObTpH55UvcRJUbi1cFq+pMEKpI1mfffpqe9EVyucQY9oW7/e7oIByg7BYGux31rOnhILkADSJ1M6xr8/HzrjjsLatrmaefUEjmRrEeNVtFZbu8IVsW10CCGtsO9C5TbgjbkRJ5jaiD2u4zGNI0zCTvsI8BXnGI42n3Z06SR4ayPkKKcH4lYuaOCD5n8+kUIGadgBcQEk/qmnXp2MCY0iIqIcdm+VXBMDNuQCG2GxAifh1ob9hTtYI0KsCZ3Ga2R1n570uIYSzZUl8ojT3tvw9NfKi2rDGC1gOHLaMLs0KSTHOJJ9fSuFvDFlcd6O7vodc2wjwE9KzrcWsE90aDbR49D/xRfh64e5G0HmNZ8+vlvQn4Bo1nDIUISyibWSCQTqGAnaDrQDH8BS/ibrM4AZnecwyyWOg0nQmfSut/gaKAcsjXWY01/tyJrtf4FYRC7EAekTzgkiT5UNAnQFv+ydtZIYsVMiCJYaED3etDsZh8nFlOkOyv3dFkxmgchmkRWw4SmEZu4O8dO9z+BiqfEOCJ9p7XJqMkEEgQAvLblS4HdmUggSGIJa5GvRq7C3PcbdgNZ0mJH08tKscWsKtxVCkKAWOo3YAt4zP1oY/EWz90e6Ou2sU27Eipi9FYEnQxHTWqhjr1+td8dckToJ1gef5+NVh/f61D5NY8F3J5/n0pqbP+NPTEa3hd4NYBUQGmBEfeM8zzofwjFq1+4FUArOYwRs0ad4/Su1jEpaRbahyBIGhJ3JOw1qthOytXGZRdzPMhlPWTAjrXbXBxm/9mMPmw96diflL/wBqHYVf12gE5htpzHy+FDeFY0mch0C3jBncI5ProfU0Jw2KuteTORlZwBGkAkf3rjm0pM6IJtI9I4ZhAoxD7ZdeR2EyJ0+9GvQ6615FxnibXXZpIk/LX15716UnBkFplA93UGTMm0Y1nXqOWu1eb3baq+3I/wBVTVjugNzmTPWtN7NcZcNknMYlZnluNPCfnQk3uiqBzEb+dXsAFaYGUhWOmhkDwpUUnZtvaa2yYFr0GIBHOFPdVSeQn+o6V5RbYsXJMkd7zjevaOM8Et28LdyFhK82Y/4F5+u2ZV/lFeSYYhBMDbmAatZRDwyu+P0Hx111H/NH/Y7ira2z0O/7p0j0NDF4kCYKIOhyj+1EPZ3D5rzjUD9YdNNrTsNvED4UKuwfBveD/eB1LGysRykkj+YLQj9I7kOhA3LH4Nl+UUe4f7PIWY96czjRiNrzj6KBWf8AbPhoS6kyyjtiJM/41zr4KB6VL9zKTpGMVc6jf02nfnUghiCRHTX+1QW7ltqYBJ2HKBuW6+VVl4g0+8Y8lj4VXBNtli3fyGNQN+vn+FGeBtMHoSuvSJHj4UMt3Qe8QJWJHIqeY6UW4PgVNyQSBFzQEj/BYz8hTpcjt8Gxw/DiyqSSM+SRA2ABOs6aLvWJ/SBxA/aezEAAKWH9I9BB16+FbfB8B7+r3cuZhGdgNLt1eR6KK859obP7U8knbfX870rsXALtrm0A11n46Uhca0Qw3G/oSCPpVm7xRUMdmhI37o/JpsRc7QKwCj3thGwnWhIbZu/ZXFC5dt6zCXSGPL/pny/8+ArC8e4scTeZplZIQTsOvmd62Xs7w9cgnMS1nESZ2ixYdY6QWrKY/DZLz6ahnGvg7D8KnltguAVbYjSeg9KsYHGm0+dduY5H0q6BrOQRHTTemNkM2oA0G2g95adDs3OBxzXcM0EjLGXTXKfw/vVnjfCS9xF7wRYQaHRQ2XeI5T51j7akDRmEaRJiPSvSeHcMUKrAnTLuSQSbdogn4/M0tR4CKM1xjAWrJXsswYanViInlIkH5fCtRh7k27bECWUEnx18OdA/aK8puorlg7q2XLsQp1luVX+EvOHt5AMpEiSZ3I1kams7dFdzB+2N4jF3CCNAD/8AWtZ3D3CxQ5iJJBjTnR32xbLjLs7woj/21oG90BlhTAO/LU1uuDNk+IqAwiYyg67786rz+P1p8Ziix1A23B8elQB/H61MuTSHBaJpVGaagYexeKvKQbXI3DOXMZzEdOlE7l6TJ3A8qy9jjuI1C2gSDJhWPvNA2PMkAeYrm3tPdgNkSDInvQfn4129SJw7JG49n7ljsbzOe+v2rXoDnVfvcyQBpuaq8MtKXR2DkABlCgEk6HUTtAqj7D2u3w/ENBnf7KVH8RxKnT0mtR7K2oxNkEbaEdIUg1wzacmdkU1FMN8HvqbQJS9lLKs5BsEOaYY6BNdB1ry26ge6wQsdIWRHP73QV7bgmUYcZTILuAeR/Z2rw65i1F2+CckhlDdDPhTgRI5XOHHUZk/m8I6Vb4dZFr323BHdGYRl1k8jEmstirjK29yDIBLNBgwSvh5VoOAK3ZSWJzlgJkmQtxY16mNKbBHpmI4o161dD23QajRTI/U3gT5BC7T/AA15NdByNoZg8q9X9ofbCxhw6EM7GVOWMoJw91ILciM4MdKwPEeD3rdkMVjtgTbIMmJDAwNVBAaP8pmNJIA13MlYLZl33TryrZezF62t4kl9Q6juSZa266Ab7n4VmTgL6lWYsAXCTm1zb6iZjxrX+yt9ExFtrjqqrdEliAAJu6knb/mm00CybPh3tNbJEZ5ZgR+qaD2jMy8+feA8qz3tzxdLjW2BI1urlKkH/quc20Qc48dDV7gHGLZNq1mGYDCnWAe65LRO8Bxt49KzPtliwcYeeQkGNeYK+cj61EU7G+DNXsYBbgCSFg9IJOvzoeMf4D8+lX7eGbK2nvIyhRq08hG+prnheG2FQ9v9oDrBYC3AQEgCc2usjeN61rJFlrA8SXLLiCVZRp/FI+daD2d4rbFxQSYPaDRST3rbLsPP5VlLpH6sKcwWRp0zzy20NHuHfsuNtPdygSLsBlZsoadgdD5xS7DPQsL7VWjAQsxLSB2b657jsvxLEDyrB+2AX7UWQmGVG18yAdtAQAfWtJwbjtlWsTtbGGFxv3SpLNPM8tp1PhQD2ixdu9dFy0ysuRUK65hlA30j4GpinZT4MXiSe0Y6+8Dp61fwh/VL/u/5qpiLdztcmYySI70DU6anbeiOFssECsZZg8CTIIEEGeYKmqSZJs/Z3iIBtoNjbvg6knW3aRo05ImePwoJx4qcTdysSCxMlY1PeIMxrJNNwPiQtYu2HUQO0GaSTNywEHdGwzRr4nlXTjVzNduMdzduTOhmTOlLa0x3gopaO0j4/wDNSDLOrRqoMCeYoSLrfa4kxn6mIonZ4hbIJzr7ybmDoVnQ+XyoS8BYfwXYhSWut+sGU9zaGnQ+oBrcYTHjK1sEgrCkFDqwVBrrpoqDprWAfjtlLVsak53eQNMrZMuv+w0etfpCwofEPkuntGZh3VHO3l1zae5rWc1ZUSxj7aNeR3Yl7QuDJAAKsZMkGZFXsPisiBMhGVEkc4I0O+hMg+ulZI+3Njt3uZbhzKwiEO46h67479ImH7a6wS4Q/UKDuCNCZ5Cop0XasHe1Kn7WGJIFxMwHMQCvxlSaznFMCbT5HYOwElhpuJHyrvxb2iS7dDqjwAFIMTz+G9DMbxTtGzEeHyit44MpDkd0eR/qqX/P1qsMXMCOv1muoff1+tTLkuPBaZtaeuBuGlQKz2vh/B7dq92uMym5ds21RrZBAKHKcoyKO8e9ov3fWsL7Vez04m5eDI6uVujIISCwUKUIB5Qek1qeLol+4t1r0vbBCTa0CzMQCABM6eNcG4xcZVHagqYylLYUEe8IiMuw11pQhJMJSi4/JnbeNTC3eyt2ssSS0z2py5gAQcogkAAeutX7dzssRLMGS6o1U5sma2GZDJ3DMymDMj0qfGcbde0wcqZIPdULAgqT73IHrVPiGFe6hT9WqnNGVWUgEqSAVaDqoOoo6bc3gOolEN+0HHLTLZXB4i5at2y2ZMvuOkAbEyYOXyHM1hON2LY7PJcnOQzwZOcic0fHTlNG8Bgb6YcWWuJkghsqAuRqYDHnJ8N96F4vhQck27eXIcpGxLFTAAG//NabXdIUWqz5G4HxdA7rftpdUrqXEkZSGzDnoFJjciesVqsQtu/dW/hwoQFWQKotoZmDlJBCiTOgmABXnXD7Zu3YTQwxOmmXLB0Gp6ada0+E4FcRIF7ubZcmsLp1gSBv40RjaDUaTwBxj3XsrDFshZ+00k9ozQzc5OVVA9etDMdiHW+wRiclwwJMb+e2kUXw4F28JYhtGVoB21AiPWaJrwQqzOrZnYGSQAZiBB5fPyrSr4InujhgDCYku36zMW7TMS8+6JAUcyZPXlXfiuCuZrhI7MKJCzIIzNqNeoPqeVaXheD0fRrkwe9lldxpy6VU4xwnkwcad0TO8jUKNtPmat22ZrBjeHY5kvLc5ghpgHzmd58asXOKZ8SS2gJbQAKNjEKNBrXXBcJJujOjhfvdRoYJ02qtg0tvfVZZVJgERmPTMdtxWewtTC2B4t2dxLg0OZTpOmvLpRnEpcvC8XY5cUzuwJ765bi5EYnYAKpA20HKs/w2wblwqYyQeWsAwPKiqcIAIktoNw7D032/tRHSd2xS1OyAmG4X2YNwzCuMsRJg94a/5l18DT8QvGbTAktkGp0I1J5etHH4RbPU7/ebc78/Cg3HsOLZthZiDodTvynzrTbRKlZYw7wzlWKhggQCIlgoct4Qx0neunCsWvZvbYKrBCyuWJBGgAiIU6H4VTuOttBcthntlhM6ZdIjrPLptvVu5gkdAyPCkT3jJIjrOnOaSzdlSnSSj+/yXOHFXVGJ7+TKgyCGzM2ubqkgx41L2pYtjQukhF8tRvp4R/LVHD2RZuNcS4NjlWMwOh3MzpI+NWsVet3it28y5sg55djGwPUkeoqoKufgmTtgDit9jd31AXbn3AR8qN4rGB3kH3yzHn3iZEHw3OnKhPGMrYiyA2ZYRdGmBmOkjbejv2RNFEDLB0bXw+v0qabY21RUtq9ntTccrMaDcQ4zeklh6mqlo5rblYUIVb3ZJ01EnaSfl4mjKYYHX3vGR+ArmeGW41Uba6ADzq4RUSZSbMtDgwTPPr1/Emprc1PjNaYcNQRPUbxqem1THB7XNR6AVm9NXgpamDI9tmMemu3z2qu99juTpp862p4Nb/dX+X/ih2L9mkALAkQPOk9Oh77MwzVIsanirGUkTsatNbAw6sVnMzA6wdBpGm3hUfUXwVbBlqvqo1mh2FvAOCddpnpWj+z2yY59PCnCO4Je3JnmxZnelXTEcJYOQNRO+tKooLPU2PQfE1DKakbDDcEVxxFp8pyZc3LNMfKus5zrcXSTMDWAdTptrXPF40ImfI/3e6O82u+3TWuOHxR7IvdGTLOadtDGm9WhaJAIkg6iOnpUjOH/AKpCB2RlXXc6gBZkgnmdIE0Mw3HF7Xuy6M+YsFJymIUCPjqOdHreHABzAt0UjT1kVVvYLNPdOvQR9NqlJ3ZTeKMhw5ntOropeBeUhQdu0nXzo5ivaIM5UW7hzJAUEZT/ABBtwCDv4bTV3gfCWtu6m3CalWBIJnXvTr4TXEYdkuAMqGMwBXQIkSF311oQMz1h1tnN2RzAQJ3GwOmwUTGbczRS37Q5boDwigGDHvGNiSNOunlV5bFm67rALIRm8zqOeuvzrnjsCguWh2cgk5mGyiJ15nXl51KVOynK+S/wnj1sqSxCuQMyidwTsN4OuvhVTivFczrkh+5yMa66DkNTzrq+BQuHOpXQcuRH0NVV9kbYh7bHNmnXXToBy86u2RgpG9dVYaAx0VpDQQJJaY08tooJcRbbkplBBBBOqnSRA841rQYjgYzOSxkhgAdQsgg6GaoYf2YjNnYkHoI28eVDTYJpA+zZuBHZWAHNgZ0kGBGu53q3Z4rccoqtOoDMBE6yTt3RAjrrRGxwdVnISJAA+8ARzHjXOxhDaYKEzKdWbZp6kbGqyK0D7rXBcyi5KnMAV+7OsHKNCdNdt6WK4Xdut34gQA0jQbkxGvxoinB7YYMuZSP3THp5VYweEYAhnzg7SBIHSedFBYKfhyhf1twhcxynk06yREA1xfhtu25DMcpEqRJ0+8CBy8aNYnhy9kVVB1AO0zOtV7PCwxzumVoggNpRQWVLfA7OXN2krvMwI8TU39mbehDHLvvPzojieHo8Zhtty0+Go0pvsgzMe0OVhBUkFdo9NOlFIVsHn2Ztzux16ioW+GG1dEEkMGED909QZzDy6CrwwfZJFkjMSD3u9PIg89unhXd8OGylxJXaJ0PgadBYFTgmXMTmygGAD3j5HT510t8KBgi44XUZWmdRqN6KYbFJcEoZ5EcwehHKuN3haNmlfeIY77j1pbV2C2VsNw9ioIuXFnWJAjzA0qQ7SyuZna6f3NNtiRudNKtW8LlQqGbUkg6kjWdPChrC41xO1XMELQy/CWX05UNUNHG1ibzuFJIIBME5dAe6Tpry6bV2s4e7kZcygzmIMGQfWRqN6J4jCFgfukwMw0MAzvUsmpbKJiJ023o2huMrirZzBljRlHXvcpHpU/8A0+89vIIyqxESB3hvB9aLYjBqqBQNM24METMma6WbDWyxDFgdQpggHzidTULTrBTkZ5+AuCOp6ld+g11q8uJuWwJtqoBgmIMxGh60XQZ0XtFXNvG4n1qZCkQQCKahXAt18gqxxJyoPZ5vHQTypVZt8NWO8BOuxYDfTTypU8itGqOIbmT+fWm7Q9aVKqEV8XZuXUa2v3hGp0+FGcDhuxsqCS2VQCTzMdOVKlSoLK13EKxkg/HT6VwuXVG4/GlSoApWcUe0cmCndyAKJ8Zq0t3wpUqBkrYgkgAZiJjc6c+tTNs/k0qVSxrJHTqT6mumHxGU7fMn6mlSpiK17j9q4t7ukXLIYwROYAwIMx032nnVS6lvE2Rqyhhy0O+28HalSqU7wVLB2w2GVEVVXRRH51qTMOgpUq0IObkdKjApUqYiQ8vnU48KVKgCBXrFNy5UqVMCjawGW6bksxIgSZA6wKtMx5/jSpUAcUwsEkBZO+mp8zXXKegpUqBEWB5Afn1qtgeHm2CoJMknUg70qVAE799VZVJILGBpNdsh601KkNlPHYE3IzEwDMA6HzHOupJpUqdAVcbeZSkKGDMFO35/8VZ7HwH59KVKkAslNSpUwP/Z"/>
          <p:cNvSpPr>
            <a:spLocks noChangeAspect="1" noChangeArrowheads="1"/>
          </p:cNvSpPr>
          <p:nvPr/>
        </p:nvSpPr>
        <p:spPr bwMode="auto">
          <a:xfrm>
            <a:off x="215900" y="-687388"/>
            <a:ext cx="2619375" cy="17430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TextBox 11"/>
          <p:cNvSpPr txBox="1"/>
          <p:nvPr/>
        </p:nvSpPr>
        <p:spPr>
          <a:xfrm>
            <a:off x="205714" y="1055688"/>
            <a:ext cx="8748713" cy="5586145"/>
          </a:xfrm>
          <a:prstGeom prst="rect">
            <a:avLst/>
          </a:prstGeom>
          <a:noFill/>
        </p:spPr>
        <p:txBody>
          <a:bodyPr wrap="square" rtlCol="0">
            <a:spAutoFit/>
          </a:bodyPr>
          <a:lstStyle/>
          <a:p>
            <a:pPr marL="342900" indent="-342900">
              <a:buFont typeface="Arial" panose="020B0604020202020204" pitchFamily="34" charset="0"/>
              <a:buChar char="•"/>
            </a:pPr>
            <a:r>
              <a:rPr lang="en-GB" sz="1700" dirty="0" smtClean="0"/>
              <a:t>Completed in 1846 and is one of her most famous works</a:t>
            </a:r>
          </a:p>
          <a:p>
            <a:pPr marL="342900" indent="-342900">
              <a:buFont typeface="Arial" panose="020B0604020202020204" pitchFamily="34" charset="0"/>
              <a:buChar char="•"/>
            </a:pPr>
            <a:endParaRPr lang="en-GB" sz="1700" dirty="0">
              <a:effectLst/>
            </a:endParaRPr>
          </a:p>
          <a:p>
            <a:pPr marL="342900" indent="-342900">
              <a:buFont typeface="Arial" panose="020B0604020202020204" pitchFamily="34" charset="0"/>
              <a:buChar char="•"/>
            </a:pPr>
            <a:r>
              <a:rPr lang="en-GB" sz="1700" dirty="0" smtClean="0"/>
              <a:t>Piano Trio = violin, cello and piano</a:t>
            </a:r>
          </a:p>
          <a:p>
            <a:endParaRPr lang="en-GB" sz="1700" dirty="0">
              <a:effectLst/>
            </a:endParaRPr>
          </a:p>
          <a:p>
            <a:pPr marL="342900" indent="-342900">
              <a:buFont typeface="Arial" panose="020B0604020202020204" pitchFamily="34" charset="0"/>
              <a:buChar char="•"/>
            </a:pPr>
            <a:r>
              <a:rPr lang="en-GB" sz="1700" dirty="0" smtClean="0"/>
              <a:t>Piano Trios were one of the most important forms of </a:t>
            </a:r>
            <a:r>
              <a:rPr lang="en-GB" sz="1700" dirty="0" smtClean="0">
                <a:solidFill>
                  <a:srgbClr val="FF0000"/>
                </a:solidFill>
              </a:rPr>
              <a:t>chamber music </a:t>
            </a:r>
            <a:r>
              <a:rPr lang="en-GB" sz="1700" dirty="0" smtClean="0"/>
              <a:t>and were generally written in the </a:t>
            </a:r>
            <a:r>
              <a:rPr lang="en-GB" sz="1700" dirty="0" smtClean="0">
                <a:solidFill>
                  <a:srgbClr val="FF0000"/>
                </a:solidFill>
              </a:rPr>
              <a:t>Romantic period </a:t>
            </a:r>
            <a:r>
              <a:rPr lang="en-GB" sz="1700" dirty="0" smtClean="0"/>
              <a:t>(</a:t>
            </a:r>
            <a:r>
              <a:rPr lang="en-GB" sz="1700" dirty="0" err="1" smtClean="0"/>
              <a:t>approx</a:t>
            </a:r>
            <a:r>
              <a:rPr lang="en-GB" sz="1700" dirty="0" smtClean="0"/>
              <a:t> 1800-1900)</a:t>
            </a:r>
          </a:p>
          <a:p>
            <a:endParaRPr lang="en-GB" sz="1700" dirty="0" smtClean="0"/>
          </a:p>
          <a:p>
            <a:pPr marL="342900" indent="-342900">
              <a:buFont typeface="Arial" panose="020B0604020202020204" pitchFamily="34" charset="0"/>
              <a:buChar char="•"/>
            </a:pPr>
            <a:r>
              <a:rPr lang="en-GB" sz="1700" dirty="0"/>
              <a:t>Much chamber music was written for performance in the </a:t>
            </a:r>
            <a:r>
              <a:rPr lang="en-GB" sz="1700" dirty="0">
                <a:solidFill>
                  <a:srgbClr val="FF0000"/>
                </a:solidFill>
              </a:rPr>
              <a:t>salons</a:t>
            </a:r>
            <a:r>
              <a:rPr lang="en-GB" sz="1700" i="1" dirty="0">
                <a:solidFill>
                  <a:srgbClr val="FF0000"/>
                </a:solidFill>
              </a:rPr>
              <a:t> </a:t>
            </a:r>
            <a:r>
              <a:rPr lang="en-GB" sz="1700" dirty="0">
                <a:solidFill>
                  <a:srgbClr val="FF0000"/>
                </a:solidFill>
              </a:rPr>
              <a:t>of the patrons and performers</a:t>
            </a:r>
            <a:r>
              <a:rPr lang="en-GB" sz="1700" dirty="0"/>
              <a:t>. </a:t>
            </a:r>
            <a:endParaRPr lang="en-GB" sz="1700" dirty="0" smtClean="0"/>
          </a:p>
          <a:p>
            <a:pPr marL="342900" indent="-342900">
              <a:buFont typeface="Arial" panose="020B0604020202020204" pitchFamily="34" charset="0"/>
              <a:buChar char="•"/>
            </a:pPr>
            <a:endParaRPr lang="en-GB" sz="1700" dirty="0" smtClean="0"/>
          </a:p>
          <a:p>
            <a:pPr marL="342900" indent="-342900">
              <a:buFont typeface="Arial" panose="020B0604020202020204" pitchFamily="34" charset="0"/>
              <a:buChar char="•"/>
            </a:pPr>
            <a:r>
              <a:rPr lang="en-GB" sz="1700" dirty="0" smtClean="0"/>
              <a:t>Composers </a:t>
            </a:r>
            <a:r>
              <a:rPr lang="en-GB" sz="1700" dirty="0"/>
              <a:t>in the Classical style, such as Mozart and Haydn, had </a:t>
            </a:r>
            <a:endParaRPr lang="en-GB" sz="1700" dirty="0" smtClean="0"/>
          </a:p>
          <a:p>
            <a:r>
              <a:rPr lang="en-GB" sz="1700" dirty="0"/>
              <a:t>	</a:t>
            </a:r>
            <a:r>
              <a:rPr lang="en-GB" sz="1700" dirty="0" smtClean="0"/>
              <a:t>established </a:t>
            </a:r>
            <a:r>
              <a:rPr lang="en-GB" sz="1700" dirty="0"/>
              <a:t>the form</a:t>
            </a:r>
            <a:r>
              <a:rPr lang="en-GB" sz="1700" dirty="0" smtClean="0"/>
              <a:t>, and </a:t>
            </a:r>
            <a:r>
              <a:rPr lang="en-GB" sz="1700" dirty="0"/>
              <a:t>Beethoven and Schubert developed </a:t>
            </a:r>
            <a:endParaRPr lang="en-GB" sz="1700" dirty="0" smtClean="0"/>
          </a:p>
          <a:p>
            <a:r>
              <a:rPr lang="en-GB" sz="1700" dirty="0"/>
              <a:t>	</a:t>
            </a:r>
            <a:r>
              <a:rPr lang="en-GB" sz="1700" dirty="0" smtClean="0"/>
              <a:t>it </a:t>
            </a:r>
            <a:r>
              <a:rPr lang="en-GB" sz="1700" dirty="0"/>
              <a:t>further in the early Romantic style</a:t>
            </a:r>
            <a:r>
              <a:rPr lang="en-GB" sz="1700" dirty="0" smtClean="0"/>
              <a:t>. </a:t>
            </a:r>
          </a:p>
          <a:p>
            <a:pPr marL="342900" indent="-342900">
              <a:buFont typeface="Arial" panose="020B0604020202020204" pitchFamily="34" charset="0"/>
              <a:buChar char="•"/>
            </a:pPr>
            <a:endParaRPr lang="en-GB" sz="1700" dirty="0" smtClean="0"/>
          </a:p>
          <a:p>
            <a:pPr marL="342900" indent="-342900">
              <a:buFont typeface="Arial" panose="020B0604020202020204" pitchFamily="34" charset="0"/>
              <a:buChar char="•"/>
            </a:pPr>
            <a:r>
              <a:rPr lang="en-GB" sz="1700" dirty="0" smtClean="0"/>
              <a:t>It </a:t>
            </a:r>
            <a:r>
              <a:rPr lang="en-GB" sz="1700" dirty="0"/>
              <a:t>is one of only a few multi-movement works </a:t>
            </a:r>
            <a:r>
              <a:rPr lang="en-GB" sz="1700" dirty="0" smtClean="0"/>
              <a:t>written by Clara </a:t>
            </a:r>
          </a:p>
          <a:p>
            <a:r>
              <a:rPr lang="en-GB" sz="1700" dirty="0"/>
              <a:t>	</a:t>
            </a:r>
            <a:r>
              <a:rPr lang="en-GB" sz="1700" dirty="0" smtClean="0"/>
              <a:t>Schumann. It follows the </a:t>
            </a:r>
            <a:r>
              <a:rPr lang="en-GB" sz="1700" dirty="0"/>
              <a:t>full </a:t>
            </a:r>
            <a:r>
              <a:rPr lang="en-GB" sz="1700" dirty="0" smtClean="0"/>
              <a:t>four movement pattern </a:t>
            </a:r>
            <a:r>
              <a:rPr lang="en-GB" sz="1700" dirty="0"/>
              <a:t>of the </a:t>
            </a:r>
            <a:endParaRPr lang="en-GB" sz="1700" dirty="0" smtClean="0"/>
          </a:p>
          <a:p>
            <a:r>
              <a:rPr lang="en-GB" sz="1700" dirty="0"/>
              <a:t>	</a:t>
            </a:r>
            <a:r>
              <a:rPr lang="en-GB" sz="1700" dirty="0" smtClean="0"/>
              <a:t>genre</a:t>
            </a:r>
            <a:r>
              <a:rPr lang="en-GB" sz="1700" dirty="0"/>
              <a:t>:</a:t>
            </a:r>
          </a:p>
          <a:p>
            <a:pPr lvl="1"/>
            <a:r>
              <a:rPr lang="en-GB" sz="1700" dirty="0"/>
              <a:t>o Allegro moderato </a:t>
            </a:r>
            <a:endParaRPr lang="en-GB" sz="1700" dirty="0" smtClean="0"/>
          </a:p>
          <a:p>
            <a:pPr lvl="1"/>
            <a:r>
              <a:rPr lang="it-IT" sz="1700" dirty="0" smtClean="0"/>
              <a:t>o </a:t>
            </a:r>
            <a:r>
              <a:rPr lang="it-IT" sz="1700" dirty="0"/>
              <a:t>Scherzo and trio </a:t>
            </a:r>
            <a:endParaRPr lang="it-IT" sz="1700" dirty="0" smtClean="0"/>
          </a:p>
          <a:p>
            <a:pPr lvl="1"/>
            <a:r>
              <a:rPr lang="en-GB" sz="1700" dirty="0" smtClean="0"/>
              <a:t>o </a:t>
            </a:r>
            <a:r>
              <a:rPr lang="en-GB" sz="1700" dirty="0"/>
              <a:t>Andante </a:t>
            </a:r>
            <a:endParaRPr lang="en-GB" sz="1700" dirty="0" smtClean="0"/>
          </a:p>
          <a:p>
            <a:pPr lvl="1"/>
            <a:r>
              <a:rPr lang="en-GB" sz="1700" dirty="0" smtClean="0"/>
              <a:t>o Allegretto</a:t>
            </a:r>
            <a:endParaRPr lang="en-GB" sz="1700" dirty="0">
              <a:effectLst/>
            </a:endParaRPr>
          </a:p>
        </p:txBody>
      </p:sp>
      <p:pic>
        <p:nvPicPr>
          <p:cNvPr id="3076" name="Picture 4" descr="Image result for piano trio in g minor clara schumann">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63767" y="3365232"/>
            <a:ext cx="2490659" cy="3276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6144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1625" y="330498"/>
            <a:ext cx="8575675" cy="1292662"/>
          </a:xfrm>
          <a:prstGeom prst="rect">
            <a:avLst/>
          </a:prstGeom>
          <a:noFill/>
        </p:spPr>
        <p:txBody>
          <a:bodyPr wrap="square" rtlCol="0">
            <a:spAutoFit/>
          </a:bodyPr>
          <a:lstStyle/>
          <a:p>
            <a:r>
              <a:rPr lang="en-GB" sz="4800" dirty="0" smtClean="0">
                <a:latin typeface="Reprise Stamp" panose="02000000000000000000" pitchFamily="2" charset="0"/>
              </a:rPr>
              <a:t>instrumentation</a:t>
            </a:r>
          </a:p>
          <a:p>
            <a:endParaRPr lang="en-GB" sz="3000" dirty="0" smtClean="0"/>
          </a:p>
        </p:txBody>
      </p:sp>
      <p:sp>
        <p:nvSpPr>
          <p:cNvPr id="9" name="AutoShape 6" descr="data:image/jpeg;base64,/9j/4AAQSkZJRgABAQAAAQABAAD/2wCEAAkGBhQSEBQUEhQVFRUVGBQWFxgYFxgXFxoXHBYYGhccGBgYHCYeGB0jHBgYHy8gIycpLSwsGB4xNTAqNSYrLCkBCQoKDgwOGg8PGiwkHyQsKSwsLCwsLCwsLCwsLCwsLCwsKSwsKSwsLCwsLCwsLCwpLCwsLCwsKSwsLCwsLCwsLP/AABEIALcBEwMBIgACEQEDEQH/xAAbAAABBQEBAAAAAAAAAAAAAAAFAAECBAYDB//EAEQQAAIBAgQDBQUECAUDBAMAAAECEQADBBIhMQVBURMiYXGBBjKRobEUQsHwByMkUmKSstFDcnOC4TPS8RWDoqM0U2P/xAAaAQADAQEBAQAAAAAAAAAAAAAAAQIDBAUG/8QAKBEAAgIBAwMDBAMAAAAAAAAAAAECESEDEjETQVEEImEyM3GBkdHw/9oADAMBAAIRAxEAPwD0m0K7RTotSivTbs8cjFOBTxSpWA0U8U8UopDGqGeukVDsqaoB4p4qUUopWBGlFSilFFjIgU8VKKUUrAjFKKlSoApY/ElRoGnNb1CyILgH5TUrzysd5CSBoO8NfIjWp45wFGbYvbG8al1jXz1qGMtCV0YyyjQkc/Mcp8tfVNlJFlRSilbtwAKlFMkjFKKlFKgCMU0VKKVOwIxSipRTRRYxopU8UjQA0U1LNT0wGpiKlFKKBGN/SeP2RP8AVT+lq8rB1+H1Neq/pQH7Gv8Aqp9Gryifz/uNcev9R63pftm4Q6DfYfSnrjbAyjyH08qVedR6Fnq0U8U9KvbPmRopRTxTxQA0UqeKqXrY7e3rrluQPLL/AN1JsaVlqnp6VAhqUU8UzDTSgBlMz4GPkP708Vww0y0xGY7dIEfjVmlY2qIxSipRSIpgNFKKr4ANk7xk5n38GI/Cu+YTE67xzikmNqnRnfa/EWyLVptWNy28AmVRT3iYPMd318KucUuqzWYY911c5SfdiNQN/eXTx+OO9qHv28dedUUrlAlmZdCtrbTXcCByzHlUsX7aJ2jMw7NjaCxmzT+tJmYG6gHblWM5O6R16emqTPRQZp6q8K45axCuEYEqzGNNs7AHryq5FXCe5Wc+pDZKiNKKeKUVoZjRTRXJy/aKAO7DFj4iIHhv8q7xSTG1RGKihkTSuzGkepgVw4cWNtc2XYbEnX11osKwWIpEVKKUUxEMlKKnFNFOwIxTRU4pooAxv6UP/wAJf9VPo1eStvp4f1GvW/0pD9hH+qn0avImMD8/vGuTW+o9X0v2zeYZDkXTkPpSrhhbvcXVvdH086VefSPRyetRT08U8V7NnzJGlUopRRYDRQ7ED9rs/wCniPrZoixgVRvj9rtf6V/+qzSY4/2Xop4p4pRRYhopRSYwQOv9vnQv2l439lsh9JZgonaYJ/CKLGlbLmBuZgxggh7iwY5MQIjlEVZigns5xyxcRALyszoWidS+Yi5AOuhj+YdaOxWcJWjTVhtZGKUUynU+EcvCd+e9SNXZlQBw/FUsYbM5JJuYjKOZPbXPl41xwnG2uWrjtlEZRCk5h3u7HWdR8KyVzEm6WYE5QbpXwXtWI+JaifCL6ph7wcGcyETEAhs3mDCt+TUTkqo7dPTp2zU4QBsoYAnMgOnRWY8vT0ru3ArFwd60jTB1UR3vTrI9V6UK4ZdyMqnfMTynY/KDRzB3v1fiEbpupBHzrlcjpSFg+BpZk2VADakc+uh/A/hXcrVs3enNgBtsQD/cetTv2ga0hqUYaukpZXJRimipxTRXTZw0Vbtwi9bAOhW4SOsFI+En41YiqV9/2q0v/wDO8fnbq/FJFNYX+7nK60KTpoCddB6nlVHgF/PhrTHfKJEyQRpr46a0L9s7l0NhxbtvcBeSqFRLDVQczAdSJ6Gm9kMeWkGzcTOXuKzFIZWYkSFYkGQw2pOTTWDSME4N2aWKUVF2OZQI1knyEba6b7wanFXZjQ0U0VKlQBCKUVKKUUwoxf6VNMCP9VPo1ePE/n/dXsX6VR+wD/VT6NXjrfn+Y1y63J6npftm6wjrkXyH0pqbB2v1a+Q+lKvPo9Cz12npVIV7J83Q0UopnJ0jqPrrU4pBRVxlyAv8ToP/AJD+1VMWf2u1427o+NyyKr8b4oqYizbPVX/+xQB8A1Qx+IzY3ClDKlWPUEdta/8APpWTnTZ0Q07S/YeLagdZ/Pzp6pYjERibaDoxProPmKsLd0uHoT1Oyj8Z2q9xm4NKzhi8aEcSdAlxz1gREDnsaF3sQuMTKywgYONdZXUE8vGPEULb2jFzFupVisPbHJcuQifGSSa5cExcErvBRfOWlqzcuTohprDD3DPY5LGVrXvIXidRBYkjruJ+FGmcAqCQC0wOsbj0mqeBZ+3zZv1eWCP4s4IP1Hr4UI9usYVe0EPeAZhrGsgD+mo05e6jTVgmgvw2/me907QgeiqPwpcdulcNdI3ykDzbuj61mfZXi9yQrIJeToRuV5682C/GrXtPxMjC9izB7txZ7u5yuswo1EwfXnWkZGE9P3fwYgMbbKBJQk5o/d7RonzMH4VfTHr2hw7iblzvljuGLZlXTXVSSR1YcxQl+IpaVTAZ1DqFMwsXGK550aJkKPCehfCOBcbtGZiASCSpBuFgst5FpJ35zzrKbcVdHWkmzWJxCMWqQ5IUmRopKhQ/OQJnXnFHMJxMmF/h6zuRO4rC8K4+n2i32zAPZLJn1AYMwzHfQ6HfqfKtNZxUOAsiQFDG4CTruATLCQuw2M6VlOLRcWmaHE8Ri5h1n32QnUcgw+pFF8RiWyAouYyukxodz00GvpXnnGuJXbeKtzC9mlsgOR73eYxEyCfGdD0rY4TiC5EznKSqkyMokgbMQEbU8jU3STCsl9mGYjpvTRVayB2rkRMQ3XcZdPiN6tRXZB2jz9SNSANy8TxJByW1cHr3GPyYVZ4zxxbAj3nOy/ix5D61k7HHSOIO5tkgdqNBqQWRQfgAfWh+KxbXGZ2Opknl02nzHwoUqbNOldfgPJijiCBdOboOU84HQD86Uc4dwS2IKSumjDQ7kHz5HXqetZJcXAskDKQkGeZzsJ26EVquEY2VX/I09Nln7vnWM3mzohGlRyTGMcctsmcq3ByHPmP9lHK87wPH2t4trhCwXZiZBOqkbDb3vpNekXBz6ia1g3dM59aCq0c4pRTXR3T5VIitTnojFNFSpRTFRiv0rn9gH+rb+jV45HXx/qr179K1z9lCxpnQz4y3LyFeTFNfj/VXNq8np+nxA1+EM21PgPpSrpg7Q7NdRsOdKuBrJ6KeD1+nzCg78etn79vQT15A1bs4+2YlkGnJlj61625Hz3Tl4Lbtt5iplh1FVPtdogEOmp/eA5Hx0roty2xgOpJ2AeZ9JpWg2vwZX2yw9w3rRs6sXXtBuTbWJEbQcxnn3VqnxPFMuOs5Bm7JDlHUIVY5iSN4PrXX2g4iVxJ0P6tmA0J0y2ucbEhhVccQD4xtICI7EnQZTcttOuo0kDmZHWspHXprCNK+NH2jtSQQAqwJEsVXTfXXN8DQvE8WZbOMBMgxkI277FSNt9Y9KBcT40rd1BAUhvvTmAgGEHdjWJ6md9K1vHhwUuMVDtbDMOQDAkkEd0+Mcz1qYumVKNosYMsLuGKkBGy5hqO8XgFgN9VUCNhPU0KwvGbnaFkBY9ozRLa+uvM/Sit/ELauIEYNkAyk6SQ50iehNWL2BXCKGiGJRgsAFSU7wIUSdTPUCJim2khpB7hvGkZmQEh2RX5y28QZ1Ek6eXWgPtdj3fFoSCyEWwpGoInv7jk2YelA2x7O3aqWkHQgLAPlmkbbT6USwnHAUIuKGKgZTBMd4EyJ058vjUw23Y5XR29m8d2WIvtcDQHLg5YbVysEmATlyR4CunE7zMWUOVVZDufeUH/DQT70RmOmpCyPvS4Ja7bEveYFbZy5ND76Wwy5wV0ByE+MUsffWxh3xTD3Zt2kJnM5kyw5gSWbqZPKrciVEzds2LdrNcyDVwpbVjDMAeYj01rk3tNhtQu+aQcuw003j1rK4+4XfM2pOvqdTHTUk1WIq1FsG0bFjYvglInnl0Pn+Z2nSu3D7vZlUuHMkxbY7oT90+B+Ex5ViLblWlSQetarheP7a0c2rLow6g86GnVMX4Nn7Q4vPllcufKATDCFjmJOrCZEaA+pu/xRUMSez7FkKsrZC2YEaRB0LCRyNYfE8QQqiMSWUS2ZcymSNRHKBJ03NHuL8XyJbTVnyggEbSIaQeZ57ATGprnlCNJGqk7sJ8E492eVbghnLF2PuzmaR4SZI/Ma2ziVbY9Br1O358RXjt17xMk7wCM3PyCwDRXhntPcVgtwnz0zDTKNeYGlaKfgxlp2EuJ2k7dAqqHZLlxoEtLXFyrPMaE+ZmdaDthXt3ArqQQQGAyzHdnaeR61CxjlfEF0dTKrqDm7wuWthvvoPGa78T4qEunIc1wky2+8BsoBAOq+9oOnWk2rNEqRfxTBlySZtZUA1jVmLTlOvLXwNWeGMwGhM5HiQ0TlA69TWQHE3DZhpAHIaDXfK0jnyq8ONE2jDFWUAbyCOZE+Q9elLbuwF0HeHW1uC4rL3ks6gCQGDsJDDT93ffXpW7N0Dc7fhpyrzbA+0VhLq5roDPbyEZGLd8lhrl5yOtac8XuJcliLiSZm0UuqcyNBhip7vgKd1MTjuiHcTfXIxn7pPymunbD8g+P9jWdxHHlKEFLnuxt4J/2n40l9oFVVBS4fdGu590annMHX+KtrOfpoPLjEMwdtD85+EGpG8PyD+eR+FA7XFhldyj/4YjWdjPhBg+OtVbnHpibV2AQTDZZ11nqPf0/ioUgekgN+li8TZQaZCwM6zmE6eUN8q8te4BPr/VW+/SPxLtcOncZSG+9EGY6eOY+tecgR8D/VWM3k7dJVGjW4XiVsIoL6gCe7P4U1ZxWHj+fSlWHSRv1GbYZD72IJEbKFU78yJNP+r/8A3Xf5x/ap4dLSLGZOfIj6iuGHw1pWLZ0IOaNG0lieY8Y9K9BQXhHnOb+SYugSBfJXeGCsRoBvIJH9653sWxOl62Nj7hn+umxGGtO05k0WCIMashG3l86hibVllgOgJ0n58qnpxfZFdSS7sK3MAbtq3dMXLkXMzdVm0F946fGa6cfw3Z4hAu72AWM7S+kf7Vj18K54S3fCWls3VC5bsdxCIW4ukkTzHwq1xbCu2PKsxIFi0y8iAYkTz1muaSyzVPAFtlCyAOsDUgAg7wPMSK53r0XeziQRObQbmOW42FXeK4XD4Ze0cMJIUFd5/OtTt8OtugcEmQCp5xuOWlXsVUK3Zd9lsLmz51tsGJBlZlcpYA8iQQveie9vQv2n4gc5edMzKPCASP5oJ86vcC9nsULoyYhgjgHQCfdLAGdBrGoohxTgQjvktqdojzPdqKuWR3SMsLsMIBCgONG7ukROk6aj4UOa4Uugq4ILEMv8JBggen09C74qyuJGHm6GPSMu0wdOmtdruGEwC/T3h/21tsRG4P8ABrhTA3mDyxfKVIGgBUiDEnulxrtNZr9Jz5Xw1kHu27CtH8TklifEwKsYbBYhZQXjl7NroXKpGbISNxvKgfGsj7UYi8uIAun9Yuh5j3iVI6gzMeNQsSK7A2+dfQVyirPEsQRdQiJjUQMoOdjoI2iN/KpceuFMVcAyDIwUARHdAG0QZiTpzrWM8ESjkpGivsuT9pRR9+U+O3zp7aZMcVgEKSANAPdA225z5ip+zeIK46BsWa3MCQC4VSOSkHKdOnnSlqcgoG+9mcGxdSzSJbMInuqc4HgM2Q6a92hGLxhuXmuAg6kjXkDoN9CAPi09aNcI4bea4s3mURDBQFDHPcWTGv3Qat43gSIvdWANJLGTy0FY8yNOEZi8zC0zCQ51GgnlLAAEEwPnVPFZwsmSVMyZ1H5/GiB4la+0ixladpzNExPXpzq7fwgPL5t/etHFEpsocKQLdZhlBNl2JiCIKjfxyzPVjQ2xfGcTPaOG5ldB0n4ADoNqLLwmLrS7FWskqJ93/pNp5k1Oxg0kwNQN5M/WlFW3YSeECQhRBPdZxMNyCnaR5/CqXD8SWLCYzCR1E90x9fQUbwuIS8G0Pd6nfpsar38KMpIGUiOZOkiRqTVc5Fwd7XCxNliBAS0T3TrA128xrVvG+0Jv32S69u3DuRvbzLscxmDoF8alheGFrqP2jlVtIckmCYbcTrrB9Ky3tKp+13spylbt0CP3cxEa/wCUVml7i7waG9ibQAi4hM/ddiSNRBBGnnU+I4m0BbFlhduXIORW7y6aq0nblO9Y1LjyJudOS1Y4LeJxyS098QdNs3hyrVqiE7NEvGEKFDJU5WgCRnBiZ8s38wqjfx6b5THPQz0Aj50sMR9frVPiF5cp2kMB4x+ZqbXgdHHjXEA1koogZ82g0+6N/X5GgPLXx+tGOLv+p0iZH1oPP4/Wspcm0cIvdoPr9aVLMKVMRuF7O4khTA8tar2cdZuMUCnNrO2kbzrTcNuzZHP5dOVCOCIftN0mf8SNI+/1512nEbDheAt9helJP3TpIIZCYHUjT0NV/wD0Ado/vGASIUbQJgzr8qnw3BzbYxzbWWLab6sYA1A0Irnbw6O3dc6CPfnc7Ez06xXPKTTdGyimgrhcEbdu30XtTrEkM6nadNRV2938eZUaYVARm/jbnHQVneH4JrjNqwCwo706HpGvLkKH4ywiX2lvcRSNRvnOhOaPr5VizRGg9reBdvZCghMrgkyG+6eUjrNSscPyIiT7qAchPcJn/wCNZkYpNhcbU694/wB5q9YwecEh20Gmp5bb7culNPwJo12Cvm2ilfe7M5efeCkDSRrMaT61wF8sXF05ocgDMq6AIpJj3pYzy3iNKzR4VkAJZtAGHKAZ3mPj86znFOMKjQCQJ01J1Og01n6UUOzU4/gKXMal9XC+6Mggz9yc3LrsatvhFy5gx5bwN4jnruKxFjiUEZyQCQd410/t1rUYLh9u7bZw2yywJk+EDpy5eVVGVrDE15CqqBcQyNbWQwRpo416Hw8RrrQnjnCbeLvMzyozEbKGJBiFJA7u5ljH0psDw5XuAEEACTDGcokQNdCdAP8AMK6cdxnY2wPddhmMASg1AVY20+AjrUvHILPAAs4qyqLKq1wZgIRcwHaNucszr1FdbntIpZptuZLalgTqNJmZ8Z3rPi6PvGANunXXrUGVJ0/eOvlU7n2RptXc1+DvYd2ZyiMzd05lVLsEqQwkZC0iJifETV3gXs9aS+9xXRyxVllRuSzQVYd05gNjp8Kxdm+RqJjqPeHkaOYPEC7o5k6Ceo1ObTpH55UvcRJUbi1cFq+pMEKpI1mfffpqe9EVyucQY9oW7/e7oIByg7BYGux31rOnhILkADSJ1M6xr8/HzrjjsLatrmaefUEjmRrEeNVtFZbu8IVsW10CCGtsO9C5TbgjbkRJ5jaiD2u4zGNI0zCTvsI8BXnGI42n3Z06SR4ayPkKKcH4lYuaOCD5n8+kUIGadgBcQEk/qmnXp2MCY0iIqIcdm+VXBMDNuQCG2GxAifh1ob9hTtYI0KsCZ3Ga2R1n570uIYSzZUl8ojT3tvw9NfKi2rDGC1gOHLaMLs0KSTHOJJ9fSuFvDFlcd6O7vodc2wjwE9KzrcWsE90aDbR49D/xRfh64e5G0HmNZ8+vlvQn4Bo1nDIUISyibWSCQTqGAnaDrQDH8BS/ibrM4AZnecwyyWOg0nQmfSut/gaKAcsjXWY01/tyJrtf4FYRC7EAekTzgkiT5UNAnQFv+ydtZIYsVMiCJYaED3etDsZh8nFlOkOyv3dFkxmgchmkRWw4SmEZu4O8dO9z+BiqfEOCJ9p7XJqMkEEgQAvLblS4HdmUggSGIJa5GvRq7C3PcbdgNZ0mJH08tKscWsKtxVCkKAWOo3YAt4zP1oY/EWz90e6Ou2sU27Eipi9FYEnQxHTWqhjr1+td8dckToJ1gef5+NVh/f61D5NY8F3J5/n0pqbP+NPTEa3hd4NYBUQGmBEfeM8zzofwjFq1+4FUArOYwRs0ad4/Su1jEpaRbahyBIGhJ3JOw1qthOytXGZRdzPMhlPWTAjrXbXBxm/9mMPmw96diflL/wBqHYVf12gE5htpzHy+FDeFY0mch0C3jBncI5ProfU0Jw2KuteTORlZwBGkAkf3rjm0pM6IJtI9I4ZhAoxD7ZdeR2EyJ0+9GvQ6615FxnibXXZpIk/LX15716UnBkFplA93UGTMm0Y1nXqOWu1eb3baq+3I/wBVTVjugNzmTPWtN7NcZcNknMYlZnluNPCfnQk3uiqBzEb+dXsAFaYGUhWOmhkDwpUUnZtvaa2yYFr0GIBHOFPdVSeQn+o6V5RbYsXJMkd7zjevaOM8Et28LdyFhK82Y/4F5+u2ZV/lFeSYYhBMDbmAatZRDwyu+P0Hx111H/NH/Y7ira2z0O/7p0j0NDF4kCYKIOhyj+1EPZ3D5rzjUD9YdNNrTsNvED4UKuwfBveD/eB1LGysRykkj+YLQj9I7kOhA3LH4Nl+UUe4f7PIWY96czjRiNrzj6KBWf8AbPhoS6kyyjtiJM/41zr4KB6VL9zKTpGMVc6jf02nfnUghiCRHTX+1QW7ltqYBJ2HKBuW6+VVl4g0+8Y8lj4VXBNtli3fyGNQN+vn+FGeBtMHoSuvSJHj4UMt3Qe8QJWJHIqeY6UW4PgVNyQSBFzQEj/BYz8hTpcjt8Gxw/DiyqSSM+SRA2ABOs6aLvWJ/SBxA/aezEAAKWH9I9BB16+FbfB8B7+r3cuZhGdgNLt1eR6KK859obP7U8knbfX870rsXALtrm0A11n46Uhca0Qw3G/oSCPpVm7xRUMdmhI37o/JpsRc7QKwCj3thGwnWhIbZu/ZXFC5dt6zCXSGPL/pny/8+ArC8e4scTeZplZIQTsOvmd62Xs7w9cgnMS1nESZ2ixYdY6QWrKY/DZLz6ahnGvg7D8KnltguAVbYjSeg9KsYHGm0+dduY5H0q6BrOQRHTTemNkM2oA0G2g95adDs3OBxzXcM0EjLGXTXKfw/vVnjfCS9xF7wRYQaHRQ2XeI5T51j7akDRmEaRJiPSvSeHcMUKrAnTLuSQSbdogn4/M0tR4CKM1xjAWrJXsswYanViInlIkH5fCtRh7k27bECWUEnx18OdA/aK8puorlg7q2XLsQp1luVX+EvOHt5AMpEiSZ3I1kams7dFdzB+2N4jF3CCNAD/8AWtZ3D3CxQ5iJJBjTnR32xbLjLs7woj/21oG90BlhTAO/LU1uuDNk+IqAwiYyg67786rz+P1p8Ziix1A23B8elQB/H61MuTSHBaJpVGaagYexeKvKQbXI3DOXMZzEdOlE7l6TJ3A8qy9jjuI1C2gSDJhWPvNA2PMkAeYrm3tPdgNkSDInvQfn4129SJw7JG49n7ljsbzOe+v2rXoDnVfvcyQBpuaq8MtKXR2DkABlCgEk6HUTtAqj7D2u3w/ENBnf7KVH8RxKnT0mtR7K2oxNkEbaEdIUg1wzacmdkU1FMN8HvqbQJS9lLKs5BsEOaYY6BNdB1ry26ge6wQsdIWRHP73QV7bgmUYcZTILuAeR/Z2rw65i1F2+CckhlDdDPhTgRI5XOHHUZk/m8I6Vb4dZFr323BHdGYRl1k8jEmstirjK29yDIBLNBgwSvh5VoOAK3ZSWJzlgJkmQtxY16mNKbBHpmI4o161dD23QajRTI/U3gT5BC7T/AA15NdByNoZg8q9X9ofbCxhw6EM7GVOWMoJw91ILciM4MdKwPEeD3rdkMVjtgTbIMmJDAwNVBAaP8pmNJIA13MlYLZl33TryrZezF62t4kl9Q6juSZa266Ab7n4VmTgL6lWYsAXCTm1zb6iZjxrX+yt9ExFtrjqqrdEliAAJu6knb/mm00CybPh3tNbJEZ5ZgR+qaD2jMy8+feA8qz3tzxdLjW2BI1urlKkH/quc20Qc48dDV7gHGLZNq1mGYDCnWAe65LRO8Bxt49KzPtliwcYeeQkGNeYK+cj61EU7G+DNXsYBbgCSFg9IJOvzoeMf4D8+lX7eGbK2nvIyhRq08hG+prnheG2FQ9v9oDrBYC3AQEgCc2usjeN61rJFlrA8SXLLiCVZRp/FI+daD2d4rbFxQSYPaDRST3rbLsPP5VlLpH6sKcwWRp0zzy20NHuHfsuNtPdygSLsBlZsoadgdD5xS7DPQsL7VWjAQsxLSB2b657jsvxLEDyrB+2AX7UWQmGVG18yAdtAQAfWtJwbjtlWsTtbGGFxv3SpLNPM8tp1PhQD2ixdu9dFy0ysuRUK65hlA30j4GpinZT4MXiSe0Y6+8Dp61fwh/VL/u/5qpiLdztcmYySI70DU6anbeiOFssECsZZg8CTIIEEGeYKmqSZJs/Z3iIBtoNjbvg6knW3aRo05ImePwoJx4qcTdysSCxMlY1PeIMxrJNNwPiQtYu2HUQO0GaSTNywEHdGwzRr4nlXTjVzNduMdzduTOhmTOlLa0x3gopaO0j4/wDNSDLOrRqoMCeYoSLrfa4kxn6mIonZ4hbIJzr7ybmDoVnQ+XyoS8BYfwXYhSWut+sGU9zaGnQ+oBrcYTHjK1sEgrCkFDqwVBrrpoqDprWAfjtlLVsak53eQNMrZMuv+w0etfpCwofEPkuntGZh3VHO3l1zae5rWc1ZUSxj7aNeR3Yl7QuDJAAKsZMkGZFXsPisiBMhGVEkc4I0O+hMg+ulZI+3Njt3uZbhzKwiEO46h67479ImH7a6wS4Q/UKDuCNCZ5Cop0XasHe1Kn7WGJIFxMwHMQCvxlSaznFMCbT5HYOwElhpuJHyrvxb2iS7dDqjwAFIMTz+G9DMbxTtGzEeHyit44MpDkd0eR/qqX/P1qsMXMCOv1muoff1+tTLkuPBaZtaeuBuGlQKz2vh/B7dq92uMym5ds21RrZBAKHKcoyKO8e9ov3fWsL7Vez04m5eDI6uVujIISCwUKUIB5Qek1qeLol+4t1r0vbBCTa0CzMQCABM6eNcG4xcZVHagqYylLYUEe8IiMuw11pQhJMJSi4/JnbeNTC3eyt2ssSS0z2py5gAQcogkAAeutX7dzssRLMGS6o1U5sma2GZDJ3DMymDMj0qfGcbde0wcqZIPdULAgqT73IHrVPiGFe6hT9WqnNGVWUgEqSAVaDqoOoo6bc3gOolEN+0HHLTLZXB4i5at2y2ZMvuOkAbEyYOXyHM1hON2LY7PJcnOQzwZOcic0fHTlNG8Bgb6YcWWuJkghsqAuRqYDHnJ8N96F4vhQck27eXIcpGxLFTAAG//NabXdIUWqz5G4HxdA7rftpdUrqXEkZSGzDnoFJjciesVqsQtu/dW/hwoQFWQKotoZmDlJBCiTOgmABXnXD7Zu3YTQwxOmmXLB0Gp6ada0+E4FcRIF7ubZcmsLp1gSBv40RjaDUaTwBxj3XsrDFshZ+00k9ozQzc5OVVA9etDMdiHW+wRiclwwJMb+e2kUXw4F28JYhtGVoB21AiPWaJrwQqzOrZnYGSQAZiBB5fPyrSr4InujhgDCYku36zMW7TMS8+6JAUcyZPXlXfiuCuZrhI7MKJCzIIzNqNeoPqeVaXheD0fRrkwe9lldxpy6VU4xwnkwcad0TO8jUKNtPmat22ZrBjeHY5kvLc5ghpgHzmd58asXOKZ8SS2gJbQAKNjEKNBrXXBcJJujOjhfvdRoYJ02qtg0tvfVZZVJgERmPTMdtxWewtTC2B4t2dxLg0OZTpOmvLpRnEpcvC8XY5cUzuwJ765bi5EYnYAKpA20HKs/w2wblwqYyQeWsAwPKiqcIAIktoNw7D032/tRHSd2xS1OyAmG4X2YNwzCuMsRJg94a/5l18DT8QvGbTAktkGp0I1J5etHH4RbPU7/ebc78/Cg3HsOLZthZiDodTvynzrTbRKlZYw7wzlWKhggQCIlgoct4Qx0neunCsWvZvbYKrBCyuWJBGgAiIU6H4VTuOttBcthntlhM6ZdIjrPLptvVu5gkdAyPCkT3jJIjrOnOaSzdlSnSSj+/yXOHFXVGJ7+TKgyCGzM2ubqkgx41L2pYtjQukhF8tRvp4R/LVHD2RZuNcS4NjlWMwOh3MzpI+NWsVet3it28y5sg55djGwPUkeoqoKufgmTtgDit9jd31AXbn3AR8qN4rGB3kH3yzHn3iZEHw3OnKhPGMrYiyA2ZYRdGmBmOkjbejv2RNFEDLB0bXw+v0qabY21RUtq9ntTccrMaDcQ4zeklh6mqlo5rblYUIVb3ZJ01EnaSfl4mjKYYHX3vGR+ArmeGW41Uba6ADzq4RUSZSbMtDgwTPPr1/Emprc1PjNaYcNQRPUbxqem1THB7XNR6AVm9NXgpamDI9tmMemu3z2qu99juTpp862p4Nb/dX+X/ih2L9mkALAkQPOk9Oh77MwzVIsanirGUkTsatNbAw6sVnMzA6wdBpGm3hUfUXwVbBlqvqo1mh2FvAOCddpnpWj+z2yY59PCnCO4Je3JnmxZnelXTEcJYOQNRO+tKooLPU2PQfE1DKakbDDcEVxxFp8pyZc3LNMfKus5zrcXSTMDWAdTptrXPF40ImfI/3e6O82u+3TWuOHxR7IvdGTLOadtDGm9WhaJAIkg6iOnpUjOH/AKpCB2RlXXc6gBZkgnmdIE0Mw3HF7Xuy6M+YsFJymIUCPjqOdHreHABzAt0UjT1kVVvYLNPdOvQR9NqlJ3ZTeKMhw5ntOropeBeUhQdu0nXzo5ivaIM5UW7hzJAUEZT/ABBtwCDv4bTV3gfCWtu6m3CalWBIJnXvTr4TXEYdkuAMqGMwBXQIkSF311oQMz1h1tnN2RzAQJ3GwOmwUTGbczRS37Q5boDwigGDHvGNiSNOunlV5bFm67rALIRm8zqOeuvzrnjsCguWh2cgk5mGyiJ15nXl51KVOynK+S/wnj1sqSxCuQMyidwTsN4OuvhVTivFczrkh+5yMa66DkNTzrq+BQuHOpXQcuRH0NVV9kbYh7bHNmnXXToBy86u2RgpG9dVYaAx0VpDQQJJaY08tooJcRbbkplBBBBOqnSRA841rQYjgYzOSxkhgAdQsgg6GaoYf2YjNnYkHoI28eVDTYJpA+zZuBHZWAHNgZ0kGBGu53q3Z4rccoqtOoDMBE6yTt3RAjrrRGxwdVnISJAA+8ARzHjXOxhDaYKEzKdWbZp6kbGqyK0D7rXBcyi5KnMAV+7OsHKNCdNdt6WK4Xdut34gQA0jQbkxGvxoinB7YYMuZSP3THp5VYweEYAhnzg7SBIHSedFBYKfhyhf1twhcxynk06yREA1xfhtu25DMcpEqRJ0+8CBy8aNYnhy9kVVB1AO0zOtV7PCwxzumVoggNpRQWVLfA7OXN2krvMwI8TU39mbehDHLvvPzojieHo8Zhtty0+Go0pvsgzMe0OVhBUkFdo9NOlFIVsHn2Ztzux16ioW+GG1dEEkMGED909QZzDy6CrwwfZJFkjMSD3u9PIg89unhXd8OGylxJXaJ0PgadBYFTgmXMTmygGAD3j5HT510t8KBgi44XUZWmdRqN6KYbFJcEoZ5EcwehHKuN3haNmlfeIY77j1pbV2C2VsNw9ioIuXFnWJAjzA0qQ7SyuZna6f3NNtiRudNKtW8LlQqGbUkg6kjWdPChrC41xO1XMELQy/CWX05UNUNHG1ibzuFJIIBME5dAe6Tpry6bV2s4e7kZcygzmIMGQfWRqN6J4jCFgfukwMw0MAzvUsmpbKJiJ023o2huMrirZzBljRlHXvcpHpU/8A0+89vIIyqxESB3hvB9aLYjBqqBQNM24METMma6WbDWyxDFgdQpggHzidTULTrBTkZ5+AuCOp6ld+g11q8uJuWwJtqoBgmIMxGh60XQZ0XtFXNvG4n1qZCkQQCKahXAt18gqxxJyoPZ5vHQTypVZt8NWO8BOuxYDfTTypU8itGqOIbmT+fWm7Q9aVKqEV8XZuXUa2v3hGp0+FGcDhuxsqCS2VQCTzMdOVKlSoLK13EKxkg/HT6VwuXVG4/GlSoApWcUe0cmCndyAKJ8Zq0t3wpUqBkrYgkgAZiJjc6c+tTNs/k0qVSxrJHTqT6mumHxGU7fMn6mlSpiK17j9q4t7ukXLIYwROYAwIMx032nnVS6lvE2Rqyhhy0O+28HalSqU7wVLB2w2GVEVVXRRH51qTMOgpUq0IObkdKjApUqYiQ8vnU48KVKgCBXrFNy5UqVMCjawGW6bksxIgSZA6wKtMx5/jSpUAcUwsEkBZO+mp8zXXKegpUqBEWB5Afn1qtgeHm2CoJMknUg70qVAE799VZVJILGBpNdsh601KkNlPHYE3IzEwDMA6HzHOupJpUqdAVcbeZSkKGDMFO35/8VZ7HwH59KVKkAslNSpUwP/Z"/>
          <p:cNvSpPr>
            <a:spLocks noChangeAspect="1" noChangeArrowheads="1"/>
          </p:cNvSpPr>
          <p:nvPr/>
        </p:nvSpPr>
        <p:spPr bwMode="auto">
          <a:xfrm>
            <a:off x="63500" y="-839788"/>
            <a:ext cx="2619375" cy="17430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AutoShape 8" descr="data:image/jpeg;base64,/9j/4AAQSkZJRgABAQAAAQABAAD/2wCEAAkGBhQSEBQUEhQVFRUVGBQWFxgYFxgXFxoXHBYYGhccGBgYHCYeGB0jHBgYHy8gIycpLSwsGB4xNTAqNSYrLCkBCQoKDgwOGg8PGiwkHyQsKSwsLCwsLCwsLCwsLCwsLCwsKSwsKSwsLCwsLCwsLCwpLCwsLCwsKSwsLCwsLCwsLP/AABEIALcBEwMBIgACEQEDEQH/xAAbAAABBQEBAAAAAAAAAAAAAAAFAAECBAYDB//EAEQQAAIBAgQDBQUECAUDBAMAAAECEQADBBIhMQVBURMiYXGBBjKRobEUQsHwByMkUmKSstFDcnOC4TPS8RWDoqM0U2P/xAAaAQADAQEBAQAAAAAAAAAAAAAAAQIDBAUG/8QAKBEAAgIBAwMDBAMAAAAAAAAAAAECESEDEjETQVEEImEyM3GBkdHw/9oADAMBAAIRAxEAPwD0m0K7RTotSivTbs8cjFOBTxSpWA0U8U8UopDGqGeukVDsqaoB4p4qUUopWBGlFSilFFjIgU8VKKUUrAjFKKlSoApY/ElRoGnNb1CyILgH5TUrzysd5CSBoO8NfIjWp45wFGbYvbG8al1jXz1qGMtCV0YyyjQkc/Mcp8tfVNlJFlRSilbtwAKlFMkjFKKlFKgCMU0VKKVOwIxSipRTRRYxopU8UjQA0U1LNT0wGpiKlFKKBGN/SeP2RP8AVT+lq8rB1+H1Neq/pQH7Gv8Aqp9Gryifz/uNcev9R63pftm4Q6DfYfSnrjbAyjyH08qVedR6Fnq0U8U9KvbPmRopRTxTxQA0UqeKqXrY7e3rrluQPLL/AN1JsaVlqnp6VAhqUU8UzDTSgBlMz4GPkP708Vww0y0xGY7dIEfjVmlY2qIxSipRSIpgNFKKr4ANk7xk5n38GI/Cu+YTE67xzikmNqnRnfa/EWyLVptWNy28AmVRT3iYPMd318KucUuqzWYY911c5SfdiNQN/eXTx+OO9qHv28dedUUrlAlmZdCtrbTXcCByzHlUsX7aJ2jMw7NjaCxmzT+tJmYG6gHblWM5O6R16emqTPRQZp6q8K45axCuEYEqzGNNs7AHryq5FXCe5Wc+pDZKiNKKeKUVoZjRTRXJy/aKAO7DFj4iIHhv8q7xSTG1RGKihkTSuzGkepgVw4cWNtc2XYbEnX11osKwWIpEVKKUUxEMlKKnFNFOwIxTRU4pooAxv6UP/wAJf9VPo1eStvp4f1GvW/0pD9hH+qn0avImMD8/vGuTW+o9X0v2zeYZDkXTkPpSrhhbvcXVvdH086VefSPRyetRT08U8V7NnzJGlUopRRYDRQ7ED9rs/wCniPrZoixgVRvj9rtf6V/+qzSY4/2Xop4p4pRRYhopRSYwQOv9vnQv2l439lsh9JZgonaYJ/CKLGlbLmBuZgxggh7iwY5MQIjlEVZigns5xyxcRALyszoWidS+Yi5AOuhj+YdaOxWcJWjTVhtZGKUUynU+EcvCd+e9SNXZlQBw/FUsYbM5JJuYjKOZPbXPl41xwnG2uWrjtlEZRCk5h3u7HWdR8KyVzEm6WYE5QbpXwXtWI+JaifCL6ph7wcGcyETEAhs3mDCt+TUTkqo7dPTp2zU4QBsoYAnMgOnRWY8vT0ru3ArFwd60jTB1UR3vTrI9V6UK4ZdyMqnfMTynY/KDRzB3v1fiEbpupBHzrlcjpSFg+BpZk2VADakc+uh/A/hXcrVs3enNgBtsQD/cetTv2ga0hqUYaukpZXJRimipxTRXTZw0Vbtwi9bAOhW4SOsFI+En41YiqV9/2q0v/wDO8fnbq/FJFNYX+7nK60KTpoCddB6nlVHgF/PhrTHfKJEyQRpr46a0L9s7l0NhxbtvcBeSqFRLDVQczAdSJ6Gm9kMeWkGzcTOXuKzFIZWYkSFYkGQw2pOTTWDSME4N2aWKUVF2OZQI1knyEba6b7wanFXZjQ0U0VKlQBCKUVKKUUwoxf6VNMCP9VPo1ePE/n/dXsX6VR+wD/VT6NXjrfn+Y1y63J6npftm6wjrkXyH0pqbB2v1a+Q+lKvPo9Cz12npVIV7J83Q0UopnJ0jqPrrU4pBRVxlyAv8ToP/AJD+1VMWf2u1427o+NyyKr8b4oqYizbPVX/+xQB8A1Qx+IzY3ClDKlWPUEdta/8APpWTnTZ0Q07S/YeLagdZ/Pzp6pYjERibaDoxProPmKsLd0uHoT1Oyj8Z2q9xm4NKzhi8aEcSdAlxz1gREDnsaF3sQuMTKywgYONdZXUE8vGPEULb2jFzFupVisPbHJcuQifGSSa5cExcErvBRfOWlqzcuTohprDD3DPY5LGVrXvIXidRBYkjruJ+FGmcAqCQC0wOsbj0mqeBZ+3zZv1eWCP4s4IP1Hr4UI9usYVe0EPeAZhrGsgD+mo05e6jTVgmgvw2/me907QgeiqPwpcdulcNdI3ykDzbuj61mfZXi9yQrIJeToRuV5682C/GrXtPxMjC9izB7txZ7u5yuswo1EwfXnWkZGE9P3fwYgMbbKBJQk5o/d7RonzMH4VfTHr2hw7iblzvljuGLZlXTXVSSR1YcxQl+IpaVTAZ1DqFMwsXGK550aJkKPCehfCOBcbtGZiASCSpBuFgst5FpJ35zzrKbcVdHWkmzWJxCMWqQ5IUmRopKhQ/OQJnXnFHMJxMmF/h6zuRO4rC8K4+n2i32zAPZLJn1AYMwzHfQ6HfqfKtNZxUOAsiQFDG4CTruATLCQuw2M6VlOLRcWmaHE8Ri5h1n32QnUcgw+pFF8RiWyAouYyukxodz00GvpXnnGuJXbeKtzC9mlsgOR73eYxEyCfGdD0rY4TiC5EznKSqkyMokgbMQEbU8jU3STCsl9mGYjpvTRVayB2rkRMQ3XcZdPiN6tRXZB2jz9SNSANy8TxJByW1cHr3GPyYVZ4zxxbAj3nOy/ix5D61k7HHSOIO5tkgdqNBqQWRQfgAfWh+KxbXGZ2Opknl02nzHwoUqbNOldfgPJijiCBdOboOU84HQD86Uc4dwS2IKSumjDQ7kHz5HXqetZJcXAskDKQkGeZzsJ26EVquEY2VX/I09Nln7vnWM3mzohGlRyTGMcctsmcq3ByHPmP9lHK87wPH2t4trhCwXZiZBOqkbDb3vpNekXBz6ia1g3dM59aCq0c4pRTXR3T5VIitTnojFNFSpRTFRiv0rn9gH+rb+jV45HXx/qr179K1z9lCxpnQz4y3LyFeTFNfj/VXNq8np+nxA1+EM21PgPpSrpg7Q7NdRsOdKuBrJ6KeD1+nzCg78etn79vQT15A1bs4+2YlkGnJlj61625Hz3Tl4Lbtt5iplh1FVPtdogEOmp/eA5Hx0roty2xgOpJ2AeZ9JpWg2vwZX2yw9w3rRs6sXXtBuTbWJEbQcxnn3VqnxPFMuOs5Bm7JDlHUIVY5iSN4PrXX2g4iVxJ0P6tmA0J0y2ucbEhhVccQD4xtICI7EnQZTcttOuo0kDmZHWspHXprCNK+NH2jtSQQAqwJEsVXTfXXN8DQvE8WZbOMBMgxkI277FSNt9Y9KBcT40rd1BAUhvvTmAgGEHdjWJ6md9K1vHhwUuMVDtbDMOQDAkkEd0+Mcz1qYumVKNosYMsLuGKkBGy5hqO8XgFgN9VUCNhPU0KwvGbnaFkBY9ozRLa+uvM/Sit/ELauIEYNkAyk6SQ50iehNWL2BXCKGiGJRgsAFSU7wIUSdTPUCJim2khpB7hvGkZmQEh2RX5y28QZ1Ek6eXWgPtdj3fFoSCyEWwpGoInv7jk2YelA2x7O3aqWkHQgLAPlmkbbT6USwnHAUIuKGKgZTBMd4EyJ058vjUw23Y5XR29m8d2WIvtcDQHLg5YbVysEmATlyR4CunE7zMWUOVVZDufeUH/DQT70RmOmpCyPvS4Ja7bEveYFbZy5ND76Wwy5wV0ByE+MUsffWxh3xTD3Zt2kJnM5kyw5gSWbqZPKrciVEzds2LdrNcyDVwpbVjDMAeYj01rk3tNhtQu+aQcuw003j1rK4+4XfM2pOvqdTHTUk1WIq1FsG0bFjYvglInnl0Pn+Z2nSu3D7vZlUuHMkxbY7oT90+B+Ex5ViLblWlSQetarheP7a0c2rLow6g86GnVMX4Nn7Q4vPllcufKATDCFjmJOrCZEaA+pu/xRUMSez7FkKsrZC2YEaRB0LCRyNYfE8QQqiMSWUS2ZcymSNRHKBJ03NHuL8XyJbTVnyggEbSIaQeZ57ATGprnlCNJGqk7sJ8E492eVbghnLF2PuzmaR4SZI/Ma2ziVbY9Br1O358RXjt17xMk7wCM3PyCwDRXhntPcVgtwnz0zDTKNeYGlaKfgxlp2EuJ2k7dAqqHZLlxoEtLXFyrPMaE+ZmdaDthXt3ArqQQQGAyzHdnaeR61CxjlfEF0dTKrqDm7wuWthvvoPGa78T4qEunIc1wky2+8BsoBAOq+9oOnWk2rNEqRfxTBlySZtZUA1jVmLTlOvLXwNWeGMwGhM5HiQ0TlA69TWQHE3DZhpAHIaDXfK0jnyq8ONE2jDFWUAbyCOZE+Q9elLbuwF0HeHW1uC4rL3ks6gCQGDsJDDT93ffXpW7N0Dc7fhpyrzbA+0VhLq5roDPbyEZGLd8lhrl5yOtac8XuJcliLiSZm0UuqcyNBhip7vgKd1MTjuiHcTfXIxn7pPymunbD8g+P9jWdxHHlKEFLnuxt4J/2n40l9oFVVBS4fdGu590annMHX+KtrOfpoPLjEMwdtD85+EGpG8PyD+eR+FA7XFhldyj/4YjWdjPhBg+OtVbnHpibV2AQTDZZ11nqPf0/ioUgekgN+li8TZQaZCwM6zmE6eUN8q8te4BPr/VW+/SPxLtcOncZSG+9EGY6eOY+tecgR8D/VWM3k7dJVGjW4XiVsIoL6gCe7P4U1ZxWHj+fSlWHSRv1GbYZD72IJEbKFU78yJNP+r/8A3Xf5x/ap4dLSLGZOfIj6iuGHw1pWLZ0IOaNG0lieY8Y9K9BQXhHnOb+SYugSBfJXeGCsRoBvIJH9653sWxOl62Nj7hn+umxGGtO05k0WCIMashG3l86hibVllgOgJ0n58qnpxfZFdSS7sK3MAbtq3dMXLkXMzdVm0F946fGa6cfw3Z4hAu72AWM7S+kf7Vj18K54S3fCWls3VC5bsdxCIW4ukkTzHwq1xbCu2PKsxIFi0y8iAYkTz1muaSyzVPAFtlCyAOsDUgAg7wPMSK53r0XeziQRObQbmOW42FXeK4XD4Ze0cMJIUFd5/OtTt8OtugcEmQCp5xuOWlXsVUK3Zd9lsLmz51tsGJBlZlcpYA8iQQveie9vQv2n4gc5edMzKPCASP5oJ86vcC9nsULoyYhgjgHQCfdLAGdBrGoohxTgQjvktqdojzPdqKuWR3SMsLsMIBCgONG7ukROk6aj4UOa4Uugq4ILEMv8JBggen09C74qyuJGHm6GPSMu0wdOmtdruGEwC/T3h/21tsRG4P8ABrhTA3mDyxfKVIGgBUiDEnulxrtNZr9Jz5Xw1kHu27CtH8TklifEwKsYbBYhZQXjl7NroXKpGbISNxvKgfGsj7UYi8uIAun9Yuh5j3iVI6gzMeNQsSK7A2+dfQVyirPEsQRdQiJjUQMoOdjoI2iN/KpceuFMVcAyDIwUARHdAG0QZiTpzrWM8ESjkpGivsuT9pRR9+U+O3zp7aZMcVgEKSANAPdA225z5ip+zeIK46BsWa3MCQC4VSOSkHKdOnnSlqcgoG+9mcGxdSzSJbMInuqc4HgM2Q6a92hGLxhuXmuAg6kjXkDoN9CAPi09aNcI4bea4s3mURDBQFDHPcWTGv3Qat43gSIvdWANJLGTy0FY8yNOEZi8zC0zCQ51GgnlLAAEEwPnVPFZwsmSVMyZ1H5/GiB4la+0ixladpzNExPXpzq7fwgPL5t/etHFEpsocKQLdZhlBNl2JiCIKjfxyzPVjQ2xfGcTPaOG5ldB0n4ADoNqLLwmLrS7FWskqJ93/pNp5k1Oxg0kwNQN5M/WlFW3YSeECQhRBPdZxMNyCnaR5/CqXD8SWLCYzCR1E90x9fQUbwuIS8G0Pd6nfpsar38KMpIGUiOZOkiRqTVc5Fwd7XCxNliBAS0T3TrA128xrVvG+0Jv32S69u3DuRvbzLscxmDoF8alheGFrqP2jlVtIckmCYbcTrrB9Ky3tKp+13spylbt0CP3cxEa/wCUVml7i7waG9ibQAi4hM/ddiSNRBBGnnU+I4m0BbFlhduXIORW7y6aq0nblO9Y1LjyJudOS1Y4LeJxyS098QdNs3hyrVqiE7NEvGEKFDJU5WgCRnBiZ8s38wqjfx6b5THPQz0Aj50sMR9frVPiF5cp2kMB4x+ZqbXgdHHjXEA1koogZ82g0+6N/X5GgPLXx+tGOLv+p0iZH1oPP4/Wspcm0cIvdoPr9aVLMKVMRuF7O4khTA8tar2cdZuMUCnNrO2kbzrTcNuzZHP5dOVCOCIftN0mf8SNI+/1512nEbDheAt9helJP3TpIIZCYHUjT0NV/wD0Ado/vGASIUbQJgzr8qnw3BzbYxzbWWLab6sYA1A0Irnbw6O3dc6CPfnc7Ez06xXPKTTdGyimgrhcEbdu30XtTrEkM6nadNRV2938eZUaYVARm/jbnHQVneH4JrjNqwCwo706HpGvLkKH4ywiX2lvcRSNRvnOhOaPr5VizRGg9reBdvZCghMrgkyG+6eUjrNSscPyIiT7qAchPcJn/wCNZkYpNhcbU694/wB5q9YwecEh20Gmp5bb7culNPwJo12Cvm2ilfe7M5efeCkDSRrMaT61wF8sXF05ocgDMq6AIpJj3pYzy3iNKzR4VkAJZtAGHKAZ3mPj86znFOMKjQCQJ01J1Og01n6UUOzU4/gKXMal9XC+6Mggz9yc3LrsatvhFy5gx5bwN4jnruKxFjiUEZyQCQd410/t1rUYLh9u7bZw2yywJk+EDpy5eVVGVrDE15CqqBcQyNbWQwRpo416Hw8RrrQnjnCbeLvMzyozEbKGJBiFJA7u5ljH0psDw5XuAEEACTDGcokQNdCdAP8AMK6cdxnY2wPddhmMASg1AVY20+AjrUvHILPAAs4qyqLKq1wZgIRcwHaNucszr1FdbntIpZptuZLalgTqNJmZ8Z3rPi6PvGANunXXrUGVJ0/eOvlU7n2RptXc1+DvYd2ZyiMzd05lVLsEqQwkZC0iJifETV3gXs9aS+9xXRyxVllRuSzQVYd05gNjp8Kxdm+RqJjqPeHkaOYPEC7o5k6Ceo1ObTpH55UvcRJUbi1cFq+pMEKpI1mfffpqe9EVyucQY9oW7/e7oIByg7BYGux31rOnhILkADSJ1M6xr8/HzrjjsLatrmaefUEjmRrEeNVtFZbu8IVsW10CCGtsO9C5TbgjbkRJ5jaiD2u4zGNI0zCTvsI8BXnGI42n3Z06SR4ayPkKKcH4lYuaOCD5n8+kUIGadgBcQEk/qmnXp2MCY0iIqIcdm+VXBMDNuQCG2GxAifh1ob9hTtYI0KsCZ3Ga2R1n570uIYSzZUl8ojT3tvw9NfKi2rDGC1gOHLaMLs0KSTHOJJ9fSuFvDFlcd6O7vodc2wjwE9KzrcWsE90aDbR49D/xRfh64e5G0HmNZ8+vlvQn4Bo1nDIUISyibWSCQTqGAnaDrQDH8BS/ibrM4AZnecwyyWOg0nQmfSut/gaKAcsjXWY01/tyJrtf4FYRC7EAekTzgkiT5UNAnQFv+ydtZIYsVMiCJYaED3etDsZh8nFlOkOyv3dFkxmgchmkRWw4SmEZu4O8dO9z+BiqfEOCJ9p7XJqMkEEgQAvLblS4HdmUggSGIJa5GvRq7C3PcbdgNZ0mJH08tKscWsKtxVCkKAWOo3YAt4zP1oY/EWz90e6Ou2sU27Eipi9FYEnQxHTWqhjr1+td8dckToJ1gef5+NVh/f61D5NY8F3J5/n0pqbP+NPTEa3hd4NYBUQGmBEfeM8zzofwjFq1+4FUArOYwRs0ad4/Su1jEpaRbahyBIGhJ3JOw1qthOytXGZRdzPMhlPWTAjrXbXBxm/9mMPmw96diflL/wBqHYVf12gE5htpzHy+FDeFY0mch0C3jBncI5ProfU0Jw2KuteTORlZwBGkAkf3rjm0pM6IJtI9I4ZhAoxD7ZdeR2EyJ0+9GvQ6615FxnibXXZpIk/LX15716UnBkFplA93UGTMm0Y1nXqOWu1eb3baq+3I/wBVTVjugNzmTPWtN7NcZcNknMYlZnluNPCfnQk3uiqBzEb+dXsAFaYGUhWOmhkDwpUUnZtvaa2yYFr0GIBHOFPdVSeQn+o6V5RbYsXJMkd7zjevaOM8Et28LdyFhK82Y/4F5+u2ZV/lFeSYYhBMDbmAatZRDwyu+P0Hx111H/NH/Y7ira2z0O/7p0j0NDF4kCYKIOhyj+1EPZ3D5rzjUD9YdNNrTsNvED4UKuwfBveD/eB1LGysRykkj+YLQj9I7kOhA3LH4Nl+UUe4f7PIWY96czjRiNrzj6KBWf8AbPhoS6kyyjtiJM/41zr4KB6VL9zKTpGMVc6jf02nfnUghiCRHTX+1QW7ltqYBJ2HKBuW6+VVl4g0+8Y8lj4VXBNtli3fyGNQN+vn+FGeBtMHoSuvSJHj4UMt3Qe8QJWJHIqeY6UW4PgVNyQSBFzQEj/BYz8hTpcjt8Gxw/DiyqSSM+SRA2ABOs6aLvWJ/SBxA/aezEAAKWH9I9BB16+FbfB8B7+r3cuZhGdgNLt1eR6KK859obP7U8knbfX870rsXALtrm0A11n46Uhca0Qw3G/oSCPpVm7xRUMdmhI37o/JpsRc7QKwCj3thGwnWhIbZu/ZXFC5dt6zCXSGPL/pny/8+ArC8e4scTeZplZIQTsOvmd62Xs7w9cgnMS1nESZ2ixYdY6QWrKY/DZLz6ahnGvg7D8KnltguAVbYjSeg9KsYHGm0+dduY5H0q6BrOQRHTTemNkM2oA0G2g95adDs3OBxzXcM0EjLGXTXKfw/vVnjfCS9xF7wRYQaHRQ2XeI5T51j7akDRmEaRJiPSvSeHcMUKrAnTLuSQSbdogn4/M0tR4CKM1xjAWrJXsswYanViInlIkH5fCtRh7k27bECWUEnx18OdA/aK8puorlg7q2XLsQp1luVX+EvOHt5AMpEiSZ3I1kams7dFdzB+2N4jF3CCNAD/8AWtZ3D3CxQ5iJJBjTnR32xbLjLs7woj/21oG90BlhTAO/LU1uuDNk+IqAwiYyg67786rz+P1p8Ziix1A23B8elQB/H61MuTSHBaJpVGaagYexeKvKQbXI3DOXMZzEdOlE7l6TJ3A8qy9jjuI1C2gSDJhWPvNA2PMkAeYrm3tPdgNkSDInvQfn4129SJw7JG49n7ljsbzOe+v2rXoDnVfvcyQBpuaq8MtKXR2DkABlCgEk6HUTtAqj7D2u3w/ENBnf7KVH8RxKnT0mtR7K2oxNkEbaEdIUg1wzacmdkU1FMN8HvqbQJS9lLKs5BsEOaYY6BNdB1ry26ge6wQsdIWRHP73QV7bgmUYcZTILuAeR/Z2rw65i1F2+CckhlDdDPhTgRI5XOHHUZk/m8I6Vb4dZFr323BHdGYRl1k8jEmstirjK29yDIBLNBgwSvh5VoOAK3ZSWJzlgJkmQtxY16mNKbBHpmI4o161dD23QajRTI/U3gT5BC7T/AA15NdByNoZg8q9X9ofbCxhw6EM7GVOWMoJw91ILciM4MdKwPEeD3rdkMVjtgTbIMmJDAwNVBAaP8pmNJIA13MlYLZl33TryrZezF62t4kl9Q6juSZa266Ab7n4VmTgL6lWYsAXCTm1zb6iZjxrX+yt9ExFtrjqqrdEliAAJu6knb/mm00CybPh3tNbJEZ5ZgR+qaD2jMy8+feA8qz3tzxdLjW2BI1urlKkH/quc20Qc48dDV7gHGLZNq1mGYDCnWAe65LRO8Bxt49KzPtliwcYeeQkGNeYK+cj61EU7G+DNXsYBbgCSFg9IJOvzoeMf4D8+lX7eGbK2nvIyhRq08hG+prnheG2FQ9v9oDrBYC3AQEgCc2usjeN61rJFlrA8SXLLiCVZRp/FI+daD2d4rbFxQSYPaDRST3rbLsPP5VlLpH6sKcwWRp0zzy20NHuHfsuNtPdygSLsBlZsoadgdD5xS7DPQsL7VWjAQsxLSB2b657jsvxLEDyrB+2AX7UWQmGVG18yAdtAQAfWtJwbjtlWsTtbGGFxv3SpLNPM8tp1PhQD2ixdu9dFy0ysuRUK65hlA30j4GpinZT4MXiSe0Y6+8Dp61fwh/VL/u/5qpiLdztcmYySI70DU6anbeiOFssECsZZg8CTIIEEGeYKmqSZJs/Z3iIBtoNjbvg6knW3aRo05ImePwoJx4qcTdysSCxMlY1PeIMxrJNNwPiQtYu2HUQO0GaSTNywEHdGwzRr4nlXTjVzNduMdzduTOhmTOlLa0x3gopaO0j4/wDNSDLOrRqoMCeYoSLrfa4kxn6mIonZ4hbIJzr7ybmDoVnQ+XyoS8BYfwXYhSWut+sGU9zaGnQ+oBrcYTHjK1sEgrCkFDqwVBrrpoqDprWAfjtlLVsak53eQNMrZMuv+w0etfpCwofEPkuntGZh3VHO3l1zae5rWc1ZUSxj7aNeR3Yl7QuDJAAKsZMkGZFXsPisiBMhGVEkc4I0O+hMg+ulZI+3Njt3uZbhzKwiEO46h67479ImH7a6wS4Q/UKDuCNCZ5Cop0XasHe1Kn7WGJIFxMwHMQCvxlSaznFMCbT5HYOwElhpuJHyrvxb2iS7dDqjwAFIMTz+G9DMbxTtGzEeHyit44MpDkd0eR/qqX/P1qsMXMCOv1muoff1+tTLkuPBaZtaeuBuGlQKz2vh/B7dq92uMym5ds21RrZBAKHKcoyKO8e9ov3fWsL7Vez04m5eDI6uVujIISCwUKUIB5Qek1qeLol+4t1r0vbBCTa0CzMQCABM6eNcG4xcZVHagqYylLYUEe8IiMuw11pQhJMJSi4/JnbeNTC3eyt2ssSS0z2py5gAQcogkAAeutX7dzssRLMGS6o1U5sma2GZDJ3DMymDMj0qfGcbde0wcqZIPdULAgqT73IHrVPiGFe6hT9WqnNGVWUgEqSAVaDqoOoo6bc3gOolEN+0HHLTLZXB4i5at2y2ZMvuOkAbEyYOXyHM1hON2LY7PJcnOQzwZOcic0fHTlNG8Bgb6YcWWuJkghsqAuRqYDHnJ8N96F4vhQck27eXIcpGxLFTAAG//NabXdIUWqz5G4HxdA7rftpdUrqXEkZSGzDnoFJjciesVqsQtu/dW/hwoQFWQKotoZmDlJBCiTOgmABXnXD7Zu3YTQwxOmmXLB0Gp6ada0+E4FcRIF7ubZcmsLp1gSBv40RjaDUaTwBxj3XsrDFshZ+00k9ozQzc5OVVA9etDMdiHW+wRiclwwJMb+e2kUXw4F28JYhtGVoB21AiPWaJrwQqzOrZnYGSQAZiBB5fPyrSr4InujhgDCYku36zMW7TMS8+6JAUcyZPXlXfiuCuZrhI7MKJCzIIzNqNeoPqeVaXheD0fRrkwe9lldxpy6VU4xwnkwcad0TO8jUKNtPmat22ZrBjeHY5kvLc5ghpgHzmd58asXOKZ8SS2gJbQAKNjEKNBrXXBcJJujOjhfvdRoYJ02qtg0tvfVZZVJgERmPTMdtxWewtTC2B4t2dxLg0OZTpOmvLpRnEpcvC8XY5cUzuwJ765bi5EYnYAKpA20HKs/w2wblwqYyQeWsAwPKiqcIAIktoNw7D032/tRHSd2xS1OyAmG4X2YNwzCuMsRJg94a/5l18DT8QvGbTAktkGp0I1J5etHH4RbPU7/ebc78/Cg3HsOLZthZiDodTvynzrTbRKlZYw7wzlWKhggQCIlgoct4Qx0neunCsWvZvbYKrBCyuWJBGgAiIU6H4VTuOttBcthntlhM6ZdIjrPLptvVu5gkdAyPCkT3jJIjrOnOaSzdlSnSSj+/yXOHFXVGJ7+TKgyCGzM2ubqkgx41L2pYtjQukhF8tRvp4R/LVHD2RZuNcS4NjlWMwOh3MzpI+NWsVet3it28y5sg55djGwPUkeoqoKufgmTtgDit9jd31AXbn3AR8qN4rGB3kH3yzHn3iZEHw3OnKhPGMrYiyA2ZYRdGmBmOkjbejv2RNFEDLB0bXw+v0qabY21RUtq9ntTccrMaDcQ4zeklh6mqlo5rblYUIVb3ZJ01EnaSfl4mjKYYHX3vGR+ArmeGW41Uba6ADzq4RUSZSbMtDgwTPPr1/Emprc1PjNaYcNQRPUbxqem1THB7XNR6AVm9NXgpamDI9tmMemu3z2qu99juTpp862p4Nb/dX+X/ih2L9mkALAkQPOk9Oh77MwzVIsanirGUkTsatNbAw6sVnMzA6wdBpGm3hUfUXwVbBlqvqo1mh2FvAOCddpnpWj+z2yY59PCnCO4Je3JnmxZnelXTEcJYOQNRO+tKooLPU2PQfE1DKakbDDcEVxxFp8pyZc3LNMfKus5zrcXSTMDWAdTptrXPF40ImfI/3e6O82u+3TWuOHxR7IvdGTLOadtDGm9WhaJAIkg6iOnpUjOH/AKpCB2RlXXc6gBZkgnmdIE0Mw3HF7Xuy6M+YsFJymIUCPjqOdHreHABzAt0UjT1kVVvYLNPdOvQR9NqlJ3ZTeKMhw5ntOropeBeUhQdu0nXzo5ivaIM5UW7hzJAUEZT/ABBtwCDv4bTV3gfCWtu6m3CalWBIJnXvTr4TXEYdkuAMqGMwBXQIkSF311oQMz1h1tnN2RzAQJ3GwOmwUTGbczRS37Q5boDwigGDHvGNiSNOunlV5bFm67rALIRm8zqOeuvzrnjsCguWh2cgk5mGyiJ15nXl51KVOynK+S/wnj1sqSxCuQMyidwTsN4OuvhVTivFczrkh+5yMa66DkNTzrq+BQuHOpXQcuRH0NVV9kbYh7bHNmnXXToBy86u2RgpG9dVYaAx0VpDQQJJaY08tooJcRbbkplBBBBOqnSRA841rQYjgYzOSxkhgAdQsgg6GaoYf2YjNnYkHoI28eVDTYJpA+zZuBHZWAHNgZ0kGBGu53q3Z4rccoqtOoDMBE6yTt3RAjrrRGxwdVnISJAA+8ARzHjXOxhDaYKEzKdWbZp6kbGqyK0D7rXBcyi5KnMAV+7OsHKNCdNdt6WK4Xdut34gQA0jQbkxGvxoinB7YYMuZSP3THp5VYweEYAhnzg7SBIHSedFBYKfhyhf1twhcxynk06yREA1xfhtu25DMcpEqRJ0+8CBy8aNYnhy9kVVB1AO0zOtV7PCwxzumVoggNpRQWVLfA7OXN2krvMwI8TU39mbehDHLvvPzojieHo8Zhtty0+Go0pvsgzMe0OVhBUkFdo9NOlFIVsHn2Ztzux16ioW+GG1dEEkMGED909QZzDy6CrwwfZJFkjMSD3u9PIg89unhXd8OGylxJXaJ0PgadBYFTgmXMTmygGAD3j5HT510t8KBgi44XUZWmdRqN6KYbFJcEoZ5EcwehHKuN3haNmlfeIY77j1pbV2C2VsNw9ioIuXFnWJAjzA0qQ7SyuZna6f3NNtiRudNKtW8LlQqGbUkg6kjWdPChrC41xO1XMELQy/CWX05UNUNHG1ibzuFJIIBME5dAe6Tpry6bV2s4e7kZcygzmIMGQfWRqN6J4jCFgfukwMw0MAzvUsmpbKJiJ023o2huMrirZzBljRlHXvcpHpU/8A0+89vIIyqxESB3hvB9aLYjBqqBQNM24METMma6WbDWyxDFgdQpggHzidTULTrBTkZ5+AuCOp6ld+g11q8uJuWwJtqoBgmIMxGh60XQZ0XtFXNvG4n1qZCkQQCKahXAt18gqxxJyoPZ5vHQTypVZt8NWO8BOuxYDfTTypU8itGqOIbmT+fWm7Q9aVKqEV8XZuXUa2v3hGp0+FGcDhuxsqCS2VQCTzMdOVKlSoLK13EKxkg/HT6VwuXVG4/GlSoApWcUe0cmCndyAKJ8Zq0t3wpUqBkrYgkgAZiJjc6c+tTNs/k0qVSxrJHTqT6mumHxGU7fMn6mlSpiK17j9q4t7ukXLIYwROYAwIMx032nnVS6lvE2Rqyhhy0O+28HalSqU7wVLB2w2GVEVVXRRH51qTMOgpUq0IObkdKjApUqYiQ8vnU48KVKgCBXrFNy5UqVMCjawGW6bksxIgSZA6wKtMx5/jSpUAcUwsEkBZO+mp8zXXKegpUqBEWB5Afn1qtgeHm2CoJMknUg70qVAE799VZVJILGBpNdsh601KkNlPHYE3IzEwDMA6HzHOupJpUqdAVcbeZSkKGDMFO35/8VZ7HwH59KVKkAslNSpUwP/Z"/>
          <p:cNvSpPr>
            <a:spLocks noChangeAspect="1" noChangeArrowheads="1"/>
          </p:cNvSpPr>
          <p:nvPr/>
        </p:nvSpPr>
        <p:spPr bwMode="auto">
          <a:xfrm>
            <a:off x="215900" y="-687388"/>
            <a:ext cx="2619375" cy="17430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 name="TextBox 3"/>
          <p:cNvSpPr txBox="1"/>
          <p:nvPr/>
        </p:nvSpPr>
        <p:spPr>
          <a:xfrm>
            <a:off x="301624" y="5486400"/>
            <a:ext cx="8480425" cy="830997"/>
          </a:xfrm>
          <a:prstGeom prst="rect">
            <a:avLst/>
          </a:prstGeom>
          <a:noFill/>
        </p:spPr>
        <p:txBody>
          <a:bodyPr wrap="square" rtlCol="0">
            <a:spAutoFit/>
          </a:bodyPr>
          <a:lstStyle/>
          <a:p>
            <a:pPr marL="0" lvl="1" algn="ctr"/>
            <a:r>
              <a:rPr lang="en-GB" sz="3000" dirty="0" smtClean="0">
                <a:solidFill>
                  <a:schemeClr val="bg1"/>
                </a:solidFill>
              </a:rPr>
              <a:t>Overall </a:t>
            </a:r>
            <a:r>
              <a:rPr lang="en-GB" sz="3000" dirty="0">
                <a:solidFill>
                  <a:schemeClr val="bg1"/>
                </a:solidFill>
              </a:rPr>
              <a:t>this piece is for 2 violins, a cello and strings</a:t>
            </a:r>
          </a:p>
          <a:p>
            <a:endParaRPr lang="en-GB" dirty="0"/>
          </a:p>
        </p:txBody>
      </p:sp>
      <p:sp>
        <p:nvSpPr>
          <p:cNvPr id="6" name="TextBox 5"/>
          <p:cNvSpPr txBox="1"/>
          <p:nvPr/>
        </p:nvSpPr>
        <p:spPr>
          <a:xfrm>
            <a:off x="215901" y="1362075"/>
            <a:ext cx="8756650" cy="4524315"/>
          </a:xfrm>
          <a:prstGeom prst="rect">
            <a:avLst/>
          </a:prstGeom>
          <a:noFill/>
        </p:spPr>
        <p:txBody>
          <a:bodyPr wrap="square" rtlCol="0">
            <a:spAutoFit/>
          </a:bodyPr>
          <a:lstStyle/>
          <a:p>
            <a:r>
              <a:rPr lang="en-GB" dirty="0"/>
              <a:t>The instruments are given fairly </a:t>
            </a:r>
            <a:r>
              <a:rPr lang="en-GB" b="1" dirty="0"/>
              <a:t>equal roles </a:t>
            </a:r>
            <a:r>
              <a:rPr lang="en-GB" dirty="0"/>
              <a:t>in this movement, unlike many </a:t>
            </a:r>
            <a:r>
              <a:rPr lang="en-GB" dirty="0" smtClean="0"/>
              <a:t>piano trios</a:t>
            </a:r>
            <a:r>
              <a:rPr lang="en-GB" dirty="0"/>
              <a:t>, where the piano dominates</a:t>
            </a:r>
            <a:r>
              <a:rPr lang="en-GB" dirty="0" smtClean="0"/>
              <a:t>.</a:t>
            </a:r>
          </a:p>
          <a:p>
            <a:endParaRPr lang="en-GB" dirty="0"/>
          </a:p>
          <a:p>
            <a:r>
              <a:rPr lang="en-GB" dirty="0" smtClean="0"/>
              <a:t>Although </a:t>
            </a:r>
            <a:r>
              <a:rPr lang="en-GB" dirty="0"/>
              <a:t>not without difficulty, none of the parts here are particularly </a:t>
            </a:r>
            <a:r>
              <a:rPr lang="en-GB" b="1" dirty="0"/>
              <a:t>virtuosic</a:t>
            </a:r>
            <a:r>
              <a:rPr lang="en-GB" dirty="0" smtClean="0"/>
              <a:t>, perhaps </a:t>
            </a:r>
            <a:r>
              <a:rPr lang="en-GB" dirty="0"/>
              <a:t>being intended for performance by capable amateurs, as well as </a:t>
            </a:r>
            <a:r>
              <a:rPr lang="en-GB" dirty="0" smtClean="0"/>
              <a:t>by professional </a:t>
            </a:r>
            <a:r>
              <a:rPr lang="en-GB" dirty="0"/>
              <a:t>musicians</a:t>
            </a:r>
            <a:r>
              <a:rPr lang="en-GB" dirty="0" smtClean="0"/>
              <a:t>.</a:t>
            </a:r>
          </a:p>
          <a:p>
            <a:endParaRPr lang="en-GB" dirty="0"/>
          </a:p>
          <a:p>
            <a:r>
              <a:rPr lang="en-GB" dirty="0" smtClean="0"/>
              <a:t>Violin </a:t>
            </a:r>
            <a:r>
              <a:rPr lang="en-GB" dirty="0"/>
              <a:t>and cello use </a:t>
            </a:r>
            <a:r>
              <a:rPr lang="en-GB" b="1" dirty="0"/>
              <a:t>double-stopping</a:t>
            </a:r>
            <a:r>
              <a:rPr lang="en-GB" dirty="0"/>
              <a:t>, both at loud dramatic moments (bars 284–286</a:t>
            </a:r>
            <a:r>
              <a:rPr lang="en-GB" dirty="0" smtClean="0"/>
              <a:t>) and </a:t>
            </a:r>
            <a:r>
              <a:rPr lang="en-GB" dirty="0"/>
              <a:t>to fill in the texture during quieter passages (bars 73–77</a:t>
            </a:r>
            <a:r>
              <a:rPr lang="en-GB" dirty="0" smtClean="0"/>
              <a:t>).</a:t>
            </a:r>
          </a:p>
          <a:p>
            <a:endParaRPr lang="en-GB" dirty="0"/>
          </a:p>
          <a:p>
            <a:r>
              <a:rPr lang="en-GB" dirty="0" smtClean="0"/>
              <a:t>The </a:t>
            </a:r>
            <a:r>
              <a:rPr lang="en-GB" dirty="0"/>
              <a:t>violin plays mainly in the </a:t>
            </a:r>
            <a:r>
              <a:rPr lang="en-GB" b="1" dirty="0"/>
              <a:t>two octaves </a:t>
            </a:r>
            <a:r>
              <a:rPr lang="en-GB" dirty="0"/>
              <a:t>above </a:t>
            </a:r>
            <a:r>
              <a:rPr lang="en-GB" dirty="0" smtClean="0"/>
              <a:t>its</a:t>
            </a:r>
          </a:p>
          <a:p>
            <a:r>
              <a:rPr lang="en-GB" dirty="0" smtClean="0"/>
              <a:t>lowest </a:t>
            </a:r>
            <a:r>
              <a:rPr lang="en-GB" dirty="0"/>
              <a:t>string, but it does </a:t>
            </a:r>
            <a:r>
              <a:rPr lang="en-GB" dirty="0" smtClean="0"/>
              <a:t>have music </a:t>
            </a:r>
            <a:r>
              <a:rPr lang="en-GB" dirty="0"/>
              <a:t>that stretches </a:t>
            </a:r>
            <a:endParaRPr lang="en-GB" dirty="0" smtClean="0"/>
          </a:p>
          <a:p>
            <a:r>
              <a:rPr lang="en-GB" dirty="0" smtClean="0"/>
              <a:t>nearly </a:t>
            </a:r>
            <a:r>
              <a:rPr lang="en-GB" dirty="0"/>
              <a:t>another octave above this at </a:t>
            </a:r>
            <a:r>
              <a:rPr lang="en-GB" dirty="0" smtClean="0"/>
              <a:t>times.</a:t>
            </a:r>
          </a:p>
          <a:p>
            <a:endParaRPr lang="en-GB" dirty="0"/>
          </a:p>
          <a:p>
            <a:r>
              <a:rPr lang="en-GB" dirty="0" smtClean="0"/>
              <a:t>The </a:t>
            </a:r>
            <a:r>
              <a:rPr lang="en-GB" dirty="0"/>
              <a:t>cello uses both its </a:t>
            </a:r>
            <a:r>
              <a:rPr lang="en-GB" b="1" dirty="0"/>
              <a:t>resonant low range </a:t>
            </a:r>
            <a:r>
              <a:rPr lang="en-GB" dirty="0"/>
              <a:t>and its </a:t>
            </a:r>
            <a:endParaRPr lang="en-GB" dirty="0" smtClean="0"/>
          </a:p>
          <a:p>
            <a:r>
              <a:rPr lang="en-GB" b="1" dirty="0" smtClean="0"/>
              <a:t>powerful </a:t>
            </a:r>
            <a:r>
              <a:rPr lang="en-GB" b="1" dirty="0"/>
              <a:t>upper range</a:t>
            </a:r>
            <a:r>
              <a:rPr lang="en-GB" dirty="0"/>
              <a:t>, up to </a:t>
            </a:r>
            <a:r>
              <a:rPr lang="en-GB" dirty="0" smtClean="0"/>
              <a:t>an octave </a:t>
            </a:r>
            <a:r>
              <a:rPr lang="en-GB" dirty="0"/>
              <a:t>above </a:t>
            </a:r>
            <a:endParaRPr lang="en-GB" dirty="0" smtClean="0"/>
          </a:p>
          <a:p>
            <a:r>
              <a:rPr lang="en-GB" dirty="0" smtClean="0"/>
              <a:t>middle </a:t>
            </a:r>
            <a:r>
              <a:rPr lang="en-GB" dirty="0"/>
              <a:t>C at times</a:t>
            </a:r>
            <a:r>
              <a:rPr lang="en-GB" dirty="0" smtClean="0"/>
              <a:t>.</a:t>
            </a:r>
            <a:endParaRPr lang="en-GB" dirty="0"/>
          </a:p>
        </p:txBody>
      </p:sp>
      <p:pic>
        <p:nvPicPr>
          <p:cNvPr id="11" name="Picture 2" descr="Image result for piano trio">
            <a:hlinkClick r:id="rId2"/>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136"/>
          <a:stretch/>
        </p:blipFill>
        <p:spPr bwMode="auto">
          <a:xfrm>
            <a:off x="5210452" y="3700432"/>
            <a:ext cx="3666848" cy="2860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3597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4134"/>
            <a:ext cx="7267575" cy="6524863"/>
          </a:xfrm>
          <a:prstGeom prst="rect">
            <a:avLst/>
          </a:prstGeom>
          <a:noFill/>
        </p:spPr>
        <p:txBody>
          <a:bodyPr wrap="square" rtlCol="0">
            <a:spAutoFit/>
          </a:bodyPr>
          <a:lstStyle/>
          <a:p>
            <a:r>
              <a:rPr lang="en-GB" sz="4000" dirty="0" smtClean="0">
                <a:latin typeface="Reprise Stamp" panose="02000000000000000000" pitchFamily="2" charset="0"/>
              </a:rPr>
              <a:t>Instrumentation</a:t>
            </a:r>
          </a:p>
          <a:p>
            <a:endParaRPr lang="en-GB" dirty="0">
              <a:latin typeface="Reprise Stamp" panose="02000000000000000000" pitchFamily="2" charset="0"/>
            </a:endParaRPr>
          </a:p>
          <a:p>
            <a:r>
              <a:rPr lang="en-GB" b="1" dirty="0" smtClean="0">
                <a:solidFill>
                  <a:srgbClr val="FF0000"/>
                </a:solidFill>
              </a:rPr>
              <a:t>The </a:t>
            </a:r>
            <a:r>
              <a:rPr lang="en-GB" b="1" dirty="0">
                <a:solidFill>
                  <a:srgbClr val="FF0000"/>
                </a:solidFill>
              </a:rPr>
              <a:t>cello provides:</a:t>
            </a:r>
          </a:p>
          <a:p>
            <a:pPr marL="285750" indent="-285750">
              <a:buFont typeface="Arial" panose="020B0604020202020204" pitchFamily="34" charset="0"/>
              <a:buChar char="•"/>
            </a:pPr>
            <a:r>
              <a:rPr lang="en-GB" dirty="0" smtClean="0"/>
              <a:t>Support </a:t>
            </a:r>
            <a:r>
              <a:rPr lang="en-GB" dirty="0"/>
              <a:t>for the bass of the harmony at times, including </a:t>
            </a:r>
            <a:r>
              <a:rPr lang="en-GB" b="1" dirty="0"/>
              <a:t>pedal notes </a:t>
            </a:r>
            <a:r>
              <a:rPr lang="en-GB" dirty="0"/>
              <a:t>(</a:t>
            </a:r>
            <a:r>
              <a:rPr lang="en-GB" dirty="0" smtClean="0"/>
              <a:t>bars 73–80</a:t>
            </a:r>
            <a:r>
              <a:rPr lang="en-GB" dirty="0"/>
              <a:t>).</a:t>
            </a:r>
          </a:p>
          <a:p>
            <a:pPr marL="285750" indent="-285750">
              <a:buFont typeface="Arial" panose="020B0604020202020204" pitchFamily="34" charset="0"/>
              <a:buChar char="•"/>
            </a:pPr>
            <a:r>
              <a:rPr lang="en-GB" dirty="0" smtClean="0"/>
              <a:t>‘Tenor-like</a:t>
            </a:r>
            <a:r>
              <a:rPr lang="en-GB" dirty="0"/>
              <a:t>’ mid-range parts to outline inner parts (bars 37–41).</a:t>
            </a:r>
          </a:p>
          <a:p>
            <a:pPr marL="285750" indent="-285750">
              <a:buFont typeface="Arial" panose="020B0604020202020204" pitchFamily="34" charset="0"/>
              <a:buChar char="•"/>
            </a:pPr>
            <a:r>
              <a:rPr lang="en-GB" dirty="0" smtClean="0"/>
              <a:t>Material </a:t>
            </a:r>
            <a:r>
              <a:rPr lang="en-GB" dirty="0"/>
              <a:t>high in its register (bars 134–138; note that the notation here is </a:t>
            </a:r>
            <a:r>
              <a:rPr lang="en-GB" dirty="0" smtClean="0"/>
              <a:t>in the </a:t>
            </a:r>
            <a:r>
              <a:rPr lang="en-GB" b="1" dirty="0"/>
              <a:t>treble clef</a:t>
            </a:r>
            <a:r>
              <a:rPr lang="en-GB" dirty="0"/>
              <a:t>, but written an octave </a:t>
            </a:r>
            <a:r>
              <a:rPr lang="en-GB" b="1" dirty="0"/>
              <a:t>higher </a:t>
            </a:r>
            <a:r>
              <a:rPr lang="en-GB" dirty="0"/>
              <a:t>than it sounds).</a:t>
            </a:r>
          </a:p>
          <a:p>
            <a:endParaRPr lang="en-GB" dirty="0"/>
          </a:p>
          <a:p>
            <a:r>
              <a:rPr lang="en-GB" b="1" dirty="0">
                <a:solidFill>
                  <a:srgbClr val="FF0000"/>
                </a:solidFill>
              </a:rPr>
              <a:t>The piano provides both melodic and accompaniment textures:</a:t>
            </a:r>
          </a:p>
          <a:p>
            <a:pPr marL="285750" indent="-285750">
              <a:buFont typeface="Arial" panose="020B0604020202020204" pitchFamily="34" charset="0"/>
              <a:buChar char="•"/>
            </a:pPr>
            <a:r>
              <a:rPr lang="en-GB" dirty="0"/>
              <a:t>The writing is typical of the </a:t>
            </a:r>
            <a:r>
              <a:rPr lang="en-GB" b="1" dirty="0"/>
              <a:t>Romantic period</a:t>
            </a:r>
            <a:r>
              <a:rPr lang="en-GB" dirty="0"/>
              <a:t>, but is perhaps </a:t>
            </a:r>
            <a:r>
              <a:rPr lang="en-GB" b="1" dirty="0"/>
              <a:t>more </a:t>
            </a:r>
            <a:r>
              <a:rPr lang="en-GB" b="1" dirty="0" smtClean="0"/>
              <a:t>intimate </a:t>
            </a:r>
            <a:r>
              <a:rPr lang="en-GB" dirty="0" smtClean="0"/>
              <a:t>and </a:t>
            </a:r>
            <a:r>
              <a:rPr lang="en-GB" dirty="0"/>
              <a:t>less virtuosic at times than some of the works of </a:t>
            </a:r>
            <a:r>
              <a:rPr lang="en-GB" b="1" dirty="0"/>
              <a:t>Beethoven</a:t>
            </a:r>
            <a:r>
              <a:rPr lang="en-GB" dirty="0"/>
              <a:t>, </a:t>
            </a:r>
            <a:r>
              <a:rPr lang="en-GB" dirty="0" smtClean="0"/>
              <a:t>for example</a:t>
            </a:r>
            <a:r>
              <a:rPr lang="en-GB" dirty="0"/>
              <a:t>.</a:t>
            </a:r>
          </a:p>
          <a:p>
            <a:pPr marL="285750" indent="-285750">
              <a:buFont typeface="Arial" panose="020B0604020202020204" pitchFamily="34" charset="0"/>
              <a:buChar char="•"/>
            </a:pPr>
            <a:r>
              <a:rPr lang="en-GB" dirty="0"/>
              <a:t>Important melodic material is often presented in a </a:t>
            </a:r>
            <a:r>
              <a:rPr lang="en-GB" b="1" dirty="0"/>
              <a:t>single octave </a:t>
            </a:r>
            <a:r>
              <a:rPr lang="en-GB" dirty="0"/>
              <a:t>(</a:t>
            </a:r>
            <a:r>
              <a:rPr lang="en-GB" dirty="0" smtClean="0"/>
              <a:t>without doubling</a:t>
            </a:r>
            <a:r>
              <a:rPr lang="en-GB" dirty="0"/>
              <a:t>) </a:t>
            </a:r>
            <a:r>
              <a:rPr lang="en-GB" dirty="0" smtClean="0"/>
              <a:t>(e.g. bars </a:t>
            </a:r>
            <a:r>
              <a:rPr lang="en-GB" dirty="0"/>
              <a:t>9–14).</a:t>
            </a:r>
          </a:p>
          <a:p>
            <a:pPr marL="285750" indent="-285750">
              <a:buFont typeface="Arial" panose="020B0604020202020204" pitchFamily="34" charset="0"/>
              <a:buChar char="•"/>
            </a:pPr>
            <a:r>
              <a:rPr lang="en-GB" dirty="0"/>
              <a:t>The </a:t>
            </a:r>
            <a:r>
              <a:rPr lang="en-GB" b="1" dirty="0"/>
              <a:t>middle range </a:t>
            </a:r>
            <a:r>
              <a:rPr lang="en-GB" dirty="0"/>
              <a:t>of the keyboard is favoured, especially in the </a:t>
            </a:r>
            <a:r>
              <a:rPr lang="en-GB" dirty="0" smtClean="0"/>
              <a:t>right-hand material </a:t>
            </a:r>
            <a:r>
              <a:rPr lang="en-GB" dirty="0"/>
              <a:t>– the highest note is the G two and a half octaves above middle C.</a:t>
            </a:r>
          </a:p>
          <a:p>
            <a:pPr marL="285750" indent="-285750">
              <a:buFont typeface="Arial" panose="020B0604020202020204" pitchFamily="34" charset="0"/>
              <a:buChar char="•"/>
            </a:pPr>
            <a:r>
              <a:rPr lang="en-GB" dirty="0"/>
              <a:t>Schumann is always sensitive to the balance between the instruments, placing </a:t>
            </a:r>
            <a:r>
              <a:rPr lang="en-GB" dirty="0" smtClean="0"/>
              <a:t>some of </a:t>
            </a:r>
            <a:r>
              <a:rPr lang="en-GB" dirty="0"/>
              <a:t>the piano material in a </a:t>
            </a:r>
            <a:r>
              <a:rPr lang="en-GB" b="1" dirty="0"/>
              <a:t>lower register </a:t>
            </a:r>
            <a:r>
              <a:rPr lang="en-GB" dirty="0"/>
              <a:t>to avoid masking the strings at times.</a:t>
            </a:r>
          </a:p>
          <a:p>
            <a:endParaRPr lang="en-GB" dirty="0"/>
          </a:p>
        </p:txBody>
      </p:sp>
      <p:pic>
        <p:nvPicPr>
          <p:cNvPr id="4098" name="Picture 2" descr="Image result for cello">
            <a:hlinkClick r:id="rId2"/>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3229"/>
          <a:stretch/>
        </p:blipFill>
        <p:spPr bwMode="auto">
          <a:xfrm>
            <a:off x="7385348" y="342900"/>
            <a:ext cx="1612304" cy="3143666"/>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Image result for grand pian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10426" y="4143374"/>
            <a:ext cx="1787226" cy="16283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6411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Clara Schumann wuolorgwpcontentuploadsclaraschumann1819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 y="160338"/>
            <a:ext cx="4695825" cy="658336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857750" y="1189860"/>
            <a:ext cx="4124325" cy="4524315"/>
          </a:xfrm>
          <a:prstGeom prst="rect">
            <a:avLst/>
          </a:prstGeom>
          <a:noFill/>
        </p:spPr>
        <p:txBody>
          <a:bodyPr wrap="square" rtlCol="0">
            <a:spAutoFit/>
          </a:bodyPr>
          <a:lstStyle/>
          <a:p>
            <a:pPr algn="ctr"/>
            <a:r>
              <a:rPr lang="en-GB" sz="3200" dirty="0" smtClean="0"/>
              <a:t>“I once believed that I possessed creative talent, but I have given up this idea; a woman must not desire to compose – there has never yet been one able to do it. Should I expect to be the one?”</a:t>
            </a:r>
            <a:endParaRPr lang="en-GB" sz="3200" dirty="0"/>
          </a:p>
        </p:txBody>
      </p:sp>
    </p:spTree>
    <p:extLst>
      <p:ext uri="{BB962C8B-B14F-4D97-AF65-F5344CB8AC3E}">
        <p14:creationId xmlns:p14="http://schemas.microsoft.com/office/powerpoint/2010/main" val="39424990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2471</TotalTime>
  <Words>617</Words>
  <Application>Microsoft Office PowerPoint</Application>
  <PresentationFormat>On-screen Show (4:3)</PresentationFormat>
  <Paragraphs>63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godalming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MUSIC</dc:creator>
  <cp:lastModifiedBy>Ceilidh A. Botfield</cp:lastModifiedBy>
  <cp:revision>76</cp:revision>
  <cp:lastPrinted>2016-09-30T13:40:38Z</cp:lastPrinted>
  <dcterms:created xsi:type="dcterms:W3CDTF">2015-08-03T10:15:02Z</dcterms:created>
  <dcterms:modified xsi:type="dcterms:W3CDTF">2016-10-31T11:38:16Z</dcterms:modified>
</cp:coreProperties>
</file>