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3" r:id="rId3"/>
    <p:sldId id="281" r:id="rId4"/>
    <p:sldId id="291" r:id="rId5"/>
    <p:sldId id="285" r:id="rId6"/>
    <p:sldId id="290" r:id="rId7"/>
    <p:sldId id="292" r:id="rId8"/>
    <p:sldId id="284" r:id="rId9"/>
    <p:sldId id="287" r:id="rId10"/>
    <p:sldId id="293" r:id="rId11"/>
    <p:sldId id="295" r:id="rId12"/>
    <p:sldId id="296" r:id="rId13"/>
    <p:sldId id="301" r:id="rId14"/>
    <p:sldId id="298" r:id="rId15"/>
    <p:sldId id="299" r:id="rId16"/>
    <p:sldId id="300" r:id="rId17"/>
    <p:sldId id="309" r:id="rId18"/>
    <p:sldId id="311" r:id="rId19"/>
    <p:sldId id="310" r:id="rId20"/>
    <p:sldId id="302" r:id="rId21"/>
    <p:sldId id="304" r:id="rId22"/>
    <p:sldId id="305" r:id="rId23"/>
    <p:sldId id="306" r:id="rId24"/>
    <p:sldId id="308" r:id="rId25"/>
    <p:sldId id="314" r:id="rId26"/>
    <p:sldId id="313" r:id="rId27"/>
    <p:sldId id="307" r:id="rId28"/>
    <p:sldId id="312" r:id="rId29"/>
    <p:sldId id="315" r:id="rId30"/>
    <p:sldId id="316" r:id="rId3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6" autoAdjust="0"/>
  </p:normalViewPr>
  <p:slideViewPr>
    <p:cSldViewPr snapToGrid="0" snapToObjects="1">
      <p:cViewPr varScale="1">
        <p:scale>
          <a:sx n="86" d="100"/>
          <a:sy n="86" d="100"/>
        </p:scale>
        <p:origin x="96"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41167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14999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50443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124826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CAC41E0-57EE-7642-A954-9951B2ACD86B}"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425398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CAC41E0-57EE-7642-A954-9951B2ACD86B}"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7205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CAC41E0-57EE-7642-A954-9951B2ACD86B}"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119712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CAC41E0-57EE-7642-A954-9951B2ACD86B}"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80808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C41E0-57EE-7642-A954-9951B2ACD86B}" type="datetimeFigureOut">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09360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AC41E0-57EE-7642-A954-9951B2ACD86B}"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157357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AC41E0-57EE-7642-A954-9951B2ACD86B}"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4044603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C41E0-57EE-7642-A954-9951B2ACD86B}" type="datetimeFigureOut">
              <a:rPr lang="en-US" smtClean="0"/>
              <a:t>9/25/2017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43540-657D-B742-A287-EAEB1F9A4D07}" type="slidenum">
              <a:rPr lang="en-US" smtClean="0"/>
              <a:t>‹#›</a:t>
            </a:fld>
            <a:endParaRPr lang="en-US"/>
          </a:p>
        </p:txBody>
      </p:sp>
    </p:spTree>
    <p:extLst>
      <p:ext uri="{BB962C8B-B14F-4D97-AF65-F5344CB8AC3E}">
        <p14:creationId xmlns:p14="http://schemas.microsoft.com/office/powerpoint/2010/main" val="2930812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uk/url?sa=i&amp;rct=j&amp;q=&amp;esrc=s&amp;source=images&amp;cd=&amp;cad=rja&amp;uact=8&amp;ved=0ahUKEwjSvtDHnvjOAhWCnRoKHdW3Cl8QjRwIBw&amp;url=https://commons.wikimedia.org/wiki/File:Antonio_Vivaldi_portrait.jpg&amp;psig=AFQjCNG8eUqmePzqe1obrOByyTmp69x4WQ&amp;ust=147316529874513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uk/url?sa=i&amp;rct=j&amp;q=&amp;esrc=s&amp;source=images&amp;cd=&amp;cad=rja&amp;uact=8&amp;ved=0ahUKEwix_YLVkYLPAhXKPhQKHTQkBDEQjRwIBw&amp;url=http://www.claudioferrarini.it/&amp;bvm=bv.131783435,d.ZGg&amp;psig=AFQjCNHZ8SViVjpPk4qW9m84ZopOA2KzWA&amp;ust=1473505243114821"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co.uk/url?sa=i&amp;rct=j&amp;q=&amp;esrc=s&amp;frm=1&amp;source=images&amp;cd=&amp;cad=rja&amp;docid=rNyPyOAtX06ddM&amp;tbnid=WaA5myfputP8AM:&amp;ved=0CAUQjRw&amp;url=http://www.rcgroups.com/forums/attachment.php?attachmentid%3D4538121&amp;ei=GyZMUpS_NY6X0AWA44HABA&amp;bvm=bv.53371865,d.d2k&amp;psig=AFQjCNEocc2uGtaquaTmmt4lHP0JRr0iOg&amp;ust=138080859426797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google.co.uk/url?sa=i&amp;rct=j&amp;q=&amp;esrc=s&amp;source=images&amp;cd=&amp;cad=rja&amp;uact=8&amp;ved=0ahUKEwivusu2zaXPAhWFsxQKHc92BtgQjRwIBw&amp;url=http://doyleresearch.com/listening-tune-up/&amp;psig=AFQjCNHYUbQqZX8wRtUzGqrbnr_gJll4fg&amp;ust=1474724054309073"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uk/url?sa=i&amp;rct=j&amp;q=&amp;esrc=s&amp;frm=1&amp;source=images&amp;cd=&amp;cad=rja&amp;docid=rNyPyOAtX06ddM&amp;tbnid=WaA5myfputP8AM:&amp;ved=0CAUQjRw&amp;url=http://www.rcgroups.com/forums/attachment.php?attachmentid%3D4538121&amp;ei=GyZMUpS_NY6X0AWA44HABA&amp;bvm=bv.53371865,d.d2k&amp;psig=AFQjCNEocc2uGtaquaTmmt4lHP0JRr0iOg&amp;ust=1380808594267973"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frm=1&amp;source=images&amp;cd=&amp;cad=rja&amp;docid=3ebpC5QjjGItrM&amp;tbnid=HiPn1tVEkTu8iM:&amp;ved=0CAUQjRw&amp;url=http://www.amazon.com/COTHEN-BRANDENBURG-Germany-Aluminum-Inches/dp/B00BJJNL66&amp;ei=PytMUqOFHuq00wXP64DIDA&amp;psig=AFQjCNFXu3Su7u3P2itRnyS9eHELkM_ejg&amp;ust=138080989276566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uk/url?sa=i&amp;rct=j&amp;q=&amp;esrc=s&amp;frm=1&amp;source=images&amp;cd=&amp;cad=rja&amp;docid=zQnrB9ayjBF9rM&amp;tbnid=UnlGh3skyBCmyM:&amp;ved=0CAUQjRw&amp;url=http://www.classical.net/music/comp.lst/vivaldi.php&amp;ei=5yxMUtPbFMSn0AXWwoGYBQ&amp;psig=AFQjCNGShFSPzmLCeuyHBbfvXJ1gfzmojg&amp;ust=138081011239164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uk/url?sa=i&amp;rct=j&amp;q=&amp;esrc=s&amp;source=images&amp;cd=&amp;cad=rja&amp;uact=8&amp;ved=0ahUKEwi_5aemk7fPAhUTnRQKHSRCC5cQjRwIBw&amp;url=http://www.eslgold.com/listening/practice.html&amp;psig=AFQjCNECOqps699t3gQHqC08BlNmHerkFw&amp;ust=147532694054509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uk/url?sa=i&amp;rct=j&amp;q=&amp;esrc=s&amp;frm=1&amp;source=images&amp;cd=&amp;cad=rja&amp;docid=rNyPyOAtX06ddM&amp;tbnid=WaA5myfputP8AM:&amp;ved=0CAUQjRw&amp;url=http://www.rcgroups.com/forums/attachment.php?attachmentid%3D4538121&amp;ei=GyZMUpS_NY6X0AWA44HABA&amp;bvm=bv.53371865,d.d2k&amp;psig=AFQjCNEocc2uGtaquaTmmt4lHP0JRr0iOg&amp;ust=138080859426797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uk/url?sa=i&amp;rct=j&amp;q=&amp;esrc=s&amp;source=images&amp;cd=&amp;cad=rja&amp;uact=8&amp;ved=0ahUKEwjqpK-4k7fPAhUKuxQKHbWCCDAQjRwIBw&amp;url=http://www.onlinedegreelist.net/3-outstanding-apps-for-writing-an-essay/&amp;bvm=bv.134495766,d.ZGg&amp;psig=AFQjCNFwGXKaxpaGZFQHTJ_13XWwkBiqjA&amp;ust=147532697405694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famouswonders.com/wp-content/uploads/2009/04/st-marks-basilica.jpg"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uk/url?sa=i&amp;rct=j&amp;q=&amp;esrc=s&amp;source=images&amp;cd=&amp;cad=rja&amp;uact=8&amp;ved=0ahUKEwiYqN2DjYLPAhWCQBQKHRi5BWIQjRwIBw&amp;url=http://emojipedia.org/thinking-face/&amp;bvm=bv.131783435,d.ZGg&amp;psig=AFQjCNGRkPlhpgNYmbXectu-0iIkgr2PWw&amp;ust=147350418559449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google.co.uk/url?sa=i&amp;rct=j&amp;q=&amp;esrc=s&amp;source=images&amp;cd=&amp;cad=rja&amp;uact=8&amp;ved=0ahUKEwjPqePHk7fPAhVCVhQKHRI-ArIQjRwIBw&amp;url=http://project-management.com/getting-a-proper-knowledge-management-plan-running/&amp;bvm=bv.134495766,d.ZGg&amp;psig=AFQjCNFEuZJ2ID7II3enZArVTdH8kMgrzA&amp;ust=147532700776768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uk/url?sa=i&amp;rct=j&amp;q=&amp;esrc=s&amp;source=images&amp;cd=&amp;cad=rja&amp;uact=8&amp;ved=0ahUKEwiC0634k7fPAhVDOBQKHYCsDjcQjRwIBw&amp;url=http://www.kineticknowledge.com/content-options/&amp;bvm=bv.134495766,d.ZGg&amp;psig=AFQjCNGzvyk8qJMiQVUIJ8LNXAkZ_8eKHA&amp;ust=147532704643063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uk/url?sa=i&amp;rct=j&amp;q=&amp;esrc=s&amp;source=images&amp;cd=&amp;cad=rja&amp;uact=8&amp;ved=0ahUKEwjq05KmmrfPAhUBORQKHc8fBMkQjRwIBw&amp;url=http://www.ellenfinkelstein.com/pptblog/a-good-introductionopener/&amp;bvm=bv.134495766,d.ZGg&amp;psig=AFQjCNEvLlVMIvMOrX36vLY8opvmBkyLnA&amp;ust=147532881977399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uk/url?sa=i&amp;rct=j&amp;q=&amp;esrc=s&amp;source=images&amp;cd=&amp;cad=rja&amp;uact=8&amp;ved=0ahUKEwjKjsHvl7fPAhWDzxQKHULPD8MQjRwIBw&amp;url=http://www.nadinemuller.org.uk/guides-to-academia/my-first-time-marking-essays-heidi-yeandle/&amp;bvm=bv.134495766,d.ZGg&amp;psig=AFQjCNF7J7ZMGKXJ9NdDZiDB8kftIQQzbA&amp;ust=147532816019895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uk/url?sa=i&amp;rct=j&amp;q=&amp;esrc=s&amp;source=images&amp;cd=&amp;cad=rja&amp;uact=8&amp;ved=0ahUKEwiF1cfhjr7PAhWHOhQKHULVBPQQjRwIBw&amp;url=http://woohoo.io/&amp;psig=AFQjCNG7F8jT7zVzbEZ0vmNShBelwcGTvw&amp;ust=147556624108760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ormans.co.uk/blog/wp-content/uploads/2013/10/string-family.jpg" TargetMode="External"/><Relationship Id="rId2" Type="http://schemas.openxmlformats.org/officeDocument/2006/relationships/hyperlink" Target="http://www.google.co.uk/url?sa=i&amp;rct=j&amp;q=&amp;esrc=s&amp;source=images&amp;cd=&amp;cad=rja&amp;uact=8&amp;ved=0ahUKEwjdiLiujYLPAhVBNxQKHfMGA7MQjRwIBw&amp;url=http://www.swstrings.com/catalog/instruments/violin&amp;bvm=bv.131783435,d.ZGg&amp;psig=AFQjCNEOUfxSkHoCgNlVLGruygubSzgxOw&amp;ust=1473504284713279"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google.co.uk/url?sa=i&amp;rct=j&amp;q=&amp;esrc=s&amp;source=images&amp;cd=&amp;cad=rja&amp;uact=8&amp;ved=0ahUKEwjdvJnxjYLPAhWKbRQKHTw7C0gQjRwIBw&amp;url=http://www.kirchmeyr.net/instrumente/archil/e_archil_sellas_57.php&amp;bvm=bv.131783435,d.ZGg&amp;psig=AFQjCNETHP-vQMeOAtFCDjxmoxLJ4MJnYA&amp;ust=1473504423414321"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uk/url?sa=i&amp;rct=j&amp;q=&amp;esrc=s&amp;source=images&amp;cd=&amp;cad=rja&amp;uact=8&amp;ved=0ahUKEwiYqN2DjYLPAhWCQBQKHRi5BWIQjRwIBw&amp;url=http://emojipedia.org/thinking-face/&amp;bvm=bv.131783435,d.ZGg&amp;psig=AFQjCNGRkPlhpgNYmbXectu-0iIkgr2PWw&amp;ust=147350418559449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1.jpeg"/><Relationship Id="rId2" Type="http://schemas.openxmlformats.org/officeDocument/2006/relationships/hyperlink" Target="http://www.google.co.uk/url?sa=i&amp;source=images&amp;cd=&amp;cad=rja&amp;uact=8&amp;docid=t5O4ZFcgCHVRoM&amp;tbnid=0PeLFMDHumQgQM&amp;ved=0CAgQjRw&amp;url=http://www.ector-county.k12.tx.us/domain/3889&amp;ei=I7EJVN3aEsrjsASi94DQAQ&amp;psig=AFQjCNFtvmilnMUwOTjq6qpppEP7REfOAQ&amp;ust=1410007715380467"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docid=jVYIyo3o3MrVvM&amp;tbnid=EQoSJPSzyRY_iM:&amp;ved=0CAUQjRw&amp;url=http://www.fiddleheads.ca/shop/newviolins.htm&amp;ei=jbEJVLfhKY7gsASN2YDIBg&amp;bvm=bv.74649129,d.ZGU&amp;psig=AFQjCNEWYRFb4l3lnj189_fHHox8QNRIrw&amp;ust=1410007796407692" TargetMode="External"/><Relationship Id="rId5" Type="http://schemas.openxmlformats.org/officeDocument/2006/relationships/image" Target="../media/image10.jpeg"/><Relationship Id="rId4" Type="http://schemas.openxmlformats.org/officeDocument/2006/relationships/hyperlink" Target="http://www.google.co.uk/url?sa=i&amp;rct=j&amp;q=&amp;esrc=s&amp;source=images&amp;cd=&amp;cad=rja&amp;uact=8&amp;docid=FbHkD_DLmZyZ6M&amp;tbnid=YwLoCGPhzwMm6M:&amp;ved=0CAUQjRw&amp;url=http://pooponmyhands.com/&amp;ei=WbEJVMyCHe7lsATq-YJw&amp;bvm=bv.74649129,d.ZGU&amp;psig=AFQjCNEtLSeq0IH_NSuJdpr3y7iaqQZ2yA&amp;ust=141000774883614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uk/url?sa=i&amp;rct=j&amp;q=&amp;esrc=s&amp;source=images&amp;cd=&amp;cad=rja&amp;uact=8&amp;ved=0ahUKEwiMovqNjoLPAhVGWhQKHdkGCpUQjRwIBw&amp;url=http://www.jamminwithyou.com/nyc/musicblog/bid/100246/Teaching-Sight-Reading-to-Kids&amp;bvm=bv.131783435,d.ZGg&amp;psig=AFQjCNE5pf7HvZYHbanOIZPniFv35j7qVg&amp;ust=147350448169908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uk/url?sa=i&amp;rct=j&amp;q=&amp;esrc=s&amp;source=images&amp;cd=&amp;cad=rja&amp;uact=8&amp;ved=0ahUKEwjqm82DkYLPAhUC8RQKHYgzDbUQjRwIBw&amp;url=https://emilyplayscello.wordpress.com/2014/10/27/oldstyle-track-of-the-day-sonata-pop/&amp;bvm=bv.131783435,d.ZGg&amp;psig=AFQjCNHZ8SViVjpPk4qW9m84ZopOA2KzWA&amp;ust=147350524311482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86450" y="3642479"/>
            <a:ext cx="3162298" cy="3139321"/>
          </a:xfrm>
          <a:prstGeom prst="rect">
            <a:avLst/>
          </a:prstGeom>
          <a:noFill/>
        </p:spPr>
        <p:txBody>
          <a:bodyPr wrap="square" rtlCol="0">
            <a:spAutoFit/>
          </a:bodyPr>
          <a:lstStyle/>
          <a:p>
            <a:r>
              <a:rPr lang="en-US" sz="5400" dirty="0" smtClean="0">
                <a:latin typeface="Reprise Stamp" panose="02000000000000000000" pitchFamily="2" charset="0"/>
              </a:rPr>
              <a:t>Vivaldi:</a:t>
            </a:r>
          </a:p>
          <a:p>
            <a:r>
              <a:rPr lang="en-US" sz="3600" dirty="0" smtClean="0">
                <a:latin typeface="Reprise Stamp" panose="02000000000000000000" pitchFamily="2" charset="0"/>
              </a:rPr>
              <a:t>Concerto </a:t>
            </a:r>
          </a:p>
          <a:p>
            <a:r>
              <a:rPr lang="en-US" sz="3600" dirty="0" smtClean="0">
                <a:latin typeface="Reprise Stamp" panose="02000000000000000000" pitchFamily="2" charset="0"/>
              </a:rPr>
              <a:t>in D minor, </a:t>
            </a:r>
          </a:p>
          <a:p>
            <a:r>
              <a:rPr lang="en-US" sz="3600" dirty="0" smtClean="0">
                <a:latin typeface="Reprise Stamp" panose="02000000000000000000" pitchFamily="2" charset="0"/>
              </a:rPr>
              <a:t>op. 3 No. 11,</a:t>
            </a:r>
          </a:p>
          <a:p>
            <a:r>
              <a:rPr lang="en-US" sz="3600" dirty="0" err="1" smtClean="0">
                <a:latin typeface="Reprise Stamp" panose="02000000000000000000" pitchFamily="2" charset="0"/>
              </a:rPr>
              <a:t>Rv</a:t>
            </a:r>
            <a:r>
              <a:rPr lang="en-US" sz="3600" dirty="0" smtClean="0">
                <a:latin typeface="Reprise Stamp" panose="02000000000000000000" pitchFamily="2" charset="0"/>
              </a:rPr>
              <a:t> 565</a:t>
            </a:r>
            <a:endParaRPr lang="en-US" sz="3200" dirty="0">
              <a:latin typeface="Reprise Stamp" panose="02000000000000000000" pitchFamily="2" charset="0"/>
            </a:endParaRPr>
          </a:p>
        </p:txBody>
      </p:sp>
      <p:sp>
        <p:nvSpPr>
          <p:cNvPr id="2" name="AutoShape 2" descr="Berlioz: Harold en Italie (Harold in Italy), Op. 16; Rob Roy Overture; Le Corsaire (The Corsair) Overture, Op. 21"/>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Image result for vivald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119060"/>
            <a:ext cx="5699125" cy="666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89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901" y="197148"/>
            <a:ext cx="5308600" cy="1292662"/>
          </a:xfrm>
          <a:prstGeom prst="rect">
            <a:avLst/>
          </a:prstGeom>
          <a:noFill/>
        </p:spPr>
        <p:txBody>
          <a:bodyPr wrap="square" rtlCol="0">
            <a:spAutoFit/>
          </a:bodyPr>
          <a:lstStyle/>
          <a:p>
            <a:r>
              <a:rPr lang="en-GB" sz="4800" dirty="0" smtClean="0">
                <a:latin typeface="Reprise Stamp" panose="02000000000000000000" pitchFamily="2" charset="0"/>
              </a:rPr>
              <a:t>Did you know?</a:t>
            </a:r>
            <a:endParaRPr lang="en-GB" sz="3000" dirty="0" smtClean="0"/>
          </a:p>
          <a:p>
            <a:endParaRPr lang="en-GB" sz="3000" dirty="0">
              <a:latin typeface="Reprise Stamp" panose="02000000000000000000" pitchFamily="2" charset="0"/>
            </a:endParaRPr>
          </a:p>
        </p:txBody>
      </p:sp>
      <p:sp>
        <p:nvSpPr>
          <p:cNvPr id="5" name="TextBox 4"/>
          <p:cNvSpPr txBox="1"/>
          <p:nvPr/>
        </p:nvSpPr>
        <p:spPr>
          <a:xfrm>
            <a:off x="425450" y="1710035"/>
            <a:ext cx="5099051" cy="3323987"/>
          </a:xfrm>
          <a:prstGeom prst="rect">
            <a:avLst/>
          </a:prstGeom>
          <a:noFill/>
        </p:spPr>
        <p:txBody>
          <a:bodyPr wrap="square" rtlCol="0">
            <a:spAutoFit/>
          </a:bodyPr>
          <a:lstStyle/>
          <a:p>
            <a:r>
              <a:rPr lang="en-GB" sz="2400" dirty="0"/>
              <a:t>J.S. Bach studied Vivaldi’s concertos by making his own arrangements of them.</a:t>
            </a:r>
          </a:p>
          <a:p>
            <a:endParaRPr lang="en-GB" sz="2400" dirty="0"/>
          </a:p>
          <a:p>
            <a:r>
              <a:rPr lang="en-GB" sz="2400" dirty="0"/>
              <a:t>One of the most famous is Vivaldi’s Concerto Op. 3, No.8 – a concerto </a:t>
            </a:r>
            <a:r>
              <a:rPr lang="en-GB" sz="2400" dirty="0" err="1"/>
              <a:t>grosso</a:t>
            </a:r>
            <a:r>
              <a:rPr lang="en-GB" sz="2400" dirty="0"/>
              <a:t> for two violins and strings that Bach transcribed as a work for organ alone.</a:t>
            </a:r>
          </a:p>
          <a:p>
            <a:endParaRPr lang="en-GB" dirty="0"/>
          </a:p>
        </p:txBody>
      </p:sp>
      <p:pic>
        <p:nvPicPr>
          <p:cNvPr id="6146" name="Picture 2" descr="Image result for vivald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294" y="3603624"/>
            <a:ext cx="2590800" cy="3044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tatic.rcgroups.net/forums/attachments/3/2/3/4/0/5/a4538121-156-js-bach-funny-face.jpg?d=132605740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8294" y="197148"/>
            <a:ext cx="2551038" cy="324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16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901" y="197148"/>
            <a:ext cx="8518524" cy="2031325"/>
          </a:xfrm>
          <a:prstGeom prst="rect">
            <a:avLst/>
          </a:prstGeom>
          <a:noFill/>
        </p:spPr>
        <p:txBody>
          <a:bodyPr wrap="square" rtlCol="0">
            <a:spAutoFit/>
          </a:bodyPr>
          <a:lstStyle/>
          <a:p>
            <a:r>
              <a:rPr lang="en-GB" sz="4800" dirty="0" smtClean="0">
                <a:latin typeface="Reprise Stamp" panose="02000000000000000000" pitchFamily="2" charset="0"/>
              </a:rPr>
              <a:t>What can you remember?</a:t>
            </a:r>
            <a:endParaRPr lang="en-GB" sz="3000" dirty="0" smtClean="0"/>
          </a:p>
          <a:p>
            <a:endParaRPr lang="en-GB" sz="3000" dirty="0">
              <a:latin typeface="Reprise Stamp" panose="02000000000000000000" pitchFamily="2" charset="0"/>
            </a:endParaRPr>
          </a:p>
        </p:txBody>
      </p:sp>
      <p:sp>
        <p:nvSpPr>
          <p:cNvPr id="5" name="TextBox 4"/>
          <p:cNvSpPr txBox="1"/>
          <p:nvPr/>
        </p:nvSpPr>
        <p:spPr>
          <a:xfrm>
            <a:off x="425450" y="1710035"/>
            <a:ext cx="8232775" cy="6093976"/>
          </a:xfrm>
          <a:prstGeom prst="rect">
            <a:avLst/>
          </a:prstGeom>
          <a:noFill/>
        </p:spPr>
        <p:txBody>
          <a:bodyPr wrap="square" rtlCol="0">
            <a:spAutoFit/>
          </a:bodyPr>
          <a:lstStyle/>
          <a:p>
            <a:pPr>
              <a:lnSpc>
                <a:spcPct val="150000"/>
              </a:lnSpc>
            </a:pPr>
            <a:r>
              <a:rPr lang="en-GB" dirty="0" smtClean="0"/>
              <a:t>Movement I:</a:t>
            </a:r>
            <a:endParaRPr lang="en-GB" dirty="0" smtClean="0"/>
          </a:p>
          <a:p>
            <a:pPr marL="457200" indent="-457200">
              <a:lnSpc>
                <a:spcPct val="150000"/>
              </a:lnSpc>
              <a:buAutoNum type="arabicPeriod"/>
            </a:pPr>
            <a:r>
              <a:rPr lang="en-GB" dirty="0" smtClean="0"/>
              <a:t>Who wrote the piece we studied?</a:t>
            </a:r>
          </a:p>
          <a:p>
            <a:pPr marL="457200" indent="-457200">
              <a:lnSpc>
                <a:spcPct val="150000"/>
              </a:lnSpc>
              <a:buAutoNum type="arabicPeriod"/>
            </a:pPr>
            <a:r>
              <a:rPr lang="en-GB" dirty="0" smtClean="0"/>
              <a:t>When was it written</a:t>
            </a:r>
            <a:r>
              <a:rPr lang="en-GB" dirty="0" smtClean="0"/>
              <a:t>?</a:t>
            </a:r>
          </a:p>
          <a:p>
            <a:pPr marL="457200" indent="-457200">
              <a:lnSpc>
                <a:spcPct val="150000"/>
              </a:lnSpc>
              <a:buAutoNum type="arabicPeriod"/>
            </a:pPr>
            <a:r>
              <a:rPr lang="en-GB" dirty="0" smtClean="0"/>
              <a:t>Which era of music was this piece written in?</a:t>
            </a:r>
            <a:endParaRPr lang="en-GB" dirty="0" smtClean="0"/>
          </a:p>
          <a:p>
            <a:pPr marL="457200" indent="-457200">
              <a:lnSpc>
                <a:spcPct val="150000"/>
              </a:lnSpc>
              <a:buAutoNum type="arabicPeriod"/>
            </a:pPr>
            <a:r>
              <a:rPr lang="en-GB" dirty="0" smtClean="0"/>
              <a:t>What type of work are we studying?</a:t>
            </a:r>
          </a:p>
          <a:p>
            <a:pPr marL="457200" indent="-457200">
              <a:lnSpc>
                <a:spcPct val="150000"/>
              </a:lnSpc>
              <a:buAutoNum type="arabicPeriod"/>
            </a:pPr>
            <a:r>
              <a:rPr lang="en-GB" dirty="0" smtClean="0"/>
              <a:t>What were the name of the two instrumental groups?</a:t>
            </a:r>
          </a:p>
          <a:p>
            <a:pPr marL="457200" indent="-457200">
              <a:lnSpc>
                <a:spcPct val="150000"/>
              </a:lnSpc>
              <a:buAutoNum type="arabicPeriod"/>
            </a:pPr>
            <a:r>
              <a:rPr lang="en-GB" dirty="0" smtClean="0"/>
              <a:t>Which key is the work in?</a:t>
            </a:r>
          </a:p>
          <a:p>
            <a:pPr marL="457200" indent="-457200">
              <a:lnSpc>
                <a:spcPct val="150000"/>
              </a:lnSpc>
              <a:buAutoNum type="arabicPeriod"/>
            </a:pPr>
            <a:r>
              <a:rPr lang="en-GB" dirty="0" smtClean="0"/>
              <a:t>Give </a:t>
            </a:r>
            <a:r>
              <a:rPr lang="en-GB" dirty="0" smtClean="0"/>
              <a:t>two ways </a:t>
            </a:r>
            <a:r>
              <a:rPr lang="en-GB" dirty="0" smtClean="0"/>
              <a:t>in which the composer helps establish the key</a:t>
            </a:r>
          </a:p>
          <a:p>
            <a:pPr marL="457200" indent="-457200">
              <a:lnSpc>
                <a:spcPct val="150000"/>
              </a:lnSpc>
              <a:buAutoNum type="arabicPeriod"/>
            </a:pPr>
            <a:r>
              <a:rPr lang="en-GB" dirty="0" smtClean="0"/>
              <a:t>Which type of chord progression was heard towards the end of the section we studied</a:t>
            </a:r>
            <a:r>
              <a:rPr lang="en-GB" dirty="0" smtClean="0"/>
              <a:t>?</a:t>
            </a:r>
          </a:p>
          <a:p>
            <a:pPr marL="457200" indent="-457200">
              <a:lnSpc>
                <a:spcPct val="150000"/>
              </a:lnSpc>
              <a:buAutoNum type="arabicPeriod"/>
            </a:pPr>
            <a:r>
              <a:rPr lang="en-GB" dirty="0" smtClean="0"/>
              <a:t>Which other famous composer was inspired by the concerti written by this composer?</a:t>
            </a:r>
            <a:endParaRPr lang="en-GB" dirty="0" smtClean="0"/>
          </a:p>
          <a:p>
            <a:endParaRPr lang="en-GB" sz="2400" dirty="0" smtClean="0"/>
          </a:p>
          <a:p>
            <a:pPr marL="457200" indent="-457200">
              <a:buAutoNum type="arabicPeriod"/>
            </a:pPr>
            <a:endParaRPr lang="en-GB" sz="2400" dirty="0"/>
          </a:p>
          <a:p>
            <a:endParaRPr lang="en-GB" dirty="0"/>
          </a:p>
        </p:txBody>
      </p:sp>
    </p:spTree>
    <p:extLst>
      <p:ext uri="{BB962C8B-B14F-4D97-AF65-F5344CB8AC3E}">
        <p14:creationId xmlns:p14="http://schemas.microsoft.com/office/powerpoint/2010/main" val="3942499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901" y="197148"/>
            <a:ext cx="8518524" cy="2031325"/>
          </a:xfrm>
          <a:prstGeom prst="rect">
            <a:avLst/>
          </a:prstGeom>
          <a:noFill/>
        </p:spPr>
        <p:txBody>
          <a:bodyPr wrap="square" rtlCol="0">
            <a:spAutoFit/>
          </a:bodyPr>
          <a:lstStyle/>
          <a:p>
            <a:r>
              <a:rPr lang="en-GB" sz="4800" dirty="0" smtClean="0">
                <a:latin typeface="Reprise Stamp" panose="02000000000000000000" pitchFamily="2" charset="0"/>
              </a:rPr>
              <a:t>What can you remember?</a:t>
            </a:r>
            <a:endParaRPr lang="en-GB" sz="3000" dirty="0" smtClean="0"/>
          </a:p>
          <a:p>
            <a:endParaRPr lang="en-GB" sz="3000" dirty="0">
              <a:latin typeface="Reprise Stamp" panose="02000000000000000000" pitchFamily="2" charset="0"/>
            </a:endParaRPr>
          </a:p>
        </p:txBody>
      </p:sp>
      <p:sp>
        <p:nvSpPr>
          <p:cNvPr id="5" name="TextBox 4"/>
          <p:cNvSpPr txBox="1"/>
          <p:nvPr/>
        </p:nvSpPr>
        <p:spPr>
          <a:xfrm>
            <a:off x="425450" y="1710035"/>
            <a:ext cx="8232775" cy="5863144"/>
          </a:xfrm>
          <a:prstGeom prst="rect">
            <a:avLst/>
          </a:prstGeom>
          <a:noFill/>
        </p:spPr>
        <p:txBody>
          <a:bodyPr wrap="square" rtlCol="0">
            <a:spAutoFit/>
          </a:bodyPr>
          <a:lstStyle/>
          <a:p>
            <a:pPr>
              <a:lnSpc>
                <a:spcPct val="150000"/>
              </a:lnSpc>
            </a:pPr>
            <a:r>
              <a:rPr lang="en-GB" dirty="0" smtClean="0"/>
              <a:t>SECTION 1 MVT 1</a:t>
            </a:r>
          </a:p>
          <a:p>
            <a:pPr marL="457200" indent="-457200">
              <a:lnSpc>
                <a:spcPct val="150000"/>
              </a:lnSpc>
              <a:buFont typeface="+mj-lt"/>
              <a:buAutoNum type="arabicPeriod"/>
            </a:pPr>
            <a:r>
              <a:rPr lang="en-GB" dirty="0" smtClean="0"/>
              <a:t>How could you describe the melody?</a:t>
            </a:r>
          </a:p>
          <a:p>
            <a:pPr marL="457200" indent="-457200">
              <a:lnSpc>
                <a:spcPct val="150000"/>
              </a:lnSpc>
              <a:buFont typeface="+mj-lt"/>
              <a:buAutoNum type="arabicPeriod"/>
            </a:pPr>
            <a:r>
              <a:rPr lang="en-GB" dirty="0" smtClean="0"/>
              <a:t>Which chord progression could be found?</a:t>
            </a:r>
          </a:p>
          <a:p>
            <a:pPr marL="457200" indent="-457200">
              <a:lnSpc>
                <a:spcPct val="150000"/>
              </a:lnSpc>
              <a:buFont typeface="+mj-lt"/>
              <a:buAutoNum type="arabicPeriod"/>
            </a:pPr>
            <a:r>
              <a:rPr lang="en-GB" dirty="0" smtClean="0"/>
              <a:t>What does ‘</a:t>
            </a:r>
            <a:r>
              <a:rPr lang="en-GB" dirty="0" err="1" smtClean="0"/>
              <a:t>spiccato</a:t>
            </a:r>
            <a:r>
              <a:rPr lang="en-GB" dirty="0" smtClean="0"/>
              <a:t>’ mean?</a:t>
            </a:r>
          </a:p>
          <a:p>
            <a:pPr marL="457200" indent="-457200">
              <a:lnSpc>
                <a:spcPct val="150000"/>
              </a:lnSpc>
              <a:buFont typeface="+mj-lt"/>
              <a:buAutoNum type="arabicPeriod"/>
            </a:pPr>
            <a:r>
              <a:rPr lang="en-GB" dirty="0" smtClean="0"/>
              <a:t>Which cadence did the section end with?</a:t>
            </a:r>
          </a:p>
          <a:p>
            <a:pPr marL="457200" indent="-457200">
              <a:lnSpc>
                <a:spcPct val="150000"/>
              </a:lnSpc>
              <a:buFont typeface="+mj-lt"/>
              <a:buAutoNum type="arabicPeriod"/>
            </a:pPr>
            <a:r>
              <a:rPr lang="en-GB" dirty="0" smtClean="0"/>
              <a:t>What is added to the majority of the chords?</a:t>
            </a:r>
          </a:p>
          <a:p>
            <a:pPr>
              <a:lnSpc>
                <a:spcPct val="150000"/>
              </a:lnSpc>
            </a:pPr>
            <a:r>
              <a:rPr lang="en-GB" smtClean="0"/>
              <a:t>SECTION 2 MVT 1</a:t>
            </a:r>
            <a:endParaRPr lang="en-GB" dirty="0"/>
          </a:p>
          <a:p>
            <a:pPr marL="457200" indent="-457200">
              <a:lnSpc>
                <a:spcPct val="150000"/>
              </a:lnSpc>
              <a:buAutoNum type="arabicPeriod"/>
            </a:pPr>
            <a:r>
              <a:rPr lang="en-GB" dirty="0" smtClean="0"/>
              <a:t>What were the names of some of melodic lines in a fugue?</a:t>
            </a:r>
          </a:p>
          <a:p>
            <a:pPr marL="457200" indent="-457200">
              <a:lnSpc>
                <a:spcPct val="150000"/>
              </a:lnSpc>
              <a:buAutoNum type="arabicPeriod"/>
            </a:pPr>
            <a:r>
              <a:rPr lang="en-GB" dirty="0" smtClean="0"/>
              <a:t>What overall texture does a fugue create?</a:t>
            </a:r>
          </a:p>
          <a:p>
            <a:pPr marL="457200" indent="-457200">
              <a:lnSpc>
                <a:spcPct val="150000"/>
              </a:lnSpc>
              <a:buAutoNum type="arabicPeriod"/>
            </a:pPr>
            <a:r>
              <a:rPr lang="en-GB" dirty="0" smtClean="0"/>
              <a:t>Which melodic feature happened a lot?!</a:t>
            </a:r>
          </a:p>
          <a:p>
            <a:pPr marL="457200" indent="-457200">
              <a:lnSpc>
                <a:spcPct val="150000"/>
              </a:lnSpc>
              <a:buAutoNum type="arabicPeriod"/>
            </a:pPr>
            <a:r>
              <a:rPr lang="en-GB" dirty="0" smtClean="0"/>
              <a:t>Name one of the keys Vivaldi modulated to and how this is related to the tonic</a:t>
            </a:r>
          </a:p>
          <a:p>
            <a:pPr marL="457200" indent="-457200">
              <a:lnSpc>
                <a:spcPct val="150000"/>
              </a:lnSpc>
              <a:buAutoNum type="arabicPeriod"/>
            </a:pPr>
            <a:endParaRPr lang="en-GB" sz="2400" dirty="0" smtClean="0"/>
          </a:p>
          <a:p>
            <a:pPr marL="457200" indent="-457200">
              <a:buAutoNum type="arabicPeriod"/>
            </a:pPr>
            <a:endParaRPr lang="en-GB" sz="2400" dirty="0"/>
          </a:p>
          <a:p>
            <a:endParaRPr lang="en-GB" dirty="0"/>
          </a:p>
        </p:txBody>
      </p:sp>
    </p:spTree>
    <p:extLst>
      <p:ext uri="{BB962C8B-B14F-4D97-AF65-F5344CB8AC3E}">
        <p14:creationId xmlns:p14="http://schemas.microsoft.com/office/powerpoint/2010/main" val="2557482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0050" y="180975"/>
            <a:ext cx="8229600" cy="3416320"/>
          </a:xfrm>
          <a:prstGeom prst="rect">
            <a:avLst/>
          </a:prstGeom>
          <a:noFill/>
        </p:spPr>
        <p:txBody>
          <a:bodyPr wrap="square" rtlCol="0">
            <a:spAutoFit/>
          </a:bodyPr>
          <a:lstStyle/>
          <a:p>
            <a:pPr algn="ctr"/>
            <a:r>
              <a:rPr lang="en-GB" sz="7200" dirty="0" smtClean="0">
                <a:latin typeface="Reprise Stamp" panose="02000000000000000000" pitchFamily="2" charset="0"/>
              </a:rPr>
              <a:t>Vivaldi:</a:t>
            </a:r>
          </a:p>
          <a:p>
            <a:pPr algn="ctr"/>
            <a:r>
              <a:rPr lang="en-GB" sz="7200" dirty="0" smtClean="0">
                <a:latin typeface="Reprise Stamp" panose="02000000000000000000" pitchFamily="2" charset="0"/>
              </a:rPr>
              <a:t>WIDER</a:t>
            </a:r>
          </a:p>
          <a:p>
            <a:pPr algn="ctr"/>
            <a:r>
              <a:rPr lang="en-GB" sz="7200" dirty="0" smtClean="0">
                <a:latin typeface="Reprise Stamp" panose="02000000000000000000" pitchFamily="2" charset="0"/>
              </a:rPr>
              <a:t>listening</a:t>
            </a:r>
            <a:endParaRPr lang="en-GB" sz="7200" dirty="0">
              <a:latin typeface="Reprise Stamp" panose="02000000000000000000" pitchFamily="2" charset="0"/>
            </a:endParaRPr>
          </a:p>
        </p:txBody>
      </p:sp>
      <p:pic>
        <p:nvPicPr>
          <p:cNvPr id="5" name="Picture 4" descr="Image result for listening">
            <a:hlinkClick r:id="rId2"/>
          </p:cNvPr>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b="9842"/>
          <a:stretch/>
        </p:blipFill>
        <p:spPr bwMode="auto">
          <a:xfrm>
            <a:off x="5991543" y="3733165"/>
            <a:ext cx="3466465" cy="3124835"/>
          </a:xfrm>
          <a:prstGeom prst="rect">
            <a:avLst/>
          </a:prstGeom>
          <a:noFill/>
          <a:ln>
            <a:noFill/>
          </a:ln>
          <a:extLst>
            <a:ext uri="{53640926-AAD7-44D8-BBD7-CCE9431645EC}">
              <a14:shadowObscured xmlns:a14="http://schemas.microsoft.com/office/drawing/2010/main"/>
            </a:ext>
          </a:extLst>
        </p:spPr>
      </p:pic>
      <p:sp>
        <p:nvSpPr>
          <p:cNvPr id="6" name="Rounded Rectangular Callout 5"/>
          <p:cNvSpPr/>
          <p:nvPr/>
        </p:nvSpPr>
        <p:spPr>
          <a:xfrm>
            <a:off x="2638425" y="4048125"/>
            <a:ext cx="3752850" cy="1485900"/>
          </a:xfrm>
          <a:prstGeom prst="wedgeRoundRectCallout">
            <a:avLst>
              <a:gd name="adj1" fmla="val 57334"/>
              <a:gd name="adj2" fmla="val 106799"/>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2924175" y="4219575"/>
            <a:ext cx="3067368" cy="1200329"/>
          </a:xfrm>
          <a:prstGeom prst="rect">
            <a:avLst/>
          </a:prstGeom>
          <a:noFill/>
        </p:spPr>
        <p:txBody>
          <a:bodyPr wrap="square" rtlCol="0">
            <a:spAutoFit/>
          </a:bodyPr>
          <a:lstStyle/>
          <a:p>
            <a:r>
              <a:rPr lang="en-GB" sz="2400" dirty="0" smtClean="0"/>
              <a:t>I represent wider listening pieces. I don’t represent set works!</a:t>
            </a:r>
            <a:endParaRPr lang="en-GB" sz="2400" dirty="0"/>
          </a:p>
        </p:txBody>
      </p:sp>
    </p:spTree>
    <p:extLst>
      <p:ext uri="{BB962C8B-B14F-4D97-AF65-F5344CB8AC3E}">
        <p14:creationId xmlns:p14="http://schemas.microsoft.com/office/powerpoint/2010/main" val="350769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3063898"/>
            <a:ext cx="3384376" cy="3508653"/>
          </a:xfrm>
          <a:prstGeom prst="rect">
            <a:avLst/>
          </a:prstGeom>
          <a:noFill/>
        </p:spPr>
        <p:txBody>
          <a:bodyPr wrap="square" rtlCol="0">
            <a:spAutoFit/>
          </a:bodyPr>
          <a:lstStyle/>
          <a:p>
            <a:r>
              <a:rPr lang="en-GB" sz="4800" b="1" dirty="0" smtClean="0">
                <a:latin typeface="Reprise Stamp" panose="02000000000000000000" pitchFamily="2" charset="0"/>
              </a:rPr>
              <a:t>J.S. BACH</a:t>
            </a:r>
          </a:p>
          <a:p>
            <a:endParaRPr lang="en-GB" sz="3600" b="1" dirty="0" smtClean="0">
              <a:latin typeface="Reprise Stamp" panose="02000000000000000000" pitchFamily="2" charset="0"/>
            </a:endParaRPr>
          </a:p>
          <a:p>
            <a:r>
              <a:rPr lang="en-GB" sz="3200" dirty="0" smtClean="0">
                <a:latin typeface="Reprise Stamp" panose="02000000000000000000" pitchFamily="2" charset="0"/>
              </a:rPr>
              <a:t>BRANDENBURG CONCERTO</a:t>
            </a:r>
          </a:p>
          <a:p>
            <a:endParaRPr lang="en-GB" sz="2800" dirty="0" smtClean="0">
              <a:latin typeface="Reprise Stamp" panose="02000000000000000000" pitchFamily="2" charset="0"/>
            </a:endParaRPr>
          </a:p>
          <a:p>
            <a:r>
              <a:rPr lang="en-GB" sz="2800" dirty="0" smtClean="0">
                <a:latin typeface="Reprise Stamp" panose="02000000000000000000" pitchFamily="2" charset="0"/>
              </a:rPr>
              <a:t>NO. 4 IN G: MVT I</a:t>
            </a:r>
          </a:p>
          <a:p>
            <a:endParaRPr lang="en-GB" dirty="0"/>
          </a:p>
        </p:txBody>
      </p:sp>
      <p:pic>
        <p:nvPicPr>
          <p:cNvPr id="1026" name="Picture 2" descr="http://static.rcgroups.net/forums/attachments/3/2/3/4/0/5/a4538121-156-js-bach-funny-face.jpg?d=13260574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7000"/>
            <a:ext cx="5143500" cy="6542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358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16632"/>
            <a:ext cx="8856984" cy="5201424"/>
          </a:xfrm>
          <a:prstGeom prst="rect">
            <a:avLst/>
          </a:prstGeom>
          <a:noFill/>
        </p:spPr>
        <p:txBody>
          <a:bodyPr wrap="square" rtlCol="0">
            <a:spAutoFit/>
          </a:bodyPr>
          <a:lstStyle/>
          <a:p>
            <a:r>
              <a:rPr lang="en-GB" sz="4000" dirty="0" smtClean="0">
                <a:solidFill>
                  <a:srgbClr val="C00000"/>
                </a:solidFill>
                <a:latin typeface="Reprise Stamp" panose="02000000000000000000" pitchFamily="2" charset="0"/>
              </a:rPr>
              <a:t>Where, when &amp; why?</a:t>
            </a:r>
          </a:p>
          <a:p>
            <a:endParaRPr lang="en-GB" sz="3200" dirty="0">
              <a:latin typeface="Reprise Stamp" panose="02000000000000000000" pitchFamily="2" charset="0"/>
            </a:endParaRPr>
          </a:p>
          <a:p>
            <a:r>
              <a:rPr lang="en-GB" sz="2000" dirty="0" smtClean="0"/>
              <a:t>Bach wrote 6 Brandenburg concertos for the small court orchestra of </a:t>
            </a:r>
            <a:r>
              <a:rPr lang="en-GB" sz="2000" dirty="0" err="1" smtClean="0"/>
              <a:t>C</a:t>
            </a:r>
            <a:r>
              <a:rPr lang="en-GB" sz="2000" dirty="0" err="1" smtClean="0">
                <a:latin typeface="Calibri"/>
              </a:rPr>
              <a:t>öthen</a:t>
            </a:r>
            <a:r>
              <a:rPr lang="en-GB" sz="2000" dirty="0" smtClean="0">
                <a:latin typeface="Calibri"/>
              </a:rPr>
              <a:t>.</a:t>
            </a:r>
          </a:p>
          <a:p>
            <a:endParaRPr lang="en-GB" sz="2000" dirty="0" smtClean="0"/>
          </a:p>
          <a:p>
            <a:r>
              <a:rPr lang="en-GB" sz="2000" dirty="0" err="1" smtClean="0"/>
              <a:t>Cöthen</a:t>
            </a:r>
            <a:r>
              <a:rPr lang="en-GB" sz="2000" dirty="0" smtClean="0">
                <a:latin typeface="Calibri"/>
              </a:rPr>
              <a:t> was one of the many states into which Germany was then divided, and where Bach was director of music from 1717 to 1723.</a:t>
            </a:r>
          </a:p>
          <a:p>
            <a:endParaRPr lang="en-GB" sz="2000" dirty="0">
              <a:latin typeface="Calibri"/>
            </a:endParaRPr>
          </a:p>
          <a:p>
            <a:r>
              <a:rPr lang="en-GB" sz="2000" dirty="0" smtClean="0">
                <a:latin typeface="Calibri"/>
              </a:rPr>
              <a:t>Later Bach presented a score of the works to the ruler of the much larger state of Brandenburg hence their title. It is not know if the concertos were ever played at Brandenburg, but most were forgotten after Bach’s death in 1750.</a:t>
            </a:r>
          </a:p>
          <a:p>
            <a:endParaRPr lang="en-GB" sz="2000" dirty="0">
              <a:latin typeface="Calibri"/>
            </a:endParaRPr>
          </a:p>
          <a:p>
            <a:r>
              <a:rPr lang="en-GB" sz="2000" dirty="0" smtClean="0">
                <a:latin typeface="Calibri"/>
              </a:rPr>
              <a:t>Even after the rediscovery of Bach’s manuscripts in the 19</a:t>
            </a:r>
            <a:r>
              <a:rPr lang="en-GB" sz="2000" baseline="30000" dirty="0" smtClean="0">
                <a:latin typeface="Calibri"/>
              </a:rPr>
              <a:t>th</a:t>
            </a:r>
            <a:r>
              <a:rPr lang="en-GB" sz="2000" dirty="0" smtClean="0">
                <a:latin typeface="Calibri"/>
              </a:rPr>
              <a:t> century performances were rare. It was not until the 20</a:t>
            </a:r>
            <a:r>
              <a:rPr lang="en-GB" sz="2000" baseline="30000" dirty="0" smtClean="0">
                <a:latin typeface="Calibri"/>
              </a:rPr>
              <a:t>th</a:t>
            </a:r>
            <a:r>
              <a:rPr lang="en-GB" sz="2000" dirty="0" smtClean="0">
                <a:latin typeface="Calibri"/>
              </a:rPr>
              <a:t> century, when recording made the Brandenburg concertos available to a wide audience, that these works became established as some of the best-loved instrumental music of the Baroque period.</a:t>
            </a:r>
            <a:endParaRPr lang="en-GB" sz="2000" dirty="0"/>
          </a:p>
        </p:txBody>
      </p:sp>
      <p:pic>
        <p:nvPicPr>
          <p:cNvPr id="2050" name="Picture 2" descr="http://ecx.images-amazon.com/images/I/51SL8ykYiBL._SL1080_.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517232"/>
            <a:ext cx="5184576" cy="1094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333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16632"/>
            <a:ext cx="4176464" cy="6432530"/>
          </a:xfrm>
          <a:prstGeom prst="rect">
            <a:avLst/>
          </a:prstGeom>
          <a:noFill/>
        </p:spPr>
        <p:txBody>
          <a:bodyPr wrap="square" rtlCol="0">
            <a:spAutoFit/>
          </a:bodyPr>
          <a:lstStyle/>
          <a:p>
            <a:r>
              <a:rPr lang="en-GB" sz="4000" dirty="0" smtClean="0">
                <a:solidFill>
                  <a:srgbClr val="C00000"/>
                </a:solidFill>
                <a:latin typeface="Reprise Stamp" panose="02000000000000000000" pitchFamily="2" charset="0"/>
              </a:rPr>
              <a:t>Where, when &amp; why?</a:t>
            </a:r>
          </a:p>
          <a:p>
            <a:endParaRPr lang="en-GB" sz="3200" dirty="0">
              <a:latin typeface="Reprise Stamp" panose="02000000000000000000" pitchFamily="2" charset="0"/>
            </a:endParaRPr>
          </a:p>
          <a:p>
            <a:r>
              <a:rPr lang="en-GB" sz="2000" dirty="0" smtClean="0"/>
              <a:t>Brandenburg concerto No. 4 is modelled on the type of concerto that was perfected by the Italian composer </a:t>
            </a:r>
            <a:r>
              <a:rPr lang="en-GB" sz="2000" dirty="0" err="1" smtClean="0"/>
              <a:t>Vivladi</a:t>
            </a:r>
            <a:r>
              <a:rPr lang="en-GB" sz="2000" dirty="0" smtClean="0"/>
              <a:t>, who was just seven years older than Bach.</a:t>
            </a:r>
          </a:p>
          <a:p>
            <a:endParaRPr lang="en-GB" sz="2000" dirty="0"/>
          </a:p>
          <a:p>
            <a:r>
              <a:rPr lang="en-GB" sz="2000" dirty="0" smtClean="0"/>
              <a:t>Bach studied Vivaldi’s concertos by making his own arrangements of them.</a:t>
            </a:r>
          </a:p>
          <a:p>
            <a:endParaRPr lang="en-GB" sz="2000" dirty="0"/>
          </a:p>
          <a:p>
            <a:r>
              <a:rPr lang="en-GB" sz="2000" dirty="0" smtClean="0"/>
              <a:t>One of the most famous is Vivaldi’s Concerto Op. 3, No.8 – a concerto </a:t>
            </a:r>
            <a:r>
              <a:rPr lang="en-GB" sz="2000" dirty="0" err="1" smtClean="0"/>
              <a:t>grosso</a:t>
            </a:r>
            <a:r>
              <a:rPr lang="en-GB" sz="2000" dirty="0" smtClean="0"/>
              <a:t> for two violins and strings that Bach transcribed as a work for organ alone.</a:t>
            </a:r>
            <a:endParaRPr lang="en-GB" sz="2000" dirty="0"/>
          </a:p>
        </p:txBody>
      </p:sp>
      <p:pic>
        <p:nvPicPr>
          <p:cNvPr id="3082" name="Picture 10" descr="http://www.classical.net/music/images/composer/v/vivaldi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76672"/>
            <a:ext cx="4680519"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019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7688"/>
            <a:ext cx="8229600" cy="1143000"/>
          </a:xfrm>
        </p:spPr>
        <p:txBody>
          <a:bodyPr>
            <a:noAutofit/>
          </a:bodyPr>
          <a:lstStyle/>
          <a:p>
            <a:r>
              <a:rPr lang="en-GB" sz="6000" dirty="0" smtClean="0">
                <a:latin typeface="Reprise Stamp" panose="02000000000000000000" pitchFamily="2" charset="0"/>
              </a:rPr>
              <a:t>The listening test!</a:t>
            </a:r>
            <a:endParaRPr lang="en-GB" sz="6000" dirty="0">
              <a:latin typeface="Reprise Stamp" panose="02000000000000000000" pitchFamily="2" charset="0"/>
            </a:endParaRPr>
          </a:p>
        </p:txBody>
      </p:sp>
      <p:pic>
        <p:nvPicPr>
          <p:cNvPr id="3" name="Picture 2" descr="Image result for listen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3481387"/>
            <a:ext cx="666750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16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465388"/>
            <a:ext cx="3248025" cy="1143000"/>
          </a:xfrm>
        </p:spPr>
        <p:txBody>
          <a:bodyPr>
            <a:noAutofit/>
          </a:bodyPr>
          <a:lstStyle/>
          <a:p>
            <a:r>
              <a:rPr lang="en-GB" sz="6000" dirty="0" smtClean="0">
                <a:latin typeface="Reprise Stamp" panose="02000000000000000000" pitchFamily="2" charset="0"/>
              </a:rPr>
              <a:t>Bach</a:t>
            </a:r>
            <a:br>
              <a:rPr lang="en-GB" sz="6000" dirty="0" smtClean="0">
                <a:latin typeface="Reprise Stamp" panose="02000000000000000000" pitchFamily="2" charset="0"/>
              </a:rPr>
            </a:br>
            <a:r>
              <a:rPr lang="en-GB" sz="6000" dirty="0" smtClean="0">
                <a:latin typeface="Reprise Stamp" panose="02000000000000000000" pitchFamily="2" charset="0"/>
              </a:rPr>
              <a:t/>
            </a:r>
            <a:br>
              <a:rPr lang="en-GB" sz="6000" dirty="0" smtClean="0">
                <a:latin typeface="Reprise Stamp" panose="02000000000000000000" pitchFamily="2" charset="0"/>
              </a:rPr>
            </a:br>
            <a:r>
              <a:rPr lang="en-GB" sz="6000" dirty="0" smtClean="0">
                <a:latin typeface="+mn-lt"/>
              </a:rPr>
              <a:t>What did you find out?</a:t>
            </a:r>
            <a:endParaRPr lang="en-GB" sz="6000" dirty="0">
              <a:latin typeface="+mn-lt"/>
            </a:endParaRPr>
          </a:p>
        </p:txBody>
      </p:sp>
      <p:pic>
        <p:nvPicPr>
          <p:cNvPr id="4" name="Picture 2" descr="http://static.rcgroups.net/forums/attachments/3/2/3/4/0/5/a4538121-156-js-bach-funny-face.jpg?d=13260574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77515"/>
            <a:ext cx="5143500" cy="661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998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7688"/>
            <a:ext cx="8229600" cy="1143000"/>
          </a:xfrm>
        </p:spPr>
        <p:txBody>
          <a:bodyPr>
            <a:noAutofit/>
          </a:bodyPr>
          <a:lstStyle/>
          <a:p>
            <a:r>
              <a:rPr lang="en-GB" sz="6000" dirty="0" smtClean="0">
                <a:latin typeface="Reprise Stamp" panose="02000000000000000000" pitchFamily="2" charset="0"/>
              </a:rPr>
              <a:t>The essay question!</a:t>
            </a:r>
            <a:endParaRPr lang="en-GB" sz="6000" dirty="0">
              <a:latin typeface="Reprise Stamp" panose="02000000000000000000" pitchFamily="2" charset="0"/>
            </a:endParaRPr>
          </a:p>
        </p:txBody>
      </p:sp>
      <p:pic>
        <p:nvPicPr>
          <p:cNvPr id="2050" name="Picture 2" descr="Image result for essay writ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25" y="3657600"/>
            <a:ext cx="5715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80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899" y="215771"/>
            <a:ext cx="6552729" cy="830997"/>
          </a:xfrm>
          <a:prstGeom prst="rect">
            <a:avLst/>
          </a:prstGeom>
          <a:noFill/>
        </p:spPr>
        <p:txBody>
          <a:bodyPr wrap="square" rtlCol="0">
            <a:spAutoFit/>
          </a:bodyPr>
          <a:lstStyle/>
          <a:p>
            <a:r>
              <a:rPr lang="en-GB" sz="4800" dirty="0" smtClean="0">
                <a:latin typeface="Reprise Stamp" panose="02000000000000000000" pitchFamily="2" charset="0"/>
              </a:rPr>
              <a:t>Antonio </a:t>
            </a:r>
            <a:r>
              <a:rPr lang="en-GB" sz="4800" dirty="0" err="1" smtClean="0">
                <a:latin typeface="Reprise Stamp" panose="02000000000000000000" pitchFamily="2" charset="0"/>
              </a:rPr>
              <a:t>vivaldi</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15899" y="1258877"/>
            <a:ext cx="5883572" cy="5324535"/>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Born in Venice, Italy in 1678</a:t>
            </a:r>
          </a:p>
          <a:p>
            <a:endParaRPr lang="en-GB" sz="2000" dirty="0" smtClean="0"/>
          </a:p>
          <a:p>
            <a:pPr marL="342900" indent="-342900">
              <a:buFont typeface="Arial" panose="020B0604020202020204" pitchFamily="34" charset="0"/>
              <a:buChar char="•"/>
            </a:pPr>
            <a:r>
              <a:rPr lang="en-GB" sz="2000" dirty="0" smtClean="0"/>
              <a:t>Son of accomplished violinist who worked at St Mark’s Basilica, a very important musical centre at the time</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t>Virtuosic violinist and prolific composer </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t>Became a violin teacher and Maestro de’ concerti at an orphanage for abandoned children. He was expected to compose pieces for the children to perform. Most of his major works composed here.</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t>Wrote more than 500 concertos, most for solo instruments. </a:t>
            </a:r>
          </a:p>
          <a:p>
            <a:endParaRPr lang="en-GB" sz="2000" dirty="0"/>
          </a:p>
          <a:p>
            <a:endParaRPr lang="en-GB" sz="2000" dirty="0"/>
          </a:p>
        </p:txBody>
      </p:sp>
      <p:pic>
        <p:nvPicPr>
          <p:cNvPr id="8" name="Picture 4" descr="http://t0.gstatic.com/images?q=tbn:ANd9GcTvLUC1SagyFkUqZifJZV5up36wwMSrUTpgOIQ8O_yUwmSZVkLd"/>
          <p:cNvPicPr>
            <a:picLocks noChangeAspect="1" noChangeArrowheads="1"/>
          </p:cNvPicPr>
          <p:nvPr/>
        </p:nvPicPr>
        <p:blipFill rotWithShape="1">
          <a:blip r:embed="rId2">
            <a:extLst>
              <a:ext uri="{28A0092B-C50C-407E-A947-70E740481C1C}">
                <a14:useLocalDpi xmlns:a14="http://schemas.microsoft.com/office/drawing/2010/main" val="0"/>
              </a:ext>
            </a:extLst>
          </a:blip>
          <a:srcRect b="18499"/>
          <a:stretch/>
        </p:blipFill>
        <p:spPr bwMode="auto">
          <a:xfrm>
            <a:off x="6149061" y="184150"/>
            <a:ext cx="2883382" cy="23876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7414724" y="631269"/>
            <a:ext cx="557701" cy="18240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72425" y="368528"/>
            <a:ext cx="976867" cy="707886"/>
          </a:xfrm>
          <a:prstGeom prst="rect">
            <a:avLst/>
          </a:prstGeom>
          <a:noFill/>
        </p:spPr>
        <p:txBody>
          <a:bodyPr wrap="square" rtlCol="0">
            <a:spAutoFit/>
          </a:bodyPr>
          <a:lstStyle/>
          <a:p>
            <a:r>
              <a:rPr lang="en-GB" sz="2000" b="1" dirty="0" smtClean="0"/>
              <a:t>Venice, </a:t>
            </a:r>
          </a:p>
          <a:p>
            <a:r>
              <a:rPr lang="en-GB" sz="2000" b="1" dirty="0" smtClean="0"/>
              <a:t>Italy</a:t>
            </a:r>
            <a:endParaRPr lang="en-GB" sz="2000" b="1" dirty="0"/>
          </a:p>
        </p:txBody>
      </p:sp>
      <p:pic>
        <p:nvPicPr>
          <p:cNvPr id="15" name="Picture 10" descr="St. Mark's Basilica">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381"/>
          <a:stretch/>
        </p:blipFill>
        <p:spPr bwMode="auto">
          <a:xfrm>
            <a:off x="6149754" y="4352925"/>
            <a:ext cx="2883381" cy="24098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t0.gstatic.com/images?q=tbn:ANd9GcSbJ1CCL7NGJCPMy84Z5nvfUehbttyPOaPvedNH273P2fUK0bQ4"/>
          <p:cNvPicPr>
            <a:picLocks noChangeAspect="1" noChangeArrowheads="1"/>
          </p:cNvPicPr>
          <p:nvPr/>
        </p:nvPicPr>
        <p:blipFill rotWithShape="1">
          <a:blip r:embed="rId5">
            <a:extLst>
              <a:ext uri="{28A0092B-C50C-407E-A947-70E740481C1C}">
                <a14:useLocalDpi xmlns:a14="http://schemas.microsoft.com/office/drawing/2010/main" val="0"/>
              </a:ext>
            </a:extLst>
          </a:blip>
          <a:srcRect t="11536" b="18460"/>
          <a:stretch/>
        </p:blipFill>
        <p:spPr bwMode="auto">
          <a:xfrm>
            <a:off x="6149061" y="2571750"/>
            <a:ext cx="2883382"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726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148" y="1057275"/>
            <a:ext cx="8305801" cy="4431983"/>
          </a:xfrm>
          <a:prstGeom prst="rect">
            <a:avLst/>
          </a:prstGeom>
          <a:noFill/>
          <a:ln w="44450">
            <a:solidFill>
              <a:srgbClr val="0070C0"/>
            </a:solidFill>
          </a:ln>
        </p:spPr>
        <p:txBody>
          <a:bodyPr wrap="square" rtlCol="0">
            <a:spAutoFit/>
          </a:bodyPr>
          <a:lstStyle/>
          <a:p>
            <a:r>
              <a:rPr lang="en-GB" sz="2400" b="1" dirty="0"/>
              <a:t>Question </a:t>
            </a:r>
            <a:r>
              <a:rPr lang="en-GB" sz="2400" b="1" dirty="0" smtClean="0"/>
              <a:t>6</a:t>
            </a:r>
          </a:p>
          <a:p>
            <a:endParaRPr lang="en-GB" sz="2400" dirty="0"/>
          </a:p>
          <a:p>
            <a:r>
              <a:rPr lang="en-GB" sz="2400" b="1" dirty="0"/>
              <a:t>ESSAY </a:t>
            </a:r>
            <a:r>
              <a:rPr lang="en-GB" sz="2400" b="1" dirty="0" smtClean="0"/>
              <a:t>QUESTION</a:t>
            </a:r>
          </a:p>
          <a:p>
            <a:endParaRPr lang="en-GB" sz="2400" dirty="0"/>
          </a:p>
          <a:p>
            <a:r>
              <a:rPr lang="en-GB" sz="2400" dirty="0"/>
              <a:t>Evaluate the use of Vivaldi’s harmony and tonality in Concerto in D minor Op.3 No. </a:t>
            </a:r>
            <a:r>
              <a:rPr lang="en-GB" sz="2400" dirty="0" smtClean="0"/>
              <a:t>11.</a:t>
            </a:r>
          </a:p>
          <a:p>
            <a:endParaRPr lang="en-GB" sz="2400" dirty="0"/>
          </a:p>
          <a:p>
            <a:r>
              <a:rPr lang="en-GB" sz="2400" dirty="0"/>
              <a:t>Relate your discussion to other relevant works. These may include set works, wider listening or other music</a:t>
            </a:r>
            <a:r>
              <a:rPr lang="en-GB" sz="2400" dirty="0" smtClean="0"/>
              <a:t>.</a:t>
            </a:r>
          </a:p>
          <a:p>
            <a:endParaRPr lang="en-GB" sz="2400" dirty="0"/>
          </a:p>
          <a:p>
            <a:pPr algn="r"/>
            <a:r>
              <a:rPr lang="en-GB" sz="2400" b="1" i="1" dirty="0"/>
              <a:t>20 marks</a:t>
            </a:r>
            <a:endParaRPr lang="en-GB" sz="2400" dirty="0"/>
          </a:p>
          <a:p>
            <a:endParaRPr lang="en-GB" dirty="0"/>
          </a:p>
        </p:txBody>
      </p:sp>
    </p:spTree>
    <p:extLst>
      <p:ext uri="{BB962C8B-B14F-4D97-AF65-F5344CB8AC3E}">
        <p14:creationId xmlns:p14="http://schemas.microsoft.com/office/powerpoint/2010/main" val="3415041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7688"/>
            <a:ext cx="8229600" cy="1143000"/>
          </a:xfrm>
        </p:spPr>
        <p:txBody>
          <a:bodyPr>
            <a:noAutofit/>
          </a:bodyPr>
          <a:lstStyle/>
          <a:p>
            <a:r>
              <a:rPr lang="en-GB" sz="6000" dirty="0" smtClean="0">
                <a:latin typeface="Reprise Stamp" panose="02000000000000000000" pitchFamily="2" charset="0"/>
              </a:rPr>
              <a:t>What does ‘evaluate’ mean?</a:t>
            </a:r>
            <a:endParaRPr lang="en-GB" sz="6000" dirty="0">
              <a:latin typeface="Reprise Stamp" panose="02000000000000000000" pitchFamily="2" charset="0"/>
            </a:endParaRPr>
          </a:p>
        </p:txBody>
      </p:sp>
      <p:pic>
        <p:nvPicPr>
          <p:cNvPr id="1026" name="Picture 2" descr="Image result for thinking fa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5" y="4535487"/>
            <a:ext cx="198120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494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4438"/>
            <a:ext cx="8229600" cy="1143000"/>
          </a:xfrm>
        </p:spPr>
        <p:txBody>
          <a:bodyPr>
            <a:noAutofit/>
          </a:bodyPr>
          <a:lstStyle/>
          <a:p>
            <a:r>
              <a:rPr lang="en-GB" sz="4800" dirty="0" smtClean="0">
                <a:latin typeface="Reprise Stamp" panose="02000000000000000000" pitchFamily="2" charset="0"/>
              </a:rPr>
              <a:t>Edexcel say it means:</a:t>
            </a:r>
            <a:br>
              <a:rPr lang="en-GB" sz="4800" dirty="0" smtClean="0">
                <a:latin typeface="Reprise Stamp" panose="02000000000000000000" pitchFamily="2" charset="0"/>
              </a:rPr>
            </a:br>
            <a:r>
              <a:rPr lang="en-GB" sz="4800" dirty="0" smtClean="0">
                <a:latin typeface="Reprise Stamp" panose="02000000000000000000" pitchFamily="2" charset="0"/>
              </a:rPr>
              <a:t/>
            </a:r>
            <a:br>
              <a:rPr lang="en-GB" sz="4800" dirty="0" smtClean="0">
                <a:latin typeface="Reprise Stamp" panose="02000000000000000000" pitchFamily="2" charset="0"/>
              </a:rPr>
            </a:br>
            <a:r>
              <a:rPr lang="en-GB" sz="4800" dirty="0" smtClean="0">
                <a:latin typeface="+mn-lt"/>
              </a:rPr>
              <a:t>‘To make judgements against parameters and draw conclusions’.</a:t>
            </a:r>
            <a:endParaRPr lang="en-GB" sz="4800" dirty="0">
              <a:latin typeface="+mn-lt"/>
            </a:endParaRPr>
          </a:p>
        </p:txBody>
      </p:sp>
    </p:spTree>
    <p:extLst>
      <p:ext uri="{BB962C8B-B14F-4D97-AF65-F5344CB8AC3E}">
        <p14:creationId xmlns:p14="http://schemas.microsoft.com/office/powerpoint/2010/main" val="427723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608138"/>
            <a:ext cx="8229600" cy="1143000"/>
          </a:xfrm>
        </p:spPr>
        <p:txBody>
          <a:bodyPr>
            <a:noAutofit/>
          </a:bodyPr>
          <a:lstStyle/>
          <a:p>
            <a:r>
              <a:rPr lang="en-GB" sz="4800" dirty="0" smtClean="0">
                <a:latin typeface="Reprise Stamp" panose="02000000000000000000" pitchFamily="2" charset="0"/>
              </a:rPr>
              <a:t>Essay plan!</a:t>
            </a:r>
            <a:br>
              <a:rPr lang="en-GB" sz="4800" dirty="0" smtClean="0">
                <a:latin typeface="Reprise Stamp" panose="02000000000000000000" pitchFamily="2" charset="0"/>
              </a:rPr>
            </a:br>
            <a:r>
              <a:rPr lang="en-GB" sz="4800" dirty="0" smtClean="0">
                <a:latin typeface="Reprise Stamp" panose="02000000000000000000" pitchFamily="2" charset="0"/>
              </a:rPr>
              <a:t/>
            </a:r>
            <a:br>
              <a:rPr lang="en-GB" sz="4800" dirty="0" smtClean="0">
                <a:latin typeface="Reprise Stamp" panose="02000000000000000000" pitchFamily="2" charset="0"/>
              </a:rPr>
            </a:br>
            <a:r>
              <a:rPr lang="en-GB" sz="4800" dirty="0" smtClean="0">
                <a:latin typeface="+mn-lt"/>
              </a:rPr>
              <a:t>What should I include in the essay?</a:t>
            </a:r>
            <a:endParaRPr lang="en-GB" sz="4800" dirty="0">
              <a:latin typeface="+mn-lt"/>
            </a:endParaRPr>
          </a:p>
        </p:txBody>
      </p:sp>
      <p:pic>
        <p:nvPicPr>
          <p:cNvPr id="3074" name="Picture 2" descr="Image result for pl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324349"/>
            <a:ext cx="38100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944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9138"/>
            <a:ext cx="8229600" cy="1143000"/>
          </a:xfrm>
        </p:spPr>
        <p:txBody>
          <a:bodyPr>
            <a:noAutofit/>
          </a:bodyPr>
          <a:lstStyle/>
          <a:p>
            <a:r>
              <a:rPr lang="en-GB" sz="4800" dirty="0" smtClean="0">
                <a:latin typeface="Reprise Stamp" panose="02000000000000000000" pitchFamily="2" charset="0"/>
              </a:rPr>
              <a:t>Essay structure</a:t>
            </a:r>
            <a:br>
              <a:rPr lang="en-GB" sz="4800" dirty="0" smtClean="0">
                <a:latin typeface="Reprise Stamp" panose="02000000000000000000" pitchFamily="2" charset="0"/>
              </a:rPr>
            </a:br>
            <a:r>
              <a:rPr lang="en-GB" sz="4800" dirty="0">
                <a:latin typeface="Reprise Stamp" panose="02000000000000000000" pitchFamily="2" charset="0"/>
              </a:rPr>
              <a:t/>
            </a:r>
            <a:br>
              <a:rPr lang="en-GB" sz="4800" dirty="0">
                <a:latin typeface="Reprise Stamp" panose="02000000000000000000" pitchFamily="2" charset="0"/>
              </a:rPr>
            </a:br>
            <a:r>
              <a:rPr lang="en-GB" sz="4800" dirty="0" smtClean="0">
                <a:latin typeface="+mn-lt"/>
              </a:rPr>
              <a:t>How should I write my essay?</a:t>
            </a:r>
            <a:endParaRPr lang="en-GB" sz="4800" dirty="0">
              <a:latin typeface="+mn-lt"/>
            </a:endParaRPr>
          </a:p>
        </p:txBody>
      </p:sp>
      <p:pic>
        <p:nvPicPr>
          <p:cNvPr id="4098" name="Picture 2" descr="Image result for writ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296" y="4038600"/>
            <a:ext cx="2666704" cy="266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416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1646238"/>
            <a:ext cx="8229600" cy="1143000"/>
          </a:xfrm>
        </p:spPr>
        <p:txBody>
          <a:bodyPr>
            <a:noAutofit/>
          </a:bodyPr>
          <a:lstStyle/>
          <a:p>
            <a:r>
              <a:rPr lang="en-GB" sz="4800" dirty="0" smtClean="0">
                <a:latin typeface="Reprise Stamp" panose="02000000000000000000" pitchFamily="2" charset="0"/>
              </a:rPr>
              <a:t>Essay structure</a:t>
            </a:r>
            <a:br>
              <a:rPr lang="en-GB" sz="4800" dirty="0" smtClean="0">
                <a:latin typeface="Reprise Stamp" panose="02000000000000000000" pitchFamily="2" charset="0"/>
              </a:rPr>
            </a:br>
            <a:r>
              <a:rPr lang="en-GB" sz="4800" dirty="0">
                <a:latin typeface="Reprise Stamp" panose="02000000000000000000" pitchFamily="2" charset="0"/>
              </a:rPr>
              <a:t/>
            </a:r>
            <a:br>
              <a:rPr lang="en-GB" sz="4800" dirty="0">
                <a:latin typeface="Reprise Stamp" panose="02000000000000000000" pitchFamily="2" charset="0"/>
              </a:rPr>
            </a:br>
            <a:r>
              <a:rPr lang="en-GB" sz="4800" dirty="0" smtClean="0">
                <a:latin typeface="+mn-lt"/>
              </a:rPr>
              <a:t>What to put in the introduction</a:t>
            </a:r>
            <a:endParaRPr lang="en-GB" sz="4800" dirty="0">
              <a:latin typeface="+mn-lt"/>
            </a:endParaRPr>
          </a:p>
        </p:txBody>
      </p:sp>
      <p:pic>
        <p:nvPicPr>
          <p:cNvPr id="7170" name="Picture 2" descr="Image result for introduc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999" y="4119158"/>
            <a:ext cx="4117975" cy="2738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26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197148"/>
            <a:ext cx="6552729" cy="830997"/>
          </a:xfrm>
          <a:prstGeom prst="rect">
            <a:avLst/>
          </a:prstGeom>
          <a:noFill/>
        </p:spPr>
        <p:txBody>
          <a:bodyPr wrap="square" rtlCol="0">
            <a:spAutoFit/>
          </a:bodyPr>
          <a:lstStyle/>
          <a:p>
            <a:r>
              <a:rPr lang="en-GB" sz="4800" dirty="0" err="1" smtClean="0">
                <a:latin typeface="Reprise Stamp" panose="02000000000000000000" pitchFamily="2" charset="0"/>
              </a:rPr>
              <a:t>L’estro</a:t>
            </a:r>
            <a:r>
              <a:rPr lang="en-GB" sz="4800" dirty="0" smtClean="0">
                <a:latin typeface="Reprise Stamp" panose="02000000000000000000" pitchFamily="2" charset="0"/>
              </a:rPr>
              <a:t> </a:t>
            </a:r>
            <a:r>
              <a:rPr lang="en-GB" sz="4800" dirty="0" err="1" smtClean="0">
                <a:latin typeface="Reprise Stamp" panose="02000000000000000000" pitchFamily="2" charset="0"/>
              </a:rPr>
              <a:t>armonico</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15900" y="1267569"/>
            <a:ext cx="8594725" cy="4770537"/>
          </a:xfrm>
          <a:prstGeom prst="rect">
            <a:avLst/>
          </a:prstGeom>
          <a:noFill/>
        </p:spPr>
        <p:txBody>
          <a:bodyPr wrap="square" rtlCol="0">
            <a:spAutoFit/>
          </a:bodyPr>
          <a:lstStyle/>
          <a:p>
            <a:r>
              <a:rPr lang="en-GB" sz="1900" dirty="0" smtClean="0"/>
              <a:t>Literally meaning </a:t>
            </a:r>
            <a:r>
              <a:rPr lang="en-GB" sz="1900" dirty="0" smtClean="0">
                <a:solidFill>
                  <a:srgbClr val="FF0000"/>
                </a:solidFill>
              </a:rPr>
              <a:t>‘harmonic inspiration’, </a:t>
            </a:r>
            <a:r>
              <a:rPr lang="en-GB" sz="1900" dirty="0" err="1" smtClean="0"/>
              <a:t>L’estro</a:t>
            </a:r>
            <a:r>
              <a:rPr lang="en-GB" sz="1900" dirty="0" smtClean="0"/>
              <a:t> </a:t>
            </a:r>
            <a:r>
              <a:rPr lang="en-GB" sz="1900" dirty="0" err="1" smtClean="0"/>
              <a:t>Armonico</a:t>
            </a:r>
            <a:r>
              <a:rPr lang="en-GB" sz="1900" dirty="0" smtClean="0"/>
              <a:t> was composed in </a:t>
            </a:r>
            <a:r>
              <a:rPr lang="en-GB" sz="1900" dirty="0" smtClean="0">
                <a:solidFill>
                  <a:srgbClr val="FF0000"/>
                </a:solidFill>
              </a:rPr>
              <a:t>1711, this was one of the first sets of Italian concertos to be published outside of Italy and was designed to impress by its diversity of style and scoring.</a:t>
            </a:r>
          </a:p>
          <a:p>
            <a:endParaRPr lang="en-GB" sz="1900" dirty="0"/>
          </a:p>
          <a:p>
            <a:r>
              <a:rPr lang="en-GB" sz="1900" dirty="0" smtClean="0"/>
              <a:t>It consists of 12 concertos divided into four groups of three.</a:t>
            </a:r>
            <a:endParaRPr lang="en-GB" sz="1900" dirty="0"/>
          </a:p>
          <a:p>
            <a:endParaRPr lang="en-GB" sz="1900" dirty="0" smtClean="0"/>
          </a:p>
          <a:p>
            <a:r>
              <a:rPr lang="en-GB" sz="1900" dirty="0" smtClean="0"/>
              <a:t>We are studying concerto No. 11. </a:t>
            </a:r>
          </a:p>
          <a:p>
            <a:endParaRPr lang="en-GB" sz="1900" dirty="0"/>
          </a:p>
          <a:p>
            <a:r>
              <a:rPr lang="en-GB" sz="1900" dirty="0" smtClean="0"/>
              <a:t>This concerto has 3 different movements:</a:t>
            </a:r>
          </a:p>
          <a:p>
            <a:pPr marL="457200" indent="-457200">
              <a:buFont typeface="+mj-lt"/>
              <a:buAutoNum type="arabicPeriod"/>
            </a:pPr>
            <a:r>
              <a:rPr lang="en-GB" sz="1900" dirty="0"/>
              <a:t>Allegro – Adagio e </a:t>
            </a:r>
            <a:r>
              <a:rPr lang="en-GB" sz="1900" dirty="0" err="1"/>
              <a:t>spiccato</a:t>
            </a:r>
            <a:r>
              <a:rPr lang="en-GB" sz="1900" dirty="0"/>
              <a:t> – Allegro</a:t>
            </a:r>
          </a:p>
          <a:p>
            <a:pPr marL="457200" indent="-457200">
              <a:buFont typeface="+mj-lt"/>
              <a:buAutoNum type="arabicPeriod"/>
            </a:pPr>
            <a:r>
              <a:rPr lang="en-GB" sz="1900" dirty="0"/>
              <a:t>Largo e </a:t>
            </a:r>
            <a:r>
              <a:rPr lang="en-GB" sz="1900" dirty="0" err="1"/>
              <a:t>spiccato</a:t>
            </a:r>
            <a:r>
              <a:rPr lang="en-GB" sz="1900" dirty="0"/>
              <a:t> </a:t>
            </a:r>
            <a:endParaRPr lang="en-GB" sz="1900" dirty="0" smtClean="0"/>
          </a:p>
          <a:p>
            <a:pPr marL="457200" indent="-457200">
              <a:buFont typeface="+mj-lt"/>
              <a:buAutoNum type="arabicPeriod"/>
            </a:pPr>
            <a:r>
              <a:rPr lang="en-GB" sz="1900" dirty="0" smtClean="0"/>
              <a:t>Allegro</a:t>
            </a:r>
          </a:p>
          <a:p>
            <a:pPr marL="457200" indent="-457200">
              <a:buFont typeface="+mj-lt"/>
              <a:buAutoNum type="arabicPeriod"/>
            </a:pPr>
            <a:endParaRPr lang="en-GB" sz="1900" dirty="0">
              <a:effectLst/>
            </a:endParaRPr>
          </a:p>
          <a:p>
            <a:r>
              <a:rPr lang="en-GB" sz="1900" dirty="0" err="1" smtClean="0">
                <a:solidFill>
                  <a:srgbClr val="FF0000"/>
                </a:solidFill>
              </a:rPr>
              <a:t>L’Estro</a:t>
            </a:r>
            <a:r>
              <a:rPr lang="en-GB" sz="1900" dirty="0" smtClean="0">
                <a:solidFill>
                  <a:srgbClr val="FF0000"/>
                </a:solidFill>
              </a:rPr>
              <a:t> </a:t>
            </a:r>
            <a:r>
              <a:rPr lang="en-GB" sz="1900" dirty="0" err="1" smtClean="0">
                <a:solidFill>
                  <a:srgbClr val="FF0000"/>
                </a:solidFill>
              </a:rPr>
              <a:t>Armonico</a:t>
            </a:r>
            <a:r>
              <a:rPr lang="en-GB" sz="1900" dirty="0" smtClean="0">
                <a:solidFill>
                  <a:srgbClr val="FF0000"/>
                </a:solidFill>
              </a:rPr>
              <a:t> fascinated musicians throughout</a:t>
            </a:r>
          </a:p>
          <a:p>
            <a:r>
              <a:rPr lang="en-GB" sz="1900" dirty="0" smtClean="0">
                <a:solidFill>
                  <a:srgbClr val="FF0000"/>
                </a:solidFill>
              </a:rPr>
              <a:t>Europe and helped to establish the model of the </a:t>
            </a:r>
          </a:p>
          <a:p>
            <a:r>
              <a:rPr lang="en-GB" sz="1900" dirty="0" smtClean="0">
                <a:solidFill>
                  <a:srgbClr val="FF0000"/>
                </a:solidFill>
              </a:rPr>
              <a:t>18</a:t>
            </a:r>
            <a:r>
              <a:rPr lang="en-GB" sz="1900" baseline="30000" dirty="0" smtClean="0">
                <a:solidFill>
                  <a:srgbClr val="FF0000"/>
                </a:solidFill>
              </a:rPr>
              <a:t>th</a:t>
            </a:r>
            <a:r>
              <a:rPr lang="en-GB" sz="1900" dirty="0" smtClean="0">
                <a:solidFill>
                  <a:srgbClr val="FF0000"/>
                </a:solidFill>
              </a:rPr>
              <a:t> century concerto.</a:t>
            </a:r>
            <a:endParaRPr lang="en-GB" sz="1900" dirty="0">
              <a:solidFill>
                <a:srgbClr val="FF0000"/>
              </a:solidFill>
              <a:effectLst/>
            </a:endParaRPr>
          </a:p>
        </p:txBody>
      </p:sp>
      <p:pic>
        <p:nvPicPr>
          <p:cNvPr id="2050" name="Picture 2" descr="https://upload.wikimedia.org/wikipedia/commons/6/68/Frontespice_Estro_Armonico_Amsterdam_Ed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312" y="3073209"/>
            <a:ext cx="2663824" cy="33950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977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949" y="180975"/>
            <a:ext cx="8505825" cy="6401753"/>
          </a:xfrm>
          <a:prstGeom prst="rect">
            <a:avLst/>
          </a:prstGeom>
          <a:noFill/>
        </p:spPr>
        <p:txBody>
          <a:bodyPr wrap="square" rtlCol="0">
            <a:spAutoFit/>
          </a:bodyPr>
          <a:lstStyle/>
          <a:p>
            <a:r>
              <a:rPr lang="en-GB" sz="3200" dirty="0" smtClean="0"/>
              <a:t>Example:</a:t>
            </a:r>
          </a:p>
          <a:p>
            <a:endParaRPr lang="en-GB" dirty="0"/>
          </a:p>
          <a:p>
            <a:r>
              <a:rPr lang="en-GB" sz="2000" dirty="0" smtClean="0"/>
              <a:t>As you would expect from a piece in the Baroque era, Vivaldi uses </a:t>
            </a:r>
            <a:r>
              <a:rPr lang="en-GB" sz="2000" dirty="0" smtClean="0">
                <a:solidFill>
                  <a:srgbClr val="FF0000"/>
                </a:solidFill>
              </a:rPr>
              <a:t>functional harmony </a:t>
            </a:r>
            <a:r>
              <a:rPr lang="en-GB" sz="2000" dirty="0" smtClean="0"/>
              <a:t>throughout the concerto. For example a </a:t>
            </a:r>
            <a:r>
              <a:rPr lang="en-GB" sz="2000" dirty="0" smtClean="0">
                <a:solidFill>
                  <a:srgbClr val="FF0000"/>
                </a:solidFill>
              </a:rPr>
              <a:t>perfect cadence </a:t>
            </a:r>
            <a:r>
              <a:rPr lang="en-GB" sz="2000" dirty="0" smtClean="0"/>
              <a:t>can be found at the end of each movement helping establish the tonic key and define the structure. A </a:t>
            </a:r>
            <a:r>
              <a:rPr lang="en-GB" sz="2000" dirty="0" smtClean="0">
                <a:solidFill>
                  <a:srgbClr val="FF0000"/>
                </a:solidFill>
              </a:rPr>
              <a:t>tonic pedal </a:t>
            </a:r>
            <a:r>
              <a:rPr lang="en-GB" sz="2000" dirty="0" smtClean="0"/>
              <a:t>can be heard at the very start of the first movement across the two solo violin parts. Again, this helps to establish the tonic key. The </a:t>
            </a:r>
            <a:r>
              <a:rPr lang="en-GB" sz="2000" dirty="0" smtClean="0">
                <a:solidFill>
                  <a:srgbClr val="FF0000"/>
                </a:solidFill>
              </a:rPr>
              <a:t>circle of 5ths </a:t>
            </a:r>
            <a:r>
              <a:rPr lang="en-GB" sz="2000" dirty="0" smtClean="0"/>
              <a:t>progression can be found through the concerto (for example towards the end of the introduction of movement one). This very solid chord progression was common in music of the Baroque period. A chain of </a:t>
            </a:r>
            <a:r>
              <a:rPr lang="en-GB" sz="2000" dirty="0" smtClean="0">
                <a:solidFill>
                  <a:srgbClr val="FF0000"/>
                </a:solidFill>
              </a:rPr>
              <a:t>suspensions </a:t>
            </a:r>
            <a:r>
              <a:rPr lang="en-GB" sz="2000" dirty="0" smtClean="0"/>
              <a:t>is used towards the end of the final movement to create tension as the work comes to an end. All of these features help to establish the key and produce interest in the harmony. These features can also be found in Bach’s Brandenburg Concerto in G No. 4 </a:t>
            </a:r>
            <a:r>
              <a:rPr lang="en-GB" sz="2000" dirty="0" err="1" smtClean="0"/>
              <a:t>Mvt</a:t>
            </a:r>
            <a:r>
              <a:rPr lang="en-GB" sz="2000" dirty="0" smtClean="0"/>
              <a:t> 1 which was written around 10 years after Vivaldi’s piece.</a:t>
            </a:r>
            <a:endParaRPr lang="en-GB" sz="2000" dirty="0"/>
          </a:p>
          <a:p>
            <a:endParaRPr lang="en-GB" sz="2000" dirty="0" smtClean="0"/>
          </a:p>
          <a:p>
            <a:r>
              <a:rPr lang="en-GB" sz="2000" dirty="0" smtClean="0"/>
              <a:t>Vivaldi also uses chromatic harmony for example a </a:t>
            </a:r>
            <a:r>
              <a:rPr lang="en-GB" sz="2000" dirty="0" smtClean="0">
                <a:solidFill>
                  <a:srgbClr val="FF0000"/>
                </a:solidFill>
              </a:rPr>
              <a:t>diminished 7</a:t>
            </a:r>
            <a:r>
              <a:rPr lang="en-GB" sz="2000" baseline="30000" dirty="0" smtClean="0">
                <a:solidFill>
                  <a:srgbClr val="FF0000"/>
                </a:solidFill>
              </a:rPr>
              <a:t>th</a:t>
            </a:r>
            <a:r>
              <a:rPr lang="en-GB" sz="2000" dirty="0" smtClean="0">
                <a:solidFill>
                  <a:srgbClr val="FF0000"/>
                </a:solidFill>
              </a:rPr>
              <a:t> chord </a:t>
            </a:r>
            <a:r>
              <a:rPr lang="en-GB" sz="2000" dirty="0" smtClean="0"/>
              <a:t>near the start of movement 2 and a </a:t>
            </a:r>
            <a:r>
              <a:rPr lang="en-GB" sz="2000" dirty="0" err="1" smtClean="0">
                <a:solidFill>
                  <a:srgbClr val="FF0000"/>
                </a:solidFill>
              </a:rPr>
              <a:t>neapolitan</a:t>
            </a:r>
            <a:r>
              <a:rPr lang="en-GB" sz="2000" dirty="0" smtClean="0">
                <a:solidFill>
                  <a:srgbClr val="FF0000"/>
                </a:solidFill>
              </a:rPr>
              <a:t> 6</a:t>
            </a:r>
            <a:r>
              <a:rPr lang="en-GB" sz="2000" baseline="30000" dirty="0" smtClean="0">
                <a:solidFill>
                  <a:srgbClr val="FF0000"/>
                </a:solidFill>
              </a:rPr>
              <a:t>th</a:t>
            </a:r>
            <a:r>
              <a:rPr lang="en-GB" sz="2000" dirty="0" smtClean="0">
                <a:solidFill>
                  <a:srgbClr val="FF0000"/>
                </a:solidFill>
              </a:rPr>
              <a:t> chord </a:t>
            </a:r>
            <a:r>
              <a:rPr lang="en-GB" sz="2000" dirty="0" smtClean="0"/>
              <a:t>in section 1 of movement 1. These features help to create drama and variation in the harmony. Bach was inspired by Vivaldi so also uses these features in his piece. </a:t>
            </a:r>
            <a:endParaRPr lang="en-GB" sz="2000" dirty="0"/>
          </a:p>
        </p:txBody>
      </p:sp>
    </p:spTree>
    <p:extLst>
      <p:ext uri="{BB962C8B-B14F-4D97-AF65-F5344CB8AC3E}">
        <p14:creationId xmlns:p14="http://schemas.microsoft.com/office/powerpoint/2010/main" val="3067944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9138"/>
            <a:ext cx="8229600" cy="1143000"/>
          </a:xfrm>
        </p:spPr>
        <p:txBody>
          <a:bodyPr>
            <a:noAutofit/>
          </a:bodyPr>
          <a:lstStyle/>
          <a:p>
            <a:r>
              <a:rPr lang="en-GB" sz="4800" dirty="0" smtClean="0">
                <a:latin typeface="Reprise Stamp" panose="02000000000000000000" pitchFamily="2" charset="0"/>
              </a:rPr>
              <a:t>HOW WILL I BE MARKED?</a:t>
            </a:r>
            <a:br>
              <a:rPr lang="en-GB" sz="4800" dirty="0" smtClean="0">
                <a:latin typeface="Reprise Stamp" panose="02000000000000000000" pitchFamily="2" charset="0"/>
              </a:rPr>
            </a:br>
            <a:r>
              <a:rPr lang="en-GB" sz="4800" dirty="0">
                <a:latin typeface="Reprise Stamp" panose="02000000000000000000" pitchFamily="2" charset="0"/>
              </a:rPr>
              <a:t/>
            </a:r>
            <a:br>
              <a:rPr lang="en-GB" sz="4800" dirty="0">
                <a:latin typeface="Reprise Stamp" panose="02000000000000000000" pitchFamily="2" charset="0"/>
              </a:rPr>
            </a:br>
            <a:endParaRPr lang="en-GB" sz="4800" dirty="0">
              <a:latin typeface="+mn-lt"/>
            </a:endParaRPr>
          </a:p>
        </p:txBody>
      </p:sp>
      <p:pic>
        <p:nvPicPr>
          <p:cNvPr id="5122" name="Picture 2" descr="Image result for MARK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913062"/>
            <a:ext cx="28575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949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9138"/>
            <a:ext cx="8229600" cy="1143000"/>
          </a:xfrm>
        </p:spPr>
        <p:txBody>
          <a:bodyPr>
            <a:noAutofit/>
          </a:bodyPr>
          <a:lstStyle/>
          <a:p>
            <a:r>
              <a:rPr lang="en-GB" sz="4800" dirty="0" smtClean="0">
                <a:latin typeface="Reprise Stamp" panose="02000000000000000000" pitchFamily="2" charset="0"/>
              </a:rPr>
              <a:t>Let’s get writing!</a:t>
            </a:r>
            <a:br>
              <a:rPr lang="en-GB" sz="4800" dirty="0" smtClean="0">
                <a:latin typeface="Reprise Stamp" panose="02000000000000000000" pitchFamily="2" charset="0"/>
              </a:rPr>
            </a:br>
            <a:r>
              <a:rPr lang="en-GB" sz="4800" dirty="0" smtClean="0">
                <a:latin typeface="Reprise Stamp" panose="02000000000000000000" pitchFamily="2" charset="0"/>
              </a:rPr>
              <a:t/>
            </a:r>
            <a:br>
              <a:rPr lang="en-GB" sz="4800" dirty="0" smtClean="0">
                <a:latin typeface="Reprise Stamp" panose="02000000000000000000" pitchFamily="2" charset="0"/>
              </a:rPr>
            </a:br>
            <a:r>
              <a:rPr lang="en-GB" sz="4800" dirty="0">
                <a:latin typeface="Reprise Stamp" panose="02000000000000000000" pitchFamily="2" charset="0"/>
              </a:rPr>
              <a:t/>
            </a:r>
            <a:br>
              <a:rPr lang="en-GB" sz="4800" dirty="0">
                <a:latin typeface="Reprise Stamp" panose="02000000000000000000" pitchFamily="2" charset="0"/>
              </a:rPr>
            </a:br>
            <a:endParaRPr lang="en-GB" sz="4800" dirty="0">
              <a:latin typeface="+mn-lt"/>
            </a:endParaRPr>
          </a:p>
        </p:txBody>
      </p:sp>
      <p:pic>
        <p:nvPicPr>
          <p:cNvPr id="1026" name="Picture 2" descr="Image result for wooho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2777711"/>
            <a:ext cx="5299075" cy="408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69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197148"/>
            <a:ext cx="6552729" cy="830997"/>
          </a:xfrm>
          <a:prstGeom prst="rect">
            <a:avLst/>
          </a:prstGeom>
          <a:noFill/>
        </p:spPr>
        <p:txBody>
          <a:bodyPr wrap="square" rtlCol="0">
            <a:spAutoFit/>
          </a:bodyPr>
          <a:lstStyle/>
          <a:p>
            <a:r>
              <a:rPr lang="en-GB" sz="4800" dirty="0" err="1" smtClean="0">
                <a:latin typeface="Reprise Stamp" panose="02000000000000000000" pitchFamily="2" charset="0"/>
              </a:rPr>
              <a:t>L’estro</a:t>
            </a:r>
            <a:r>
              <a:rPr lang="en-GB" sz="4800" dirty="0" smtClean="0">
                <a:latin typeface="Reprise Stamp" panose="02000000000000000000" pitchFamily="2" charset="0"/>
              </a:rPr>
              <a:t> </a:t>
            </a:r>
            <a:r>
              <a:rPr lang="en-GB" sz="4800" dirty="0" err="1" smtClean="0">
                <a:latin typeface="Reprise Stamp" panose="02000000000000000000" pitchFamily="2" charset="0"/>
              </a:rPr>
              <a:t>armonico</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15900" y="1267569"/>
            <a:ext cx="8594725" cy="4770537"/>
          </a:xfrm>
          <a:prstGeom prst="rect">
            <a:avLst/>
          </a:prstGeom>
          <a:noFill/>
        </p:spPr>
        <p:txBody>
          <a:bodyPr wrap="square" rtlCol="0">
            <a:spAutoFit/>
          </a:bodyPr>
          <a:lstStyle/>
          <a:p>
            <a:r>
              <a:rPr lang="en-GB" sz="1900" dirty="0" smtClean="0"/>
              <a:t>Literally meaning ‘harmonic inspiration’, </a:t>
            </a:r>
            <a:r>
              <a:rPr lang="en-GB" sz="1900" dirty="0" err="1" smtClean="0"/>
              <a:t>L’estro</a:t>
            </a:r>
            <a:r>
              <a:rPr lang="en-GB" sz="1900" dirty="0" smtClean="0"/>
              <a:t> </a:t>
            </a:r>
            <a:r>
              <a:rPr lang="en-GB" sz="1900" dirty="0" err="1" smtClean="0"/>
              <a:t>Armonico</a:t>
            </a:r>
            <a:r>
              <a:rPr lang="en-GB" sz="1900" dirty="0" smtClean="0"/>
              <a:t> was composed in 1711, this was one of the first sets of Italian concertos to be published outside of Italy and was designed to impress by its diversity of style and scoring.</a:t>
            </a:r>
          </a:p>
          <a:p>
            <a:endParaRPr lang="en-GB" sz="1900" dirty="0"/>
          </a:p>
          <a:p>
            <a:r>
              <a:rPr lang="en-GB" sz="1900" dirty="0" smtClean="0"/>
              <a:t>It consists of 12 concertos divided into four groups of three.</a:t>
            </a:r>
            <a:endParaRPr lang="en-GB" sz="1900" dirty="0"/>
          </a:p>
          <a:p>
            <a:endParaRPr lang="en-GB" sz="1900" dirty="0" smtClean="0"/>
          </a:p>
          <a:p>
            <a:r>
              <a:rPr lang="en-GB" sz="1900" dirty="0" smtClean="0"/>
              <a:t>We are studying concerto No. 11. </a:t>
            </a:r>
          </a:p>
          <a:p>
            <a:endParaRPr lang="en-GB" sz="1900" dirty="0"/>
          </a:p>
          <a:p>
            <a:r>
              <a:rPr lang="en-GB" sz="1900" dirty="0" smtClean="0"/>
              <a:t>This concerto has 3 different movements:</a:t>
            </a:r>
          </a:p>
          <a:p>
            <a:pPr marL="457200" indent="-457200">
              <a:buFont typeface="+mj-lt"/>
              <a:buAutoNum type="arabicPeriod"/>
            </a:pPr>
            <a:r>
              <a:rPr lang="en-GB" sz="1900" dirty="0"/>
              <a:t>Allegro – Adagio e </a:t>
            </a:r>
            <a:r>
              <a:rPr lang="en-GB" sz="1900" dirty="0" err="1"/>
              <a:t>spiccato</a:t>
            </a:r>
            <a:r>
              <a:rPr lang="en-GB" sz="1900" dirty="0"/>
              <a:t> – Allegro</a:t>
            </a:r>
          </a:p>
          <a:p>
            <a:pPr marL="457200" indent="-457200">
              <a:buFont typeface="+mj-lt"/>
              <a:buAutoNum type="arabicPeriod"/>
            </a:pPr>
            <a:r>
              <a:rPr lang="en-GB" sz="1900" dirty="0"/>
              <a:t>Largo e </a:t>
            </a:r>
            <a:r>
              <a:rPr lang="en-GB" sz="1900" dirty="0" err="1"/>
              <a:t>spiccato</a:t>
            </a:r>
            <a:r>
              <a:rPr lang="en-GB" sz="1900" dirty="0"/>
              <a:t> </a:t>
            </a:r>
            <a:endParaRPr lang="en-GB" sz="1900" dirty="0" smtClean="0"/>
          </a:p>
          <a:p>
            <a:pPr marL="457200" indent="-457200">
              <a:buFont typeface="+mj-lt"/>
              <a:buAutoNum type="arabicPeriod"/>
            </a:pPr>
            <a:r>
              <a:rPr lang="en-GB" sz="1900" dirty="0" smtClean="0"/>
              <a:t>Allegro</a:t>
            </a:r>
          </a:p>
          <a:p>
            <a:pPr marL="457200" indent="-457200">
              <a:buFont typeface="+mj-lt"/>
              <a:buAutoNum type="arabicPeriod"/>
            </a:pPr>
            <a:endParaRPr lang="en-GB" sz="1900" dirty="0">
              <a:effectLst/>
            </a:endParaRPr>
          </a:p>
          <a:p>
            <a:r>
              <a:rPr lang="en-GB" sz="1900" dirty="0" err="1" smtClean="0"/>
              <a:t>L’Estro</a:t>
            </a:r>
            <a:r>
              <a:rPr lang="en-GB" sz="1900" dirty="0" smtClean="0"/>
              <a:t> </a:t>
            </a:r>
            <a:r>
              <a:rPr lang="en-GB" sz="1900" dirty="0" err="1" smtClean="0"/>
              <a:t>Armonico</a:t>
            </a:r>
            <a:r>
              <a:rPr lang="en-GB" sz="1900" dirty="0" smtClean="0"/>
              <a:t> fascinated musicians throughout</a:t>
            </a:r>
          </a:p>
          <a:p>
            <a:r>
              <a:rPr lang="en-GB" sz="1900" dirty="0" smtClean="0"/>
              <a:t>Europe and helped to establish the model of the </a:t>
            </a:r>
          </a:p>
          <a:p>
            <a:r>
              <a:rPr lang="en-GB" sz="1900" dirty="0" smtClean="0"/>
              <a:t>18</a:t>
            </a:r>
            <a:r>
              <a:rPr lang="en-GB" sz="1900" baseline="30000" dirty="0" smtClean="0"/>
              <a:t>th</a:t>
            </a:r>
            <a:r>
              <a:rPr lang="en-GB" sz="1900" dirty="0" smtClean="0"/>
              <a:t> century concerto.</a:t>
            </a:r>
            <a:endParaRPr lang="en-GB" sz="1900" dirty="0">
              <a:effectLst/>
            </a:endParaRPr>
          </a:p>
        </p:txBody>
      </p:sp>
      <p:pic>
        <p:nvPicPr>
          <p:cNvPr id="2050" name="Picture 2" descr="https://upload.wikimedia.org/wikipedia/commons/6/68/Frontespice_Estro_Armonico_Amsterdam_Ed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312" y="3073209"/>
            <a:ext cx="2663824" cy="33950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144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7" y="3930651"/>
            <a:ext cx="8229600" cy="1143000"/>
          </a:xfrm>
        </p:spPr>
        <p:txBody>
          <a:bodyPr>
            <a:noAutofit/>
          </a:bodyPr>
          <a:lstStyle/>
          <a:p>
            <a:r>
              <a:rPr lang="en-GB" sz="6600" dirty="0" smtClean="0">
                <a:latin typeface="Reprise Stamp" panose="02000000000000000000" pitchFamily="2" charset="0"/>
              </a:rPr>
              <a:t>Homework</a:t>
            </a:r>
            <a:r>
              <a:rPr lang="en-GB" sz="4800" dirty="0" smtClean="0">
                <a:latin typeface="Reprise Stamp" panose="02000000000000000000" pitchFamily="2" charset="0"/>
              </a:rPr>
              <a:t/>
            </a:r>
            <a:br>
              <a:rPr lang="en-GB" sz="4800" dirty="0" smtClean="0">
                <a:latin typeface="Reprise Stamp" panose="02000000000000000000" pitchFamily="2" charset="0"/>
              </a:rPr>
            </a:br>
            <a:r>
              <a:rPr lang="en-GB" sz="4800" dirty="0" smtClean="0">
                <a:solidFill>
                  <a:srgbClr val="FF0000"/>
                </a:solidFill>
                <a:latin typeface="Reprise Stamp" panose="02000000000000000000" pitchFamily="2" charset="0"/>
              </a:rPr>
              <a:t>(for next Monday)</a:t>
            </a:r>
            <a:r>
              <a:rPr lang="en-GB" sz="4800" dirty="0" smtClean="0">
                <a:latin typeface="Reprise Stamp" panose="02000000000000000000" pitchFamily="2" charset="0"/>
              </a:rPr>
              <a:t/>
            </a:r>
            <a:br>
              <a:rPr lang="en-GB" sz="4800" dirty="0" smtClean="0">
                <a:latin typeface="Reprise Stamp" panose="02000000000000000000" pitchFamily="2" charset="0"/>
              </a:rPr>
            </a:br>
            <a:r>
              <a:rPr lang="en-GB" sz="4800" dirty="0">
                <a:latin typeface="Reprise Stamp" panose="02000000000000000000" pitchFamily="2" charset="0"/>
              </a:rPr>
              <a:t/>
            </a:r>
            <a:br>
              <a:rPr lang="en-GB" sz="4800" dirty="0">
                <a:latin typeface="Reprise Stamp" panose="02000000000000000000" pitchFamily="2" charset="0"/>
              </a:rPr>
            </a:br>
            <a:r>
              <a:rPr lang="en-GB" sz="4800" dirty="0" smtClean="0">
                <a:latin typeface="+mn-lt"/>
              </a:rPr>
              <a:t>Cecil </a:t>
            </a:r>
            <a:r>
              <a:rPr lang="en-GB" sz="4800" dirty="0" err="1">
                <a:latin typeface="+mn-lt"/>
              </a:rPr>
              <a:t>C</a:t>
            </a:r>
            <a:r>
              <a:rPr lang="en-GB" sz="4800" dirty="0" err="1" smtClean="0">
                <a:latin typeface="+mn-lt"/>
              </a:rPr>
              <a:t>haminade</a:t>
            </a:r>
            <a:r>
              <a:rPr lang="en-GB" sz="4800" dirty="0" smtClean="0">
                <a:latin typeface="+mn-lt"/>
              </a:rPr>
              <a:t> </a:t>
            </a:r>
            <a:br>
              <a:rPr lang="en-GB" sz="4800" dirty="0" smtClean="0">
                <a:latin typeface="+mn-lt"/>
              </a:rPr>
            </a:br>
            <a:r>
              <a:rPr lang="en-GB" sz="4800" dirty="0" smtClean="0">
                <a:latin typeface="+mn-lt"/>
              </a:rPr>
              <a:t>listening &amp; research</a:t>
            </a:r>
            <a:r>
              <a:rPr lang="en-GB" sz="4800" dirty="0" smtClean="0">
                <a:latin typeface="Reprise Stamp" panose="02000000000000000000" pitchFamily="2" charset="0"/>
              </a:rPr>
              <a:t/>
            </a:r>
            <a:br>
              <a:rPr lang="en-GB" sz="4800" dirty="0" smtClean="0">
                <a:latin typeface="Reprise Stamp" panose="02000000000000000000" pitchFamily="2" charset="0"/>
              </a:rPr>
            </a:br>
            <a:r>
              <a:rPr lang="en-GB" sz="4800" dirty="0" smtClean="0">
                <a:latin typeface="Reprise Stamp" panose="02000000000000000000" pitchFamily="2" charset="0"/>
              </a:rPr>
              <a:t/>
            </a:r>
            <a:br>
              <a:rPr lang="en-GB" sz="4800" dirty="0" smtClean="0">
                <a:latin typeface="Reprise Stamp" panose="02000000000000000000" pitchFamily="2" charset="0"/>
              </a:rPr>
            </a:br>
            <a:r>
              <a:rPr lang="en-GB" sz="4800" dirty="0">
                <a:latin typeface="Reprise Stamp" panose="02000000000000000000" pitchFamily="2" charset="0"/>
              </a:rPr>
              <a:t/>
            </a:r>
            <a:br>
              <a:rPr lang="en-GB" sz="4800" dirty="0">
                <a:latin typeface="Reprise Stamp" panose="02000000000000000000" pitchFamily="2" charset="0"/>
              </a:rPr>
            </a:br>
            <a:endParaRPr lang="en-GB" sz="4800" dirty="0">
              <a:latin typeface="+mn-lt"/>
            </a:endParaRPr>
          </a:p>
        </p:txBody>
      </p:sp>
    </p:spTree>
    <p:extLst>
      <p:ext uri="{BB962C8B-B14F-4D97-AF65-F5344CB8AC3E}">
        <p14:creationId xmlns:p14="http://schemas.microsoft.com/office/powerpoint/2010/main" val="323870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900" y="5353050"/>
            <a:ext cx="8661400" cy="800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301625" y="330498"/>
            <a:ext cx="8575675" cy="4370427"/>
          </a:xfrm>
          <a:prstGeom prst="rect">
            <a:avLst/>
          </a:prstGeom>
          <a:noFill/>
        </p:spPr>
        <p:txBody>
          <a:bodyPr wrap="square" rtlCol="0">
            <a:spAutoFit/>
          </a:bodyPr>
          <a:lstStyle/>
          <a:p>
            <a:r>
              <a:rPr lang="en-GB" sz="4800" dirty="0" smtClean="0">
                <a:latin typeface="Reprise Stamp" panose="02000000000000000000" pitchFamily="2" charset="0"/>
              </a:rPr>
              <a:t>instrumentation</a:t>
            </a:r>
          </a:p>
          <a:p>
            <a:endParaRPr lang="en-GB" sz="3000" dirty="0" smtClean="0"/>
          </a:p>
          <a:p>
            <a:r>
              <a:rPr lang="en-GB" sz="3000" dirty="0" smtClean="0"/>
              <a:t>2 solo violins</a:t>
            </a:r>
          </a:p>
          <a:p>
            <a:r>
              <a:rPr lang="en-GB" sz="3000" dirty="0" smtClean="0"/>
              <a:t>1 solo cello</a:t>
            </a:r>
          </a:p>
          <a:p>
            <a:r>
              <a:rPr lang="en-GB" sz="3000" dirty="0" smtClean="0"/>
              <a:t>Ensemble violins &amp; violas</a:t>
            </a:r>
          </a:p>
          <a:p>
            <a:r>
              <a:rPr lang="en-GB" sz="3000" dirty="0" smtClean="0"/>
              <a:t>Continuo part </a:t>
            </a:r>
          </a:p>
          <a:p>
            <a:pPr marL="800100" lvl="1" indent="-342900">
              <a:buFont typeface="Wingdings" panose="05000000000000000000" pitchFamily="2" charset="2"/>
              <a:buChar char="Ø"/>
            </a:pPr>
            <a:r>
              <a:rPr lang="en-GB" sz="2000" dirty="0" smtClean="0"/>
              <a:t>This </a:t>
            </a:r>
            <a:r>
              <a:rPr lang="en-GB" sz="2000" dirty="0"/>
              <a:t>would include a bass line and a keyboard or plucked instrument. The bass instrument would play the given bass line and the chordal instrument would play the chords indicated by the </a:t>
            </a:r>
            <a:r>
              <a:rPr lang="en-GB" sz="2000" b="1" dirty="0">
                <a:solidFill>
                  <a:srgbClr val="FF0000"/>
                </a:solidFill>
              </a:rPr>
              <a:t>figured bass</a:t>
            </a:r>
            <a:r>
              <a:rPr lang="en-GB" sz="2000" dirty="0"/>
              <a:t>. (</a:t>
            </a:r>
            <a:r>
              <a:rPr lang="en-GB" sz="2000" dirty="0" smtClean="0"/>
              <a:t>The </a:t>
            </a:r>
            <a:r>
              <a:rPr lang="en-GB" sz="2000" dirty="0"/>
              <a:t>numbers placed under the </a:t>
            </a:r>
            <a:r>
              <a:rPr lang="en-GB" sz="2000" dirty="0" smtClean="0"/>
              <a:t>stave). In this recording, an arch lute is used. </a:t>
            </a:r>
            <a:endParaRPr lang="en-GB" sz="3200" dirty="0">
              <a:solidFill>
                <a:schemeClr val="bg1"/>
              </a:solidFill>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AutoShape 2" descr="Image result for violin">
            <a:hlinkClick r:id="rId2"/>
          </p:cNvPr>
          <p:cNvSpPr>
            <a:spLocks noChangeAspect="1" noChangeArrowheads="1"/>
          </p:cNvSpPr>
          <p:nvPr/>
        </p:nvSpPr>
        <p:spPr bwMode="auto">
          <a:xfrm>
            <a:off x="42863" y="-2811463"/>
            <a:ext cx="5867400" cy="5867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string-family">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4650" b="14425"/>
          <a:stretch/>
        </p:blipFill>
        <p:spPr bwMode="auto">
          <a:xfrm>
            <a:off x="4781550" y="1200592"/>
            <a:ext cx="2447925" cy="18553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arch lut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9459" y="903288"/>
            <a:ext cx="1205265" cy="21092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1624" y="5486400"/>
            <a:ext cx="8480425" cy="830997"/>
          </a:xfrm>
          <a:prstGeom prst="rect">
            <a:avLst/>
          </a:prstGeom>
          <a:noFill/>
        </p:spPr>
        <p:txBody>
          <a:bodyPr wrap="square" rtlCol="0">
            <a:spAutoFit/>
          </a:bodyPr>
          <a:lstStyle/>
          <a:p>
            <a:pPr marL="0" lvl="1" algn="ctr"/>
            <a:r>
              <a:rPr lang="en-GB" sz="3000" dirty="0" smtClean="0">
                <a:solidFill>
                  <a:schemeClr val="bg1"/>
                </a:solidFill>
              </a:rPr>
              <a:t>Overall </a:t>
            </a:r>
            <a:r>
              <a:rPr lang="en-GB" sz="3000" dirty="0">
                <a:solidFill>
                  <a:schemeClr val="bg1"/>
                </a:solidFill>
              </a:rPr>
              <a:t>this piece is for 2 violins, a cello and strings</a:t>
            </a:r>
          </a:p>
          <a:p>
            <a:endParaRPr lang="en-GB" dirty="0"/>
          </a:p>
        </p:txBody>
      </p:sp>
    </p:spTree>
    <p:extLst>
      <p:ext uri="{BB962C8B-B14F-4D97-AF65-F5344CB8AC3E}">
        <p14:creationId xmlns:p14="http://schemas.microsoft.com/office/powerpoint/2010/main" val="1313597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3488"/>
            <a:ext cx="8229600" cy="1143000"/>
          </a:xfrm>
        </p:spPr>
        <p:txBody>
          <a:bodyPr>
            <a:noAutofit/>
          </a:bodyPr>
          <a:lstStyle/>
          <a:p>
            <a:r>
              <a:rPr lang="en-GB" sz="6000" dirty="0" smtClean="0">
                <a:latin typeface="Reprise Stamp" panose="02000000000000000000" pitchFamily="2" charset="0"/>
              </a:rPr>
              <a:t>What is a concerto?</a:t>
            </a:r>
            <a:endParaRPr lang="en-GB" sz="6000" dirty="0">
              <a:latin typeface="Reprise Stamp" panose="02000000000000000000" pitchFamily="2" charset="0"/>
            </a:endParaRPr>
          </a:p>
        </p:txBody>
      </p:sp>
      <p:pic>
        <p:nvPicPr>
          <p:cNvPr id="1026" name="Picture 2" descr="Image result for thinking fa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5" y="4535487"/>
            <a:ext cx="198120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24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16632"/>
            <a:ext cx="9036496" cy="4185761"/>
          </a:xfrm>
          <a:prstGeom prst="rect">
            <a:avLst/>
          </a:prstGeom>
          <a:noFill/>
        </p:spPr>
        <p:txBody>
          <a:bodyPr wrap="square" rtlCol="0">
            <a:spAutoFit/>
          </a:bodyPr>
          <a:lstStyle/>
          <a:p>
            <a:pPr algn="ctr"/>
            <a:r>
              <a:rPr lang="en-GB" sz="3600" dirty="0" smtClean="0">
                <a:solidFill>
                  <a:srgbClr val="C00000"/>
                </a:solidFill>
                <a:latin typeface="Reprise Stamp" panose="02000000000000000000" pitchFamily="2" charset="0"/>
              </a:rPr>
              <a:t>Concerto &amp; concerto </a:t>
            </a:r>
            <a:r>
              <a:rPr lang="en-GB" sz="3600" dirty="0" err="1" smtClean="0">
                <a:solidFill>
                  <a:srgbClr val="C00000"/>
                </a:solidFill>
                <a:latin typeface="Reprise Stamp" panose="02000000000000000000" pitchFamily="2" charset="0"/>
              </a:rPr>
              <a:t>grosso</a:t>
            </a:r>
            <a:endParaRPr lang="en-GB" sz="3600" dirty="0" smtClean="0">
              <a:solidFill>
                <a:srgbClr val="C00000"/>
              </a:solidFill>
              <a:latin typeface="Reprise Stamp" panose="02000000000000000000" pitchFamily="2" charset="0"/>
            </a:endParaRPr>
          </a:p>
          <a:p>
            <a:pPr algn="ctr"/>
            <a:endParaRPr lang="en-GB" sz="3200" dirty="0">
              <a:latin typeface="Reprise Stamp" panose="02000000000000000000" pitchFamily="2" charset="0"/>
            </a:endParaRPr>
          </a:p>
          <a:p>
            <a:pPr algn="ctr"/>
            <a:r>
              <a:rPr lang="en-GB" sz="2200" dirty="0" smtClean="0"/>
              <a:t>A </a:t>
            </a:r>
            <a:r>
              <a:rPr lang="en-GB" sz="2200" dirty="0" smtClean="0">
                <a:solidFill>
                  <a:srgbClr val="FF0000"/>
                </a:solidFill>
              </a:rPr>
              <a:t>concerto</a:t>
            </a:r>
            <a:r>
              <a:rPr lang="en-GB" sz="2200" dirty="0" smtClean="0"/>
              <a:t> is a work for solo instrument plus larger ensemble.</a:t>
            </a:r>
          </a:p>
          <a:p>
            <a:pPr algn="ctr"/>
            <a:endParaRPr lang="en-GB" sz="2200" dirty="0"/>
          </a:p>
          <a:p>
            <a:pPr algn="ctr"/>
            <a:endParaRPr lang="en-GB" sz="2200" dirty="0" smtClean="0"/>
          </a:p>
          <a:p>
            <a:pPr algn="ctr"/>
            <a:endParaRPr lang="en-GB" sz="2200" dirty="0"/>
          </a:p>
          <a:p>
            <a:pPr algn="ctr"/>
            <a:endParaRPr lang="en-GB" sz="2200" dirty="0" smtClean="0"/>
          </a:p>
          <a:p>
            <a:pPr algn="ctr"/>
            <a:endParaRPr lang="en-GB" sz="2200" dirty="0" smtClean="0"/>
          </a:p>
          <a:p>
            <a:pPr algn="ctr"/>
            <a:endParaRPr lang="en-GB" sz="2200" dirty="0"/>
          </a:p>
          <a:p>
            <a:pPr algn="ctr"/>
            <a:endParaRPr lang="en-GB" sz="2200" dirty="0" smtClean="0"/>
          </a:p>
          <a:p>
            <a:pPr algn="ctr"/>
            <a:r>
              <a:rPr lang="en-GB" sz="2200" dirty="0" smtClean="0"/>
              <a:t>A </a:t>
            </a:r>
            <a:r>
              <a:rPr lang="en-GB" sz="2200" dirty="0" smtClean="0">
                <a:solidFill>
                  <a:srgbClr val="FF0000"/>
                </a:solidFill>
              </a:rPr>
              <a:t>concerto </a:t>
            </a:r>
            <a:r>
              <a:rPr lang="en-GB" sz="2200" dirty="0" err="1" smtClean="0">
                <a:solidFill>
                  <a:srgbClr val="FF0000"/>
                </a:solidFill>
              </a:rPr>
              <a:t>grosso</a:t>
            </a:r>
            <a:r>
              <a:rPr lang="en-GB" sz="2200" dirty="0" smtClean="0">
                <a:solidFill>
                  <a:srgbClr val="FF0000"/>
                </a:solidFill>
              </a:rPr>
              <a:t> </a:t>
            </a:r>
            <a:r>
              <a:rPr lang="en-GB" sz="2200" dirty="0" smtClean="0"/>
              <a:t>is a work for a group of soloists plus larger ensemble.</a:t>
            </a:r>
            <a:endParaRPr lang="en-GB" sz="2200" dirty="0"/>
          </a:p>
        </p:txBody>
      </p:sp>
      <p:pic>
        <p:nvPicPr>
          <p:cNvPr id="1026" name="Picture 2" descr="http://www.ector-county.k12.tx.us/cms/lib/tx01000975/centricity/Domain/3889/orchestra.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628799"/>
            <a:ext cx="3495432" cy="1944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ector-county.k12.tx.us/cms/lib/tx01000975/centricity/Domain/3889/orchestra.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2814" y="4409354"/>
            <a:ext cx="3495432"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SQ7Dd0TRC6YnYzCsrUkjCNjmCzR07dSxoZC-TR4PPNC4jLADW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2976" y="1735459"/>
            <a:ext cx="1730896" cy="173089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2.gstatic.com/images?q=tbn:ANd9GcQYmZOqNfFotvymtclNEDLf43496CIhciQuApZRV3gxplx9XTOl">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0926" y="4196193"/>
            <a:ext cx="1735410" cy="23428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46357" y="2108008"/>
            <a:ext cx="864096" cy="1323439"/>
          </a:xfrm>
          <a:prstGeom prst="rect">
            <a:avLst/>
          </a:prstGeom>
          <a:noFill/>
        </p:spPr>
        <p:txBody>
          <a:bodyPr wrap="square" rtlCol="0">
            <a:spAutoFit/>
          </a:bodyPr>
          <a:lstStyle/>
          <a:p>
            <a:r>
              <a:rPr lang="en-GB" sz="8000" dirty="0" smtClean="0"/>
              <a:t>+</a:t>
            </a:r>
            <a:endParaRPr lang="en-GB" sz="8000" dirty="0"/>
          </a:p>
        </p:txBody>
      </p:sp>
      <p:sp>
        <p:nvSpPr>
          <p:cNvPr id="14" name="TextBox 13"/>
          <p:cNvSpPr txBox="1"/>
          <p:nvPr/>
        </p:nvSpPr>
        <p:spPr>
          <a:xfrm>
            <a:off x="3419872" y="4869160"/>
            <a:ext cx="864096" cy="1323439"/>
          </a:xfrm>
          <a:prstGeom prst="rect">
            <a:avLst/>
          </a:prstGeom>
          <a:noFill/>
        </p:spPr>
        <p:txBody>
          <a:bodyPr wrap="square" rtlCol="0">
            <a:spAutoFit/>
          </a:bodyPr>
          <a:lstStyle/>
          <a:p>
            <a:r>
              <a:rPr lang="en-GB" sz="8000" dirty="0" smtClean="0"/>
              <a:t>+</a:t>
            </a:r>
            <a:endParaRPr lang="en-GB" sz="8000" dirty="0"/>
          </a:p>
        </p:txBody>
      </p:sp>
    </p:spTree>
    <p:extLst>
      <p:ext uri="{BB962C8B-B14F-4D97-AF65-F5344CB8AC3E}">
        <p14:creationId xmlns:p14="http://schemas.microsoft.com/office/powerpoint/2010/main" val="241225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3186" y="517391"/>
            <a:ext cx="6189663" cy="10765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1701799" y="661129"/>
            <a:ext cx="5721352" cy="707886"/>
          </a:xfrm>
          <a:prstGeom prst="rect">
            <a:avLst/>
          </a:prstGeom>
          <a:noFill/>
        </p:spPr>
        <p:txBody>
          <a:bodyPr wrap="square" rtlCol="0">
            <a:spAutoFit/>
          </a:bodyPr>
          <a:lstStyle/>
          <a:p>
            <a:pPr algn="ctr"/>
            <a:r>
              <a:rPr lang="en-GB" sz="4000" dirty="0" smtClean="0">
                <a:solidFill>
                  <a:schemeClr val="bg1"/>
                </a:solidFill>
                <a:latin typeface="Reprise Stamp" panose="02000000000000000000" pitchFamily="2" charset="0"/>
              </a:rPr>
              <a:t>Concerto Grosso</a:t>
            </a:r>
            <a:endParaRPr lang="en-GB" sz="4000" dirty="0">
              <a:solidFill>
                <a:schemeClr val="bg1"/>
              </a:solidFill>
              <a:latin typeface="Reprise Stamp" panose="02000000000000000000" pitchFamily="2" charset="0"/>
            </a:endParaRPr>
          </a:p>
        </p:txBody>
      </p:sp>
      <p:sp>
        <p:nvSpPr>
          <p:cNvPr id="8" name="Rectangle 7"/>
          <p:cNvSpPr/>
          <p:nvPr/>
        </p:nvSpPr>
        <p:spPr>
          <a:xfrm>
            <a:off x="809625" y="2622686"/>
            <a:ext cx="3333750" cy="33734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p:cNvSpPr txBox="1"/>
          <p:nvPr/>
        </p:nvSpPr>
        <p:spPr>
          <a:xfrm>
            <a:off x="838200" y="2876576"/>
            <a:ext cx="3276600" cy="3385542"/>
          </a:xfrm>
          <a:prstGeom prst="rect">
            <a:avLst/>
          </a:prstGeom>
          <a:noFill/>
        </p:spPr>
        <p:txBody>
          <a:bodyPr wrap="square" rtlCol="0">
            <a:spAutoFit/>
          </a:bodyPr>
          <a:lstStyle/>
          <a:p>
            <a:pPr algn="ctr"/>
            <a:r>
              <a:rPr lang="en-GB" sz="3600" dirty="0" smtClean="0">
                <a:solidFill>
                  <a:schemeClr val="bg1"/>
                </a:solidFill>
                <a:latin typeface="Reprise Stamp" panose="02000000000000000000" pitchFamily="2" charset="0"/>
              </a:rPr>
              <a:t>Concertino</a:t>
            </a:r>
          </a:p>
          <a:p>
            <a:pPr algn="ctr"/>
            <a:endParaRPr lang="en-GB" sz="1400" dirty="0" smtClean="0"/>
          </a:p>
          <a:p>
            <a:pPr algn="ctr"/>
            <a:r>
              <a:rPr lang="en-GB" sz="3600" dirty="0" smtClean="0"/>
              <a:t>2 </a:t>
            </a:r>
            <a:r>
              <a:rPr lang="en-GB" sz="3600" dirty="0"/>
              <a:t>solo violins </a:t>
            </a:r>
          </a:p>
          <a:p>
            <a:pPr algn="ctr"/>
            <a:r>
              <a:rPr lang="en-GB" sz="3600" dirty="0"/>
              <a:t>1 solo cello</a:t>
            </a:r>
          </a:p>
          <a:p>
            <a:pPr algn="ctr"/>
            <a:endParaRPr lang="en-GB" sz="2800" dirty="0" smtClean="0"/>
          </a:p>
          <a:p>
            <a:pPr algn="ctr"/>
            <a:r>
              <a:rPr lang="en-GB" sz="2800" dirty="0" smtClean="0"/>
              <a:t>(</a:t>
            </a:r>
            <a:r>
              <a:rPr lang="en-GB" sz="2800" dirty="0"/>
              <a:t>Trio sonata group)</a:t>
            </a:r>
          </a:p>
          <a:p>
            <a:pPr algn="ctr"/>
            <a:endParaRPr lang="en-GB" sz="3600" dirty="0">
              <a:solidFill>
                <a:schemeClr val="bg1"/>
              </a:solidFill>
              <a:latin typeface="Reprise Stamp" panose="02000000000000000000" pitchFamily="2" charset="0"/>
            </a:endParaRPr>
          </a:p>
        </p:txBody>
      </p:sp>
      <p:sp>
        <p:nvSpPr>
          <p:cNvPr id="14" name="Rectangle 13"/>
          <p:cNvSpPr/>
          <p:nvPr/>
        </p:nvSpPr>
        <p:spPr>
          <a:xfrm>
            <a:off x="4727576" y="2622686"/>
            <a:ext cx="3333750" cy="33734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p:cNvSpPr txBox="1"/>
          <p:nvPr/>
        </p:nvSpPr>
        <p:spPr>
          <a:xfrm>
            <a:off x="4784726" y="2876575"/>
            <a:ext cx="3276600" cy="2862322"/>
          </a:xfrm>
          <a:prstGeom prst="rect">
            <a:avLst/>
          </a:prstGeom>
          <a:noFill/>
        </p:spPr>
        <p:txBody>
          <a:bodyPr wrap="square" rtlCol="0">
            <a:spAutoFit/>
          </a:bodyPr>
          <a:lstStyle/>
          <a:p>
            <a:pPr algn="ctr"/>
            <a:r>
              <a:rPr lang="en-GB" sz="3600" dirty="0" err="1" smtClean="0">
                <a:solidFill>
                  <a:schemeClr val="bg1"/>
                </a:solidFill>
                <a:latin typeface="Reprise Stamp" panose="02000000000000000000" pitchFamily="2" charset="0"/>
              </a:rPr>
              <a:t>Ripieno</a:t>
            </a:r>
            <a:endParaRPr lang="en-GB" sz="3600" dirty="0" smtClean="0">
              <a:solidFill>
                <a:schemeClr val="bg1"/>
              </a:solidFill>
              <a:latin typeface="Reprise Stamp" panose="02000000000000000000" pitchFamily="2" charset="0"/>
            </a:endParaRPr>
          </a:p>
          <a:p>
            <a:pPr algn="ctr"/>
            <a:endParaRPr lang="en-GB" sz="3600" dirty="0">
              <a:solidFill>
                <a:schemeClr val="bg1"/>
              </a:solidFill>
              <a:latin typeface="Reprise Stamp" panose="02000000000000000000" pitchFamily="2" charset="0"/>
            </a:endParaRPr>
          </a:p>
          <a:p>
            <a:pPr algn="ctr"/>
            <a:r>
              <a:rPr lang="en-GB" sz="3600" dirty="0"/>
              <a:t>Ensemble strings</a:t>
            </a:r>
          </a:p>
          <a:p>
            <a:pPr algn="ctr"/>
            <a:endParaRPr lang="en-GB" sz="3600" dirty="0">
              <a:solidFill>
                <a:schemeClr val="bg1"/>
              </a:solidFill>
              <a:latin typeface="Reprise Stamp" panose="02000000000000000000" pitchFamily="2" charset="0"/>
            </a:endParaRPr>
          </a:p>
        </p:txBody>
      </p:sp>
      <p:sp>
        <p:nvSpPr>
          <p:cNvPr id="4" name="Down Arrow 3"/>
          <p:cNvSpPr/>
          <p:nvPr/>
        </p:nvSpPr>
        <p:spPr>
          <a:xfrm>
            <a:off x="2476500" y="1709872"/>
            <a:ext cx="466725" cy="7810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Down Arrow 19"/>
          <p:cNvSpPr/>
          <p:nvPr/>
        </p:nvSpPr>
        <p:spPr>
          <a:xfrm>
            <a:off x="5927726" y="1719397"/>
            <a:ext cx="466725" cy="7810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4289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197148"/>
            <a:ext cx="8575675" cy="3877985"/>
          </a:xfrm>
          <a:prstGeom prst="rect">
            <a:avLst/>
          </a:prstGeom>
          <a:noFill/>
        </p:spPr>
        <p:txBody>
          <a:bodyPr wrap="square" rtlCol="0">
            <a:spAutoFit/>
          </a:bodyPr>
          <a:lstStyle/>
          <a:p>
            <a:r>
              <a:rPr lang="en-GB" sz="4800" dirty="0" smtClean="0">
                <a:latin typeface="Reprise Stamp" panose="02000000000000000000" pitchFamily="2" charset="0"/>
              </a:rPr>
              <a:t>Reading The score</a:t>
            </a:r>
          </a:p>
          <a:p>
            <a:endParaRPr lang="en-GB" sz="3000" dirty="0"/>
          </a:p>
          <a:p>
            <a:pPr marL="342900" indent="-342900">
              <a:buFont typeface="Arial" panose="020B0604020202020204" pitchFamily="34" charset="0"/>
              <a:buChar char="•"/>
            </a:pPr>
            <a:r>
              <a:rPr lang="en-GB" sz="2400" dirty="0" smtClean="0"/>
              <a:t>2 solo violinists on the top staves</a:t>
            </a:r>
          </a:p>
          <a:p>
            <a:pPr marL="342900" indent="-342900">
              <a:buFont typeface="Arial" panose="020B0604020202020204" pitchFamily="34" charset="0"/>
              <a:buChar char="•"/>
            </a:pPr>
            <a:r>
              <a:rPr lang="en-GB" sz="2400" dirty="0" smtClean="0"/>
              <a:t>Solo cello on the penultimate stave</a:t>
            </a:r>
          </a:p>
          <a:p>
            <a:endParaRPr lang="en-GB" sz="2400" dirty="0"/>
          </a:p>
          <a:p>
            <a:pPr marL="342900" indent="-342900">
              <a:buFont typeface="Arial" panose="020B0604020202020204" pitchFamily="34" charset="0"/>
              <a:buChar char="•"/>
            </a:pPr>
            <a:r>
              <a:rPr lang="en-GB" sz="2400" dirty="0" smtClean="0"/>
              <a:t>The larger ensemble of violins and violas are placed on the middle staves</a:t>
            </a:r>
          </a:p>
          <a:p>
            <a:endParaRPr lang="en-GB" sz="2400" dirty="0"/>
          </a:p>
          <a:p>
            <a:pPr marL="342900" indent="-342900">
              <a:buFont typeface="Arial" panose="020B0604020202020204" pitchFamily="34" charset="0"/>
              <a:buChar char="•"/>
            </a:pPr>
            <a:r>
              <a:rPr lang="en-GB" sz="2400" dirty="0" smtClean="0"/>
              <a:t>Continuo part on the bottom stave</a:t>
            </a: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descr="Image result for reading musi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3668844"/>
            <a:ext cx="2971800" cy="2955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56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197148"/>
            <a:ext cx="6552729" cy="830997"/>
          </a:xfrm>
          <a:prstGeom prst="rect">
            <a:avLst/>
          </a:prstGeom>
          <a:noFill/>
        </p:spPr>
        <p:txBody>
          <a:bodyPr wrap="square" rtlCol="0">
            <a:spAutoFit/>
          </a:bodyPr>
          <a:lstStyle/>
          <a:p>
            <a:r>
              <a:rPr lang="en-GB" sz="4800" dirty="0" err="1" smtClean="0">
                <a:latin typeface="Reprise Stamp" panose="02000000000000000000" pitchFamily="2" charset="0"/>
              </a:rPr>
              <a:t>L’estro</a:t>
            </a:r>
            <a:r>
              <a:rPr lang="en-GB" sz="4800" dirty="0" smtClean="0">
                <a:latin typeface="Reprise Stamp" panose="02000000000000000000" pitchFamily="2" charset="0"/>
              </a:rPr>
              <a:t> </a:t>
            </a:r>
            <a:r>
              <a:rPr lang="en-GB" sz="4800" dirty="0" err="1" smtClean="0">
                <a:latin typeface="Reprise Stamp" panose="02000000000000000000" pitchFamily="2" charset="0"/>
              </a:rPr>
              <a:t>armonico</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15900" y="1267569"/>
            <a:ext cx="8187801" cy="1477328"/>
          </a:xfrm>
          <a:prstGeom prst="rect">
            <a:avLst/>
          </a:prstGeom>
          <a:noFill/>
        </p:spPr>
        <p:txBody>
          <a:bodyPr wrap="square" rtlCol="0">
            <a:spAutoFit/>
          </a:bodyPr>
          <a:lstStyle/>
          <a:p>
            <a:r>
              <a:rPr lang="en-GB" sz="2000" dirty="0" smtClean="0"/>
              <a:t>Vivaldi uses the traditional form of the concerto </a:t>
            </a:r>
            <a:r>
              <a:rPr lang="en-GB" sz="2000" dirty="0" err="1" smtClean="0"/>
              <a:t>grosso</a:t>
            </a:r>
            <a:r>
              <a:rPr lang="en-GB" sz="2000" dirty="0" smtClean="0"/>
              <a:t> as inherited by composers such as Corelli and </a:t>
            </a:r>
            <a:r>
              <a:rPr lang="en-GB" sz="2000" dirty="0" err="1" smtClean="0"/>
              <a:t>Torelli</a:t>
            </a:r>
            <a:r>
              <a:rPr lang="en-GB" sz="2000" dirty="0" smtClean="0"/>
              <a:t>, but in some ways he anticipated the solo concertos of the future. </a:t>
            </a:r>
          </a:p>
          <a:p>
            <a:pPr>
              <a:lnSpc>
                <a:spcPct val="150000"/>
              </a:lnSpc>
            </a:pPr>
            <a:endParaRPr lang="en-GB" sz="2000" dirty="0">
              <a:effectLst/>
            </a:endParaRPr>
          </a:p>
        </p:txBody>
      </p:sp>
      <p:pic>
        <p:nvPicPr>
          <p:cNvPr id="4098" name="Picture 2" descr="Image result for vivald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725" y="2805618"/>
            <a:ext cx="2838450" cy="3571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1150" y="2419855"/>
            <a:ext cx="5048250" cy="2677656"/>
          </a:xfrm>
          <a:prstGeom prst="rect">
            <a:avLst/>
          </a:prstGeom>
          <a:noFill/>
        </p:spPr>
        <p:txBody>
          <a:bodyPr wrap="square" rtlCol="0">
            <a:spAutoFit/>
          </a:bodyPr>
          <a:lstStyle/>
          <a:p>
            <a:pPr>
              <a:lnSpc>
                <a:spcPct val="150000"/>
              </a:lnSpc>
            </a:pPr>
            <a:r>
              <a:rPr lang="en-GB" sz="2000" dirty="0"/>
              <a:t>This can be heard through the:</a:t>
            </a:r>
          </a:p>
          <a:p>
            <a:pPr marL="342900" indent="-342900">
              <a:lnSpc>
                <a:spcPct val="150000"/>
              </a:lnSpc>
              <a:buClr>
                <a:schemeClr val="accent5">
                  <a:lumMod val="75000"/>
                </a:schemeClr>
              </a:buClr>
              <a:buSzPct val="142000"/>
              <a:buFont typeface="Arial" panose="020B0604020202020204" pitchFamily="34" charset="0"/>
              <a:buChar char="•"/>
            </a:pPr>
            <a:r>
              <a:rPr lang="en-GB" sz="2000" dirty="0"/>
              <a:t>brilliant and technically demanding passages of the outer movements</a:t>
            </a:r>
          </a:p>
          <a:p>
            <a:pPr marL="342900" indent="-342900">
              <a:lnSpc>
                <a:spcPct val="150000"/>
              </a:lnSpc>
              <a:buClr>
                <a:schemeClr val="accent5">
                  <a:lumMod val="75000"/>
                </a:schemeClr>
              </a:buClr>
              <a:buSzPct val="142000"/>
              <a:buFont typeface="Arial" panose="020B0604020202020204" pitchFamily="34" charset="0"/>
              <a:buChar char="•"/>
            </a:pPr>
            <a:r>
              <a:rPr lang="en-GB" sz="2000" dirty="0"/>
              <a:t>dramatic opposition of the </a:t>
            </a:r>
            <a:r>
              <a:rPr lang="en-GB" sz="2000" dirty="0" err="1"/>
              <a:t>tutti</a:t>
            </a:r>
            <a:r>
              <a:rPr lang="en-GB" sz="2000" dirty="0"/>
              <a:t> and soloists </a:t>
            </a:r>
          </a:p>
          <a:p>
            <a:pPr marL="342900" indent="-342900">
              <a:lnSpc>
                <a:spcPct val="150000"/>
              </a:lnSpc>
              <a:buClr>
                <a:schemeClr val="accent5">
                  <a:lumMod val="75000"/>
                </a:schemeClr>
              </a:buClr>
              <a:buSzPct val="142000"/>
              <a:buFont typeface="Arial" panose="020B0604020202020204" pitchFamily="34" charset="0"/>
              <a:buChar char="•"/>
            </a:pPr>
            <a:r>
              <a:rPr lang="en-GB" sz="2000" dirty="0"/>
              <a:t>lyrical outpouring in the slow movements. </a:t>
            </a:r>
          </a:p>
          <a:p>
            <a:endParaRPr lang="en-GB" dirty="0"/>
          </a:p>
        </p:txBody>
      </p:sp>
    </p:spTree>
    <p:extLst>
      <p:ext uri="{BB962C8B-B14F-4D97-AF65-F5344CB8AC3E}">
        <p14:creationId xmlns:p14="http://schemas.microsoft.com/office/powerpoint/2010/main" val="2199158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2800</TotalTime>
  <Words>1345</Words>
  <Application>Microsoft Office PowerPoint</Application>
  <PresentationFormat>On-screen Show (4:3)</PresentationFormat>
  <Paragraphs>172</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Reprise Stamp</vt:lpstr>
      <vt:lpstr>Wingdings</vt:lpstr>
      <vt:lpstr>Office Theme</vt:lpstr>
      <vt:lpstr>PowerPoint Presentation</vt:lpstr>
      <vt:lpstr>PowerPoint Presentation</vt:lpstr>
      <vt:lpstr>PowerPoint Presentation</vt:lpstr>
      <vt:lpstr>PowerPoint Presentation</vt:lpstr>
      <vt:lpstr>What is a concerto?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listening test!</vt:lpstr>
      <vt:lpstr>Bach  What did you find out?</vt:lpstr>
      <vt:lpstr>The essay question!</vt:lpstr>
      <vt:lpstr>PowerPoint Presentation</vt:lpstr>
      <vt:lpstr>What does ‘evaluate’ mean?</vt:lpstr>
      <vt:lpstr>Edexcel say it means:  ‘To make judgements against parameters and draw conclusions’.</vt:lpstr>
      <vt:lpstr>Essay plan!  What should I include in the essay?</vt:lpstr>
      <vt:lpstr>Essay structure  How should I write my essay?</vt:lpstr>
      <vt:lpstr>Essay structure  What to put in the introduction</vt:lpstr>
      <vt:lpstr>PowerPoint Presentation</vt:lpstr>
      <vt:lpstr>PowerPoint Presentation</vt:lpstr>
      <vt:lpstr>HOW WILL I BE MARKED?  </vt:lpstr>
      <vt:lpstr>Let’s get writing!   </vt:lpstr>
      <vt:lpstr>Homework (for next Monday)  Cecil Chaminade  listening &amp; research   </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MUSIC</dc:creator>
  <cp:lastModifiedBy>Ceilidh A. Botfield</cp:lastModifiedBy>
  <cp:revision>70</cp:revision>
  <cp:lastPrinted>2017-09-25T07:59:48Z</cp:lastPrinted>
  <dcterms:created xsi:type="dcterms:W3CDTF">2015-08-03T10:15:02Z</dcterms:created>
  <dcterms:modified xsi:type="dcterms:W3CDTF">2017-09-25T16:26:51Z</dcterms:modified>
</cp:coreProperties>
</file>