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2"/>
  </p:handoutMasterIdLst>
  <p:sldIdLst>
    <p:sldId id="256" r:id="rId2"/>
    <p:sldId id="257" r:id="rId3"/>
    <p:sldId id="258" r:id="rId4"/>
    <p:sldId id="262" r:id="rId5"/>
    <p:sldId id="264" r:id="rId6"/>
    <p:sldId id="265" r:id="rId7"/>
    <p:sldId id="266" r:id="rId8"/>
    <p:sldId id="267" r:id="rId9"/>
    <p:sldId id="268" r:id="rId10"/>
    <p:sldId id="269"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E4F7B04-4125-4642-8D17-9CE8928FD055}" type="datetimeFigureOut">
              <a:rPr lang="en-GB" smtClean="0"/>
              <a:t>20/03/2018</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9FD9799D-1104-42CE-8D3F-A3A13C8E0808}" type="slidenum">
              <a:rPr lang="en-GB" smtClean="0"/>
              <a:t>‹#›</a:t>
            </a:fld>
            <a:endParaRPr lang="en-GB"/>
          </a:p>
        </p:txBody>
      </p:sp>
    </p:spTree>
    <p:extLst>
      <p:ext uri="{BB962C8B-B14F-4D97-AF65-F5344CB8AC3E}">
        <p14:creationId xmlns:p14="http://schemas.microsoft.com/office/powerpoint/2010/main" val="35648128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8600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174375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1889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28941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26543C1-D83D-294D-AF07-30BCC08D1AD5}"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1072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26543C1-D83D-294D-AF07-30BCC08D1AD5}"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7982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26543C1-D83D-294D-AF07-30BCC08D1AD5}" type="datetimeFigureOut">
              <a:rPr lang="en-US" smtClean="0"/>
              <a:t>3/20/2018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78576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26543C1-D83D-294D-AF07-30BCC08D1AD5}" type="datetimeFigureOut">
              <a:rPr lang="en-US" smtClean="0"/>
              <a:t>3/20/2018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56430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6543C1-D83D-294D-AF07-30BCC08D1AD5}" type="datetimeFigureOut">
              <a:rPr lang="en-US" smtClean="0"/>
              <a:t>3/20/2018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99615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6543C1-D83D-294D-AF07-30BCC08D1AD5}"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00245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6543C1-D83D-294D-AF07-30BCC08D1AD5}"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60038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543C1-D83D-294D-AF07-30BCC08D1AD5}" type="datetimeFigureOut">
              <a:rPr lang="en-US" smtClean="0"/>
              <a:t>3/20/2018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8A263-6755-FA4E-85A8-601801318116}" type="slidenum">
              <a:rPr lang="en-US" smtClean="0"/>
              <a:t>‹#›</a:t>
            </a:fld>
            <a:endParaRPr lang="en-US"/>
          </a:p>
        </p:txBody>
      </p:sp>
    </p:spTree>
    <p:extLst>
      <p:ext uri="{BB962C8B-B14F-4D97-AF65-F5344CB8AC3E}">
        <p14:creationId xmlns:p14="http://schemas.microsoft.com/office/powerpoint/2010/main" val="2435433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09164" y="4644613"/>
            <a:ext cx="3571461" cy="2062103"/>
          </a:xfrm>
          <a:prstGeom prst="rect">
            <a:avLst/>
          </a:prstGeom>
          <a:noFill/>
        </p:spPr>
        <p:txBody>
          <a:bodyPr wrap="square" rtlCol="0">
            <a:spAutoFit/>
          </a:bodyPr>
          <a:lstStyle/>
          <a:p>
            <a:r>
              <a:rPr lang="en-US" sz="3200" dirty="0" smtClean="0">
                <a:latin typeface="Reprise Stamp" panose="02000000000000000000" pitchFamily="2" charset="0"/>
              </a:rPr>
              <a:t>Bernard </a:t>
            </a:r>
            <a:r>
              <a:rPr lang="en-US" sz="3200" dirty="0" err="1" smtClean="0">
                <a:latin typeface="Reprise Stamp" panose="02000000000000000000" pitchFamily="2" charset="0"/>
              </a:rPr>
              <a:t>herrmann</a:t>
            </a:r>
            <a:r>
              <a:rPr lang="en-US" sz="3200" dirty="0" smtClean="0">
                <a:latin typeface="Reprise Stamp" panose="02000000000000000000" pitchFamily="2" charset="0"/>
              </a:rPr>
              <a:t>: psycho (various cues)</a:t>
            </a:r>
            <a:endParaRPr lang="en-US" sz="3200" dirty="0">
              <a:latin typeface="Reprise Stamp" panose="02000000000000000000"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287" y="155276"/>
            <a:ext cx="5266431" cy="6551440"/>
          </a:xfrm>
          <a:prstGeom prst="rect">
            <a:avLst/>
          </a:prstGeom>
        </p:spPr>
      </p:pic>
    </p:spTree>
    <p:extLst>
      <p:ext uri="{BB962C8B-B14F-4D97-AF65-F5344CB8AC3E}">
        <p14:creationId xmlns:p14="http://schemas.microsoft.com/office/powerpoint/2010/main" val="1247655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763" y="576957"/>
            <a:ext cx="8602640" cy="7786747"/>
          </a:xfrm>
          <a:prstGeom prst="rect">
            <a:avLst/>
          </a:prstGeom>
          <a:noFill/>
        </p:spPr>
        <p:txBody>
          <a:bodyPr wrap="square" rtlCol="0">
            <a:spAutoFit/>
          </a:bodyPr>
          <a:lstStyle/>
          <a:p>
            <a:r>
              <a:rPr lang="en-US" sz="4000" dirty="0" smtClean="0">
                <a:latin typeface="Reprise Stamp" panose="02000000000000000000" pitchFamily="2" charset="0"/>
              </a:rPr>
              <a:t>your first mission</a:t>
            </a:r>
            <a:endParaRPr lang="en-US" sz="1600" dirty="0"/>
          </a:p>
          <a:p>
            <a:endParaRPr lang="en-US" sz="1600" dirty="0" smtClean="0"/>
          </a:p>
          <a:p>
            <a:r>
              <a:rPr lang="en-US" sz="2400" dirty="0" smtClean="0"/>
              <a:t>In pairs, prepare an essay paragraph, regarding the cues we have </a:t>
            </a:r>
            <a:r>
              <a:rPr lang="en-US" sz="2400" dirty="0" err="1" smtClean="0"/>
              <a:t>analysed</a:t>
            </a:r>
            <a:r>
              <a:rPr lang="en-US" sz="2400" dirty="0" smtClean="0"/>
              <a:t> so far.</a:t>
            </a:r>
          </a:p>
          <a:p>
            <a:endParaRPr lang="en-US" sz="2400" dirty="0"/>
          </a:p>
          <a:p>
            <a:r>
              <a:rPr lang="en-US" sz="2000" b="1" dirty="0" smtClean="0">
                <a:solidFill>
                  <a:srgbClr val="FF0000"/>
                </a:solidFill>
              </a:rPr>
              <a:t>Structure &amp; Tonality </a:t>
            </a:r>
            <a:r>
              <a:rPr lang="en-US" sz="2000" dirty="0" smtClean="0"/>
              <a:t>– Jonathan and Eyra</a:t>
            </a:r>
          </a:p>
          <a:p>
            <a:r>
              <a:rPr lang="en-US" sz="2000" b="1" dirty="0" smtClean="0">
                <a:solidFill>
                  <a:srgbClr val="FF0000"/>
                </a:solidFill>
              </a:rPr>
              <a:t>Harmony </a:t>
            </a:r>
            <a:r>
              <a:rPr lang="en-US" sz="2000" dirty="0" smtClean="0"/>
              <a:t>– Toby and Megan</a:t>
            </a:r>
          </a:p>
          <a:p>
            <a:r>
              <a:rPr lang="en-US" sz="2000" b="1" dirty="0" smtClean="0">
                <a:solidFill>
                  <a:srgbClr val="FF0000"/>
                </a:solidFill>
              </a:rPr>
              <a:t>Melody</a:t>
            </a:r>
            <a:r>
              <a:rPr lang="en-US" sz="2000" dirty="0" smtClean="0"/>
              <a:t> – Carmen and Matt T</a:t>
            </a:r>
          </a:p>
          <a:p>
            <a:r>
              <a:rPr lang="en-US" sz="2000" b="1" dirty="0" smtClean="0">
                <a:solidFill>
                  <a:srgbClr val="FF0000"/>
                </a:solidFill>
              </a:rPr>
              <a:t>Rhythm </a:t>
            </a:r>
            <a:r>
              <a:rPr lang="en-US" sz="2000" dirty="0" smtClean="0"/>
              <a:t>– Matt E and Darcie</a:t>
            </a:r>
          </a:p>
          <a:p>
            <a:r>
              <a:rPr lang="en-US" sz="2000" b="1" dirty="0" smtClean="0">
                <a:solidFill>
                  <a:srgbClr val="FF0000"/>
                </a:solidFill>
              </a:rPr>
              <a:t>Texture</a:t>
            </a:r>
            <a:r>
              <a:rPr lang="en-US" sz="2000" dirty="0" smtClean="0"/>
              <a:t> – Jess and Sophie</a:t>
            </a:r>
          </a:p>
          <a:p>
            <a:r>
              <a:rPr lang="en-US" sz="2000" b="1" dirty="0" smtClean="0">
                <a:solidFill>
                  <a:srgbClr val="FF0000"/>
                </a:solidFill>
              </a:rPr>
              <a:t>Resources</a:t>
            </a:r>
            <a:r>
              <a:rPr lang="en-US" sz="2000" dirty="0" smtClean="0"/>
              <a:t> – Harry and Rosie</a:t>
            </a:r>
          </a:p>
          <a:p>
            <a:endParaRPr lang="en-US" sz="3200" dirty="0" smtClean="0"/>
          </a:p>
          <a:p>
            <a:pPr algn="ctr"/>
            <a:r>
              <a:rPr lang="en-US" sz="5400" dirty="0" smtClean="0">
                <a:solidFill>
                  <a:srgbClr val="00B050"/>
                </a:solidFill>
                <a:latin typeface="Chiller" panose="04020404031007020602" pitchFamily="82" charset="0"/>
              </a:rPr>
              <a:t>What will a good essay </a:t>
            </a:r>
          </a:p>
          <a:p>
            <a:pPr algn="ctr"/>
            <a:r>
              <a:rPr lang="en-US" sz="5400" dirty="0" smtClean="0">
                <a:solidFill>
                  <a:srgbClr val="00B050"/>
                </a:solidFill>
                <a:latin typeface="Chiller" panose="04020404031007020602" pitchFamily="82" charset="0"/>
              </a:rPr>
              <a:t>paragraph contain?</a:t>
            </a:r>
            <a:endParaRPr lang="en-US" sz="5400" dirty="0">
              <a:solidFill>
                <a:srgbClr val="00B050"/>
              </a:solidFill>
              <a:latin typeface="Chiller" panose="04020404031007020602" pitchFamily="82" charset="0"/>
            </a:endParaRPr>
          </a:p>
          <a:p>
            <a:endParaRPr lang="en-US" sz="2400" dirty="0" smtClean="0"/>
          </a:p>
          <a:p>
            <a:endParaRPr lang="en-US" sz="1600" dirty="0"/>
          </a:p>
          <a:p>
            <a:endParaRPr lang="en-US" sz="1400" dirty="0" smtClean="0"/>
          </a:p>
          <a:p>
            <a:pPr>
              <a:lnSpc>
                <a:spcPct val="250000"/>
              </a:lnSpc>
            </a:pPr>
            <a:endParaRPr lang="en-US" sz="1600" dirty="0" smtClean="0"/>
          </a:p>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6622" y="4705740"/>
            <a:ext cx="1349331" cy="1744824"/>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312" y="4705740"/>
            <a:ext cx="1349331" cy="1744824"/>
          </a:xfrm>
          <a:prstGeom prst="rect">
            <a:avLst/>
          </a:prstGeom>
        </p:spPr>
      </p:pic>
    </p:spTree>
    <p:extLst>
      <p:ext uri="{BB962C8B-B14F-4D97-AF65-F5344CB8AC3E}">
        <p14:creationId xmlns:p14="http://schemas.microsoft.com/office/powerpoint/2010/main" val="264470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5856" y="342115"/>
            <a:ext cx="7597132" cy="1477328"/>
          </a:xfrm>
          <a:prstGeom prst="rect">
            <a:avLst/>
          </a:prstGeom>
          <a:noFill/>
        </p:spPr>
        <p:txBody>
          <a:bodyPr wrap="square" rtlCol="0">
            <a:spAutoFit/>
          </a:bodyPr>
          <a:lstStyle/>
          <a:p>
            <a:r>
              <a:rPr lang="en-US" sz="3600" dirty="0" smtClean="0">
                <a:latin typeface="Reprise Stamp" panose="02000000000000000000" pitchFamily="2" charset="0"/>
              </a:rPr>
              <a:t>Bernard </a:t>
            </a:r>
            <a:r>
              <a:rPr lang="en-US" sz="3600" dirty="0" err="1" smtClean="0">
                <a:latin typeface="Reprise Stamp" panose="02000000000000000000" pitchFamily="2" charset="0"/>
              </a:rPr>
              <a:t>herrmann</a:t>
            </a:r>
            <a:endParaRPr lang="en-US" sz="3600" dirty="0" smtClean="0">
              <a:latin typeface="Reprise Stamp" panose="02000000000000000000" pitchFamily="2" charset="0"/>
            </a:endParaRPr>
          </a:p>
          <a:p>
            <a:endParaRPr lang="en-US" dirty="0"/>
          </a:p>
          <a:p>
            <a:endParaRPr lang="en-US" dirty="0"/>
          </a:p>
          <a:p>
            <a:endParaRPr lang="en-US" dirty="0" smtClean="0"/>
          </a:p>
        </p:txBody>
      </p:sp>
      <p:sp>
        <p:nvSpPr>
          <p:cNvPr id="3" name="TextBox 2"/>
          <p:cNvSpPr txBox="1"/>
          <p:nvPr/>
        </p:nvSpPr>
        <p:spPr>
          <a:xfrm>
            <a:off x="373427" y="1205075"/>
            <a:ext cx="8417487" cy="2923877"/>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1911-1975</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Trained at New York University and Julliard School, before working in CBS Radio </a:t>
            </a:r>
            <a:r>
              <a:rPr lang="en-US" sz="1600" dirty="0"/>
              <a:t>T</a:t>
            </a:r>
            <a:r>
              <a:rPr lang="en-US" sz="1600" dirty="0" smtClean="0"/>
              <a:t>heatre. </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He has composed scores for Citizen Cane, Vertigo, North by North West, </a:t>
            </a:r>
            <a:r>
              <a:rPr lang="en-US" sz="1600" dirty="0" err="1" smtClean="0"/>
              <a:t>Farenheit</a:t>
            </a:r>
            <a:r>
              <a:rPr lang="en-US" sz="1600" dirty="0" smtClean="0"/>
              <a:t> 451 and Taxi Driver.</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He collaborated with Alfred Hitchcock at MGM and Paramount Studios. </a:t>
            </a:r>
            <a:endParaRPr lang="en-US" sz="1600" dirty="0"/>
          </a:p>
          <a:p>
            <a:endParaRPr lang="en-US" dirty="0"/>
          </a:p>
          <a:p>
            <a:endParaRPr lang="en-US"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856" y="3730027"/>
            <a:ext cx="8267888" cy="2928796"/>
          </a:xfrm>
          <a:prstGeom prst="rect">
            <a:avLst/>
          </a:prstGeom>
        </p:spPr>
      </p:pic>
    </p:spTree>
    <p:extLst>
      <p:ext uri="{BB962C8B-B14F-4D97-AF65-F5344CB8AC3E}">
        <p14:creationId xmlns:p14="http://schemas.microsoft.com/office/powerpoint/2010/main" val="244204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987" y="269047"/>
            <a:ext cx="9141350" cy="1200329"/>
          </a:xfrm>
          <a:prstGeom prst="rect">
            <a:avLst/>
          </a:prstGeom>
          <a:noFill/>
        </p:spPr>
        <p:txBody>
          <a:bodyPr wrap="square" rtlCol="0">
            <a:spAutoFit/>
          </a:bodyPr>
          <a:lstStyle/>
          <a:p>
            <a:r>
              <a:rPr lang="en-US" sz="3600" dirty="0" smtClean="0">
                <a:latin typeface="Reprise Stamp" panose="02000000000000000000" pitchFamily="2" charset="0"/>
              </a:rPr>
              <a:t>Bernard </a:t>
            </a:r>
            <a:r>
              <a:rPr lang="en-US" sz="3600" dirty="0" err="1" smtClean="0">
                <a:latin typeface="Reprise Stamp" panose="02000000000000000000" pitchFamily="2" charset="0"/>
              </a:rPr>
              <a:t>herrmann</a:t>
            </a:r>
            <a:endParaRPr lang="en-US" sz="3600" dirty="0" smtClean="0">
              <a:latin typeface="Reprise Stamp" panose="02000000000000000000" pitchFamily="2" charset="0"/>
            </a:endParaRPr>
          </a:p>
          <a:p>
            <a:endParaRPr lang="en-US" dirty="0" smtClean="0"/>
          </a:p>
          <a:p>
            <a:endParaRPr lang="en-US" dirty="0" smtClean="0"/>
          </a:p>
        </p:txBody>
      </p:sp>
      <p:sp>
        <p:nvSpPr>
          <p:cNvPr id="3" name="TextBox 2"/>
          <p:cNvSpPr txBox="1"/>
          <p:nvPr/>
        </p:nvSpPr>
        <p:spPr>
          <a:xfrm>
            <a:off x="345234" y="1233986"/>
            <a:ext cx="4751867" cy="5262979"/>
          </a:xfrm>
          <a:prstGeom prst="rect">
            <a:avLst/>
          </a:prstGeom>
          <a:noFill/>
        </p:spPr>
        <p:txBody>
          <a:bodyPr wrap="square" rtlCol="0">
            <a:spAutoFit/>
          </a:bodyPr>
          <a:lstStyle/>
          <a:p>
            <a:r>
              <a:rPr lang="en-US" sz="1600" dirty="0" smtClean="0"/>
              <a:t>Unusually, he took responsibility for the entire score and unlike many composers, he orchestrated his own works.</a:t>
            </a:r>
          </a:p>
          <a:p>
            <a:endParaRPr lang="en-US" sz="1600" dirty="0"/>
          </a:p>
          <a:p>
            <a:r>
              <a:rPr lang="en-US" sz="1600" dirty="0" smtClean="0"/>
              <a:t>Therefore he is considered extremely innovative. </a:t>
            </a:r>
          </a:p>
          <a:p>
            <a:endParaRPr lang="en-US" sz="1600" dirty="0"/>
          </a:p>
          <a:p>
            <a:r>
              <a:rPr lang="en-US" sz="1600" dirty="0" smtClean="0"/>
              <a:t>Another example of his innovation is his score for The Day The Earth Stood Still. It contained two </a:t>
            </a:r>
            <a:r>
              <a:rPr lang="en-US" sz="1600" dirty="0" err="1" smtClean="0"/>
              <a:t>theremins</a:t>
            </a:r>
            <a:r>
              <a:rPr lang="en-US" sz="1600" dirty="0" smtClean="0"/>
              <a:t>, electronic violin, bass and guitar, four harps, four pianos, percussion and brass!</a:t>
            </a:r>
            <a:endParaRPr lang="en-US" sz="1600" dirty="0"/>
          </a:p>
          <a:p>
            <a:endParaRPr lang="en-GB" sz="1600" dirty="0" smtClean="0"/>
          </a:p>
          <a:p>
            <a:r>
              <a:rPr lang="en-GB" sz="1600" dirty="0" smtClean="0"/>
              <a:t>His style in unusual in that he avoid leitmotifs or extended melodies and instead favours short motifs and frequent ostinati, often used to indicate obsession. He was not afraid of extreme dissonance an chromaticism. </a:t>
            </a:r>
          </a:p>
          <a:p>
            <a:endParaRPr lang="en-GB" sz="1600" dirty="0"/>
          </a:p>
          <a:p>
            <a:r>
              <a:rPr lang="en-GB" sz="1600" dirty="0" smtClean="0"/>
              <a:t>Though most of his work is incidental music, he also wrote </a:t>
            </a:r>
            <a:r>
              <a:rPr lang="en-GB" sz="1600" dirty="0" err="1" smtClean="0"/>
              <a:t>Sinfonietta</a:t>
            </a:r>
            <a:r>
              <a:rPr lang="en-GB" sz="1600" dirty="0" smtClean="0"/>
              <a:t> (1935) from which he quoted a motif in course of Psycho and he also wrote the opera Wuthering Heights. </a:t>
            </a:r>
            <a:endParaRPr lang="en-GB" sz="1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9240" y="2553077"/>
            <a:ext cx="3324823" cy="4007998"/>
          </a:xfrm>
          <a:prstGeom prst="rect">
            <a:avLst/>
          </a:prstGeom>
        </p:spPr>
      </p:pic>
    </p:spTree>
    <p:extLst>
      <p:ext uri="{BB962C8B-B14F-4D97-AF65-F5344CB8AC3E}">
        <p14:creationId xmlns:p14="http://schemas.microsoft.com/office/powerpoint/2010/main" val="309877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793" y="275544"/>
            <a:ext cx="4422849" cy="6247864"/>
          </a:xfrm>
          <a:prstGeom prst="rect">
            <a:avLst/>
          </a:prstGeom>
          <a:noFill/>
        </p:spPr>
        <p:txBody>
          <a:bodyPr wrap="square" rtlCol="0">
            <a:spAutoFit/>
          </a:bodyPr>
          <a:lstStyle/>
          <a:p>
            <a:r>
              <a:rPr lang="en-US" sz="3600" dirty="0" smtClean="0">
                <a:latin typeface="Reprise Stamp" panose="02000000000000000000" pitchFamily="2" charset="0"/>
              </a:rPr>
              <a:t>psycho</a:t>
            </a:r>
          </a:p>
          <a:p>
            <a:endParaRPr lang="en-US" sz="1600" dirty="0" smtClean="0"/>
          </a:p>
          <a:p>
            <a:r>
              <a:rPr lang="en-US" sz="1500" dirty="0" smtClean="0"/>
              <a:t>Released in 1960</a:t>
            </a:r>
          </a:p>
          <a:p>
            <a:endParaRPr lang="en-US" sz="1500" dirty="0"/>
          </a:p>
          <a:p>
            <a:r>
              <a:rPr lang="en-US" sz="1500" dirty="0" smtClean="0"/>
              <a:t>One of Alfred Hitchcock's most famous films</a:t>
            </a:r>
          </a:p>
          <a:p>
            <a:r>
              <a:rPr lang="en-US" sz="1500" dirty="0" smtClean="0"/>
              <a:t>Based on Bloch’s novel of the same name published in 1959</a:t>
            </a:r>
          </a:p>
          <a:p>
            <a:endParaRPr lang="en-US" sz="1500" dirty="0"/>
          </a:p>
          <a:p>
            <a:r>
              <a:rPr lang="en-US" sz="1500" dirty="0" smtClean="0"/>
              <a:t>Opening scenes are of Phoenix, Arizona. It is set in a Gothic style motel and develops into a thoroughly bleak and chilling investigation of the mind of a murderer. </a:t>
            </a:r>
          </a:p>
          <a:p>
            <a:endParaRPr lang="en-US" sz="1500" dirty="0"/>
          </a:p>
          <a:p>
            <a:r>
              <a:rPr lang="en-US" sz="1500" dirty="0" smtClean="0"/>
              <a:t>Filmed on a low budget in black and white, marking a radical departure from the opulence of Hitchcock’s previous films, it broke box office records. In part, this was due to skillful marketing and a ‘no late admission’ rule which led to lengthy queues outside cinemas, attracting further publicity. </a:t>
            </a:r>
          </a:p>
          <a:p>
            <a:endParaRPr lang="en-US" sz="1500" dirty="0"/>
          </a:p>
          <a:p>
            <a:r>
              <a:rPr lang="en-US" sz="1500" dirty="0" smtClean="0"/>
              <a:t>It enjoyed enormous critical acclaim, and in no small measure can it’s success be attributed to the score. Hitchcock himself said that ‘33% of he effect of Psycho was due to the music’!</a:t>
            </a:r>
          </a:p>
          <a:p>
            <a:endParaRPr lang="en-US"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8796" b="1727"/>
          <a:stretch/>
        </p:blipFill>
        <p:spPr>
          <a:xfrm>
            <a:off x="4870764" y="275545"/>
            <a:ext cx="3933297" cy="6233898"/>
          </a:xfrm>
          <a:prstGeom prst="rect">
            <a:avLst/>
          </a:prstGeom>
        </p:spPr>
      </p:pic>
    </p:spTree>
    <p:extLst>
      <p:ext uri="{BB962C8B-B14F-4D97-AF65-F5344CB8AC3E}">
        <p14:creationId xmlns:p14="http://schemas.microsoft.com/office/powerpoint/2010/main" val="455886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764" y="269047"/>
            <a:ext cx="8175280" cy="5970865"/>
          </a:xfrm>
          <a:prstGeom prst="rect">
            <a:avLst/>
          </a:prstGeom>
          <a:noFill/>
        </p:spPr>
        <p:txBody>
          <a:bodyPr wrap="square" rtlCol="0">
            <a:spAutoFit/>
          </a:bodyPr>
          <a:lstStyle/>
          <a:p>
            <a:r>
              <a:rPr lang="en-US" sz="3600" dirty="0" smtClean="0">
                <a:latin typeface="Reprise Stamp" panose="02000000000000000000" pitchFamily="2" charset="0"/>
              </a:rPr>
              <a:t>psycho</a:t>
            </a:r>
          </a:p>
          <a:p>
            <a:endParaRPr lang="en-US" sz="1600" dirty="0" smtClean="0"/>
          </a:p>
          <a:p>
            <a:r>
              <a:rPr lang="en-US" dirty="0" smtClean="0"/>
              <a:t>Working within the bounds of budget restrictions, Herrmann scored the music for strings only rather than a full orchestra or jazz band as Hitchcock originally requested. </a:t>
            </a:r>
          </a:p>
          <a:p>
            <a:endParaRPr lang="en-US" dirty="0"/>
          </a:p>
          <a:p>
            <a:r>
              <a:rPr lang="en-US" dirty="0" smtClean="0"/>
              <a:t>The reduction of forces to a single family of instruments, reflected the monochrome on-screen images and this limitation is further intensified by the use of mutes throughout, except in the shower scene. </a:t>
            </a:r>
          </a:p>
          <a:p>
            <a:endParaRPr lang="en-US" dirty="0" smtClean="0"/>
          </a:p>
          <a:p>
            <a:endParaRPr lang="en-US" dirty="0"/>
          </a:p>
          <a:p>
            <a:r>
              <a:rPr lang="en-US" sz="2400" dirty="0" smtClean="0"/>
              <a:t>It is written for…</a:t>
            </a:r>
          </a:p>
          <a:p>
            <a:endParaRPr lang="en-US" sz="2400" dirty="0" smtClean="0"/>
          </a:p>
          <a:p>
            <a:r>
              <a:rPr lang="en-US" sz="2400" dirty="0" smtClean="0"/>
              <a:t>14 first violins</a:t>
            </a:r>
          </a:p>
          <a:p>
            <a:r>
              <a:rPr lang="en-US" sz="2400" dirty="0" smtClean="0"/>
              <a:t>12 second violins</a:t>
            </a:r>
          </a:p>
          <a:p>
            <a:r>
              <a:rPr lang="en-US" sz="2400" dirty="0" smtClean="0"/>
              <a:t>10 violas</a:t>
            </a:r>
          </a:p>
          <a:p>
            <a:r>
              <a:rPr lang="en-US" sz="2400" dirty="0" smtClean="0"/>
              <a:t>8 cellos</a:t>
            </a:r>
          </a:p>
          <a:p>
            <a:r>
              <a:rPr lang="en-US" sz="2400" dirty="0" smtClean="0"/>
              <a:t>6 double basses</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4204" y="3254479"/>
            <a:ext cx="5760721" cy="2761307"/>
          </a:xfrm>
          <a:prstGeom prst="rect">
            <a:avLst/>
          </a:prstGeom>
        </p:spPr>
      </p:pic>
    </p:spTree>
    <p:extLst>
      <p:ext uri="{BB962C8B-B14F-4D97-AF65-F5344CB8AC3E}">
        <p14:creationId xmlns:p14="http://schemas.microsoft.com/office/powerpoint/2010/main" val="646370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764" y="269047"/>
            <a:ext cx="6083929" cy="6370975"/>
          </a:xfrm>
          <a:prstGeom prst="rect">
            <a:avLst/>
          </a:prstGeom>
          <a:noFill/>
        </p:spPr>
        <p:txBody>
          <a:bodyPr wrap="square" rtlCol="0">
            <a:spAutoFit/>
          </a:bodyPr>
          <a:lstStyle/>
          <a:p>
            <a:r>
              <a:rPr lang="en-US" sz="3600" dirty="0" smtClean="0">
                <a:latin typeface="Reprise Stamp" panose="02000000000000000000" pitchFamily="2" charset="0"/>
              </a:rPr>
              <a:t>What’s happening in each cue?</a:t>
            </a:r>
          </a:p>
          <a:p>
            <a:endParaRPr lang="en-US" sz="1600" dirty="0" smtClean="0"/>
          </a:p>
          <a:p>
            <a:r>
              <a:rPr lang="en-US" sz="1600" b="1" dirty="0" smtClean="0"/>
              <a:t>PRELUDE (Titles)</a:t>
            </a:r>
          </a:p>
          <a:p>
            <a:r>
              <a:rPr lang="en-US" sz="1600" dirty="0" smtClean="0"/>
              <a:t>The title sequence is by Saul Bass, an abstract design, consisting of interlocking horizontal bars moving back and forth, intending to suggest clues coming together. Its mechanical quality is underpinned by Herrmann’s relentlessly moving music. </a:t>
            </a:r>
          </a:p>
          <a:p>
            <a:endParaRPr lang="en-US" sz="1600" dirty="0"/>
          </a:p>
          <a:p>
            <a:r>
              <a:rPr lang="en-US" sz="1600" b="1" dirty="0" smtClean="0"/>
              <a:t>THE CITY</a:t>
            </a:r>
          </a:p>
          <a:p>
            <a:r>
              <a:rPr lang="en-US" sz="1600" dirty="0" smtClean="0"/>
              <a:t>Captions indicate time and place: Phoenix, Arizona; Friday December 11 at 2.43pm. The shot homes in on a hotel window, through which Marion Crane and Sam Loomis can be seen after making love.</a:t>
            </a:r>
          </a:p>
          <a:p>
            <a:endParaRPr lang="en-US" sz="1600" dirty="0"/>
          </a:p>
          <a:p>
            <a:r>
              <a:rPr lang="en-US" sz="1600" b="1" dirty="0" smtClean="0"/>
              <a:t>MARION</a:t>
            </a:r>
          </a:p>
          <a:p>
            <a:r>
              <a:rPr lang="en-US" sz="1600" dirty="0" smtClean="0"/>
              <a:t>This section incorporates a figure that anticipates Cue 14 (The Madhouse) and also the closing bars of the score where Herrmann quoted a motif from his </a:t>
            </a:r>
            <a:r>
              <a:rPr lang="en-US" sz="1600" dirty="0" err="1" smtClean="0"/>
              <a:t>Sinfonietta</a:t>
            </a:r>
            <a:r>
              <a:rPr lang="en-US" sz="1600" dirty="0" smtClean="0"/>
              <a:t>.</a:t>
            </a:r>
          </a:p>
          <a:p>
            <a:endParaRPr lang="en-US" sz="1600" dirty="0"/>
          </a:p>
          <a:p>
            <a:r>
              <a:rPr lang="en-US" sz="1600" b="1" dirty="0" smtClean="0"/>
              <a:t>THE MURDER</a:t>
            </a:r>
          </a:p>
          <a:p>
            <a:r>
              <a:rPr lang="en-US" sz="1600" dirty="0" smtClean="0"/>
              <a:t>Herrmann ignored Hitchcock's instruction not to compose music for this scene and instead produced one of the most celebrated cues in the history of the cinema.</a:t>
            </a:r>
            <a:endParaRPr lang="en-US" sz="1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6300" y="380246"/>
            <a:ext cx="2515071" cy="1983211"/>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6763" r="14293"/>
          <a:stretch/>
        </p:blipFill>
        <p:spPr>
          <a:xfrm>
            <a:off x="6446300" y="2500343"/>
            <a:ext cx="2515071" cy="1908381"/>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46300" y="4545610"/>
            <a:ext cx="2515071" cy="2031038"/>
          </a:xfrm>
          <a:prstGeom prst="rect">
            <a:avLst/>
          </a:prstGeom>
        </p:spPr>
      </p:pic>
    </p:spTree>
    <p:extLst>
      <p:ext uri="{BB962C8B-B14F-4D97-AF65-F5344CB8AC3E}">
        <p14:creationId xmlns:p14="http://schemas.microsoft.com/office/powerpoint/2010/main" val="4270460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764" y="269047"/>
            <a:ext cx="4273236" cy="5878532"/>
          </a:xfrm>
          <a:prstGeom prst="rect">
            <a:avLst/>
          </a:prstGeom>
          <a:noFill/>
        </p:spPr>
        <p:txBody>
          <a:bodyPr wrap="square" rtlCol="0">
            <a:spAutoFit/>
          </a:bodyPr>
          <a:lstStyle/>
          <a:p>
            <a:r>
              <a:rPr lang="en-US" sz="3600" dirty="0" smtClean="0">
                <a:latin typeface="Reprise Stamp" panose="02000000000000000000" pitchFamily="2" charset="0"/>
              </a:rPr>
              <a:t>What’s happening in each cue?</a:t>
            </a:r>
          </a:p>
          <a:p>
            <a:endParaRPr lang="en-US" sz="1600" dirty="0" smtClean="0"/>
          </a:p>
          <a:p>
            <a:r>
              <a:rPr lang="en-US" b="1" dirty="0" smtClean="0"/>
              <a:t>THE TOYS</a:t>
            </a:r>
          </a:p>
          <a:p>
            <a:r>
              <a:rPr lang="en-US" dirty="0" smtClean="0"/>
              <a:t>Marion's sister, Lila, searches for traces of Marion. She discovers toys in Norman’s room. </a:t>
            </a:r>
          </a:p>
          <a:p>
            <a:endParaRPr lang="en-US" dirty="0"/>
          </a:p>
          <a:p>
            <a:r>
              <a:rPr lang="en-US" b="1" dirty="0" smtClean="0"/>
              <a:t>THE CELLAR</a:t>
            </a:r>
          </a:p>
          <a:p>
            <a:r>
              <a:rPr lang="en-US" dirty="0" smtClean="0"/>
              <a:t>Lila rushes to the cellar</a:t>
            </a:r>
          </a:p>
          <a:p>
            <a:endParaRPr lang="en-US" dirty="0"/>
          </a:p>
          <a:p>
            <a:r>
              <a:rPr lang="en-US" b="1" dirty="0" smtClean="0"/>
              <a:t>DISCOVERY</a:t>
            </a:r>
          </a:p>
          <a:p>
            <a:r>
              <a:rPr lang="en-US" dirty="0" smtClean="0"/>
              <a:t>Lila find the clothed skeleton of Norman’s mother</a:t>
            </a:r>
          </a:p>
          <a:p>
            <a:endParaRPr lang="en-US" dirty="0"/>
          </a:p>
          <a:p>
            <a:r>
              <a:rPr lang="en-US" b="1" dirty="0" smtClean="0"/>
              <a:t>FINALE</a:t>
            </a:r>
          </a:p>
          <a:p>
            <a:r>
              <a:rPr lang="en-US" dirty="0" smtClean="0"/>
              <a:t>Norman is shown in a white-walled cell</a:t>
            </a:r>
            <a:endParaRPr lang="en-US"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456" t="12574" r="5446" b="12970"/>
          <a:stretch/>
        </p:blipFill>
        <p:spPr>
          <a:xfrm>
            <a:off x="4906978" y="993325"/>
            <a:ext cx="3793403" cy="2351076"/>
          </a:xfrm>
          <a:prstGeom prst="rect">
            <a:avLst/>
          </a:prstGeom>
        </p:spPr>
      </p:pic>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17248"/>
          <a:stretch/>
        </p:blipFill>
        <p:spPr>
          <a:xfrm>
            <a:off x="4906978" y="3739081"/>
            <a:ext cx="3829615" cy="2499032"/>
          </a:xfrm>
          <a:prstGeom prst="rect">
            <a:avLst/>
          </a:prstGeom>
        </p:spPr>
      </p:pic>
    </p:spTree>
    <p:extLst>
      <p:ext uri="{BB962C8B-B14F-4D97-AF65-F5344CB8AC3E}">
        <p14:creationId xmlns:p14="http://schemas.microsoft.com/office/powerpoint/2010/main" val="152124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764" y="362353"/>
            <a:ext cx="8602640" cy="7063472"/>
          </a:xfrm>
          <a:prstGeom prst="rect">
            <a:avLst/>
          </a:prstGeom>
          <a:noFill/>
        </p:spPr>
        <p:txBody>
          <a:bodyPr wrap="square" rtlCol="0">
            <a:spAutoFit/>
          </a:bodyPr>
          <a:lstStyle/>
          <a:p>
            <a:r>
              <a:rPr lang="en-US" sz="4000" dirty="0" smtClean="0">
                <a:latin typeface="Reprise Stamp" panose="02000000000000000000" pitchFamily="2" charset="0"/>
              </a:rPr>
              <a:t>WHAT CAN YOU REMEMBER?</a:t>
            </a:r>
            <a:endParaRPr lang="en-US" sz="4000" dirty="0" smtClean="0">
              <a:latin typeface="Reprise Stamp" panose="02000000000000000000" pitchFamily="2" charset="0"/>
            </a:endParaRPr>
          </a:p>
          <a:p>
            <a:pPr>
              <a:lnSpc>
                <a:spcPct val="250000"/>
              </a:lnSpc>
            </a:pPr>
            <a:r>
              <a:rPr lang="en-US" sz="1600" dirty="0" smtClean="0"/>
              <a:t>Which set work are we studying?</a:t>
            </a:r>
          </a:p>
          <a:p>
            <a:pPr>
              <a:lnSpc>
                <a:spcPct val="250000"/>
              </a:lnSpc>
            </a:pPr>
            <a:r>
              <a:rPr lang="en-US" sz="1600" dirty="0" smtClean="0"/>
              <a:t>Who is it by?</a:t>
            </a:r>
          </a:p>
          <a:p>
            <a:pPr>
              <a:lnSpc>
                <a:spcPct val="250000"/>
              </a:lnSpc>
            </a:pPr>
            <a:r>
              <a:rPr lang="en-US" sz="1600" dirty="0" smtClean="0"/>
              <a:t>Which decade was it written in?</a:t>
            </a:r>
          </a:p>
          <a:p>
            <a:pPr>
              <a:lnSpc>
                <a:spcPct val="250000"/>
              </a:lnSpc>
            </a:pPr>
            <a:r>
              <a:rPr lang="en-US" sz="1600" dirty="0" smtClean="0"/>
              <a:t>Which 3 musical features should you associate with the composer?</a:t>
            </a:r>
          </a:p>
          <a:p>
            <a:pPr>
              <a:lnSpc>
                <a:spcPct val="250000"/>
              </a:lnSpc>
            </a:pPr>
            <a:r>
              <a:rPr lang="en-US" sz="1600" dirty="0" smtClean="0"/>
              <a:t>What happens on screen in Prelude, The City, Marion and The Murder?</a:t>
            </a:r>
          </a:p>
          <a:p>
            <a:pPr>
              <a:lnSpc>
                <a:spcPct val="250000"/>
              </a:lnSpc>
            </a:pPr>
            <a:endParaRPr lang="en-US" sz="1600" dirty="0" smtClean="0"/>
          </a:p>
          <a:p>
            <a:pPr>
              <a:lnSpc>
                <a:spcPct val="250000"/>
              </a:lnSpc>
            </a:pPr>
            <a:r>
              <a:rPr lang="en-US" sz="1600" dirty="0" smtClean="0"/>
              <a:t>What is unusual about the instrumental ensemble that was chosen?</a:t>
            </a:r>
          </a:p>
          <a:p>
            <a:pPr>
              <a:lnSpc>
                <a:spcPct val="250000"/>
              </a:lnSpc>
            </a:pPr>
            <a:r>
              <a:rPr lang="en-US" sz="1600" dirty="0" smtClean="0"/>
              <a:t>Why was it chosen?</a:t>
            </a:r>
          </a:p>
          <a:p>
            <a:pPr>
              <a:lnSpc>
                <a:spcPct val="250000"/>
              </a:lnSpc>
            </a:pPr>
            <a:endParaRPr lang="en-US" sz="1400" dirty="0" smtClean="0"/>
          </a:p>
          <a:p>
            <a:pPr>
              <a:lnSpc>
                <a:spcPct val="250000"/>
              </a:lnSpc>
            </a:pPr>
            <a:endParaRPr lang="en-US" sz="1600" dirty="0" smtClean="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9926" y="4842587"/>
            <a:ext cx="1791477" cy="1791477"/>
          </a:xfrm>
          <a:prstGeom prst="rect">
            <a:avLst/>
          </a:prstGeom>
        </p:spPr>
      </p:pic>
    </p:spTree>
    <p:extLst>
      <p:ext uri="{BB962C8B-B14F-4D97-AF65-F5344CB8AC3E}">
        <p14:creationId xmlns:p14="http://schemas.microsoft.com/office/powerpoint/2010/main" val="954024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763" y="576957"/>
            <a:ext cx="8602640" cy="7355860"/>
          </a:xfrm>
          <a:prstGeom prst="rect">
            <a:avLst/>
          </a:prstGeom>
          <a:noFill/>
        </p:spPr>
        <p:txBody>
          <a:bodyPr wrap="square" rtlCol="0">
            <a:spAutoFit/>
          </a:bodyPr>
          <a:lstStyle/>
          <a:p>
            <a:r>
              <a:rPr lang="en-US" sz="4000" dirty="0" smtClean="0">
                <a:latin typeface="Reprise Stamp" panose="02000000000000000000" pitchFamily="2" charset="0"/>
              </a:rPr>
              <a:t>Today we will</a:t>
            </a:r>
            <a:endParaRPr lang="en-US" sz="1600" dirty="0"/>
          </a:p>
          <a:p>
            <a:endParaRPr lang="en-US" sz="1600" dirty="0" smtClean="0"/>
          </a:p>
          <a:p>
            <a:pPr marL="285750" indent="-285750">
              <a:buFont typeface="Wingdings" panose="05000000000000000000" pitchFamily="2" charset="2"/>
              <a:buChar char="ü"/>
            </a:pPr>
            <a:r>
              <a:rPr lang="en-US" sz="2000" dirty="0" smtClean="0"/>
              <a:t>Revise the cues we </a:t>
            </a:r>
            <a:r>
              <a:rPr lang="en-US" sz="2000" dirty="0" err="1" smtClean="0"/>
              <a:t>analysed</a:t>
            </a:r>
            <a:r>
              <a:rPr lang="en-US" sz="2000" dirty="0" smtClean="0"/>
              <a:t> last lesson</a:t>
            </a:r>
          </a:p>
          <a:p>
            <a:pPr marL="285750" indent="-285750">
              <a:buFont typeface="Wingdings" panose="05000000000000000000" pitchFamily="2" charset="2"/>
              <a:buChar char="ü"/>
            </a:pPr>
            <a:endParaRPr lang="en-US" sz="2000" dirty="0"/>
          </a:p>
          <a:p>
            <a:pPr marL="285750" indent="-285750">
              <a:buFont typeface="Wingdings" panose="05000000000000000000" pitchFamily="2" charset="2"/>
              <a:buChar char="ü"/>
            </a:pPr>
            <a:r>
              <a:rPr lang="en-US" sz="2000" dirty="0" smtClean="0"/>
              <a:t>Prepare essay paragraphs on the cues we </a:t>
            </a:r>
            <a:r>
              <a:rPr lang="en-US" sz="2000" dirty="0" err="1" smtClean="0"/>
              <a:t>analysed</a:t>
            </a:r>
            <a:r>
              <a:rPr lang="en-US" sz="2000" dirty="0" smtClean="0"/>
              <a:t> last lesson </a:t>
            </a:r>
          </a:p>
          <a:p>
            <a:pPr marL="285750" indent="-285750">
              <a:buFont typeface="Wingdings" panose="05000000000000000000" pitchFamily="2" charset="2"/>
              <a:buChar char="ü"/>
            </a:pPr>
            <a:endParaRPr lang="en-US" sz="2000" dirty="0"/>
          </a:p>
          <a:p>
            <a:pPr marL="285750" indent="-285750">
              <a:buFont typeface="Wingdings" panose="05000000000000000000" pitchFamily="2" charset="2"/>
              <a:buChar char="ü"/>
            </a:pPr>
            <a:r>
              <a:rPr lang="en-US" sz="2000" dirty="0" err="1" smtClean="0"/>
              <a:t>Analyse</a:t>
            </a:r>
            <a:r>
              <a:rPr lang="en-US" sz="2000" dirty="0" smtClean="0"/>
              <a:t> the remaining cues</a:t>
            </a:r>
          </a:p>
          <a:p>
            <a:pPr marL="285750" indent="-285750">
              <a:buFont typeface="Wingdings" panose="05000000000000000000" pitchFamily="2" charset="2"/>
              <a:buChar char="ü"/>
            </a:pPr>
            <a:endParaRPr lang="en-US" sz="2000" dirty="0"/>
          </a:p>
          <a:p>
            <a:pPr marL="285750" indent="-285750">
              <a:buFont typeface="Wingdings" panose="05000000000000000000" pitchFamily="2" charset="2"/>
              <a:buChar char="ü"/>
            </a:pPr>
            <a:r>
              <a:rPr lang="en-US" sz="2000" dirty="0" smtClean="0"/>
              <a:t>If time….listening tests! </a:t>
            </a:r>
          </a:p>
          <a:p>
            <a:pPr marL="285750" indent="-285750">
              <a:buFont typeface="Wingdings" panose="05000000000000000000" pitchFamily="2" charset="2"/>
              <a:buChar char="ü"/>
            </a:pPr>
            <a:endParaRPr lang="en-US" sz="2000" dirty="0"/>
          </a:p>
          <a:p>
            <a:pPr marL="285750" indent="-285750">
              <a:buFont typeface="Wingdings" panose="05000000000000000000" pitchFamily="2" charset="2"/>
              <a:buChar char="ü"/>
            </a:pPr>
            <a:endParaRPr lang="en-US" sz="2000" dirty="0" smtClean="0"/>
          </a:p>
          <a:p>
            <a:pPr marL="285750" indent="-285750">
              <a:buFont typeface="Wingdings" panose="05000000000000000000" pitchFamily="2" charset="2"/>
              <a:buChar char="ü"/>
            </a:pPr>
            <a:endParaRPr lang="en-US" sz="2000" dirty="0"/>
          </a:p>
          <a:p>
            <a:pPr marL="285750" indent="-285750">
              <a:buFont typeface="Wingdings" panose="05000000000000000000" pitchFamily="2" charset="2"/>
              <a:buChar char="ü"/>
            </a:pPr>
            <a:endParaRPr lang="en-US" sz="2000" dirty="0" smtClean="0"/>
          </a:p>
          <a:p>
            <a:pPr marL="285750" indent="-285750">
              <a:buFont typeface="Wingdings" panose="05000000000000000000" pitchFamily="2" charset="2"/>
              <a:buChar char="ü"/>
            </a:pPr>
            <a:endParaRPr lang="en-US" sz="2000" dirty="0"/>
          </a:p>
          <a:p>
            <a:pPr marL="285750" indent="-285750">
              <a:buFont typeface="Wingdings" panose="05000000000000000000" pitchFamily="2" charset="2"/>
              <a:buChar char="ü"/>
            </a:pPr>
            <a:endParaRPr lang="en-US" sz="2000" dirty="0" smtClean="0"/>
          </a:p>
          <a:p>
            <a:pPr marL="285750" indent="-285750">
              <a:buFont typeface="Wingdings" panose="05000000000000000000" pitchFamily="2" charset="2"/>
              <a:buChar char="ü"/>
            </a:pPr>
            <a:endParaRPr lang="en-US" sz="2000" dirty="0"/>
          </a:p>
          <a:p>
            <a:endParaRPr lang="en-US" sz="2400" dirty="0" smtClean="0"/>
          </a:p>
          <a:p>
            <a:pPr algn="ctr"/>
            <a:r>
              <a:rPr lang="en-US" sz="2400" b="1" dirty="0" smtClean="0">
                <a:solidFill>
                  <a:srgbClr val="FF0000"/>
                </a:solidFill>
              </a:rPr>
              <a:t>NEXT LESSON = Timed essay! </a:t>
            </a:r>
          </a:p>
          <a:p>
            <a:endParaRPr lang="en-US" sz="1600" dirty="0"/>
          </a:p>
          <a:p>
            <a:endParaRPr lang="en-US" sz="1400" dirty="0" smtClean="0"/>
          </a:p>
          <a:p>
            <a:pPr>
              <a:lnSpc>
                <a:spcPct val="250000"/>
              </a:lnSpc>
            </a:pPr>
            <a:endParaRPr lang="en-US" sz="1600" dirty="0" smtClean="0"/>
          </a:p>
          <a:p>
            <a:endParaRPr lang="en-US"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37285" b="37555"/>
          <a:stretch/>
        </p:blipFill>
        <p:spPr>
          <a:xfrm>
            <a:off x="438539" y="3851610"/>
            <a:ext cx="8378889" cy="1707502"/>
          </a:xfrm>
          <a:prstGeom prst="rect">
            <a:avLst/>
          </a:prstGeom>
        </p:spPr>
      </p:pic>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000" t="32269" b="31486"/>
          <a:stretch/>
        </p:blipFill>
        <p:spPr>
          <a:xfrm>
            <a:off x="6622789" y="5902595"/>
            <a:ext cx="1952042" cy="721955"/>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2000" t="32269" b="31486"/>
          <a:stretch/>
        </p:blipFill>
        <p:spPr>
          <a:xfrm>
            <a:off x="532713" y="5902595"/>
            <a:ext cx="1952042" cy="721955"/>
          </a:xfrm>
          <a:prstGeom prst="rect">
            <a:avLst/>
          </a:prstGeom>
        </p:spPr>
      </p:pic>
    </p:spTree>
    <p:extLst>
      <p:ext uri="{BB962C8B-B14F-4D97-AF65-F5344CB8AC3E}">
        <p14:creationId xmlns:p14="http://schemas.microsoft.com/office/powerpoint/2010/main" val="3138338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TotalTime>
  <Words>794</Words>
  <Application>Microsoft Office PowerPoint</Application>
  <PresentationFormat>On-screen Show (4:3)</PresentationFormat>
  <Paragraphs>119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Chiller</vt:lpstr>
      <vt:lpstr>Reprise Stamp</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Ceilidh A. Botfield</cp:lastModifiedBy>
  <cp:revision>25</cp:revision>
  <cp:lastPrinted>2018-03-20T14:37:53Z</cp:lastPrinted>
  <dcterms:created xsi:type="dcterms:W3CDTF">2017-03-13T21:13:21Z</dcterms:created>
  <dcterms:modified xsi:type="dcterms:W3CDTF">2018-03-20T14:48:02Z</dcterms:modified>
</cp:coreProperties>
</file>