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7"/>
  </p:handoutMasterIdLst>
  <p:sldIdLst>
    <p:sldId id="256" r:id="rId2"/>
    <p:sldId id="257" r:id="rId3"/>
    <p:sldId id="258" r:id="rId4"/>
    <p:sldId id="267" r:id="rId5"/>
    <p:sldId id="268" r:id="rId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E4F7B04-4125-4642-8D17-9CE8928FD055}" type="datetimeFigureOut">
              <a:rPr lang="en-GB" smtClean="0"/>
              <a:t>16/03/2018</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9FD9799D-1104-42CE-8D3F-A3A13C8E0808}" type="slidenum">
              <a:rPr lang="en-GB" smtClean="0"/>
              <a:t>‹#›</a:t>
            </a:fld>
            <a:endParaRPr lang="en-GB"/>
          </a:p>
        </p:txBody>
      </p:sp>
    </p:spTree>
    <p:extLst>
      <p:ext uri="{BB962C8B-B14F-4D97-AF65-F5344CB8AC3E}">
        <p14:creationId xmlns:p14="http://schemas.microsoft.com/office/powerpoint/2010/main" val="35648128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8600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174375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1889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26543C1-D83D-294D-AF07-30BCC08D1AD5}"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28941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26543C1-D83D-294D-AF07-30BCC08D1AD5}"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410728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26543C1-D83D-294D-AF07-30BCC08D1AD5}"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7982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26543C1-D83D-294D-AF07-30BCC08D1AD5}" type="datetimeFigureOut">
              <a:rPr lang="en-US" smtClean="0"/>
              <a:t>3/16/2018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78576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26543C1-D83D-294D-AF07-30BCC08D1AD5}" type="datetimeFigureOut">
              <a:rPr lang="en-US" smtClean="0"/>
              <a:t>3/16/2018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56430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6543C1-D83D-294D-AF07-30BCC08D1AD5}" type="datetimeFigureOut">
              <a:rPr lang="en-US" smtClean="0"/>
              <a:t>3/16/2018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99615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6543C1-D83D-294D-AF07-30BCC08D1AD5}"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00245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26543C1-D83D-294D-AF07-30BCC08D1AD5}"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8A263-6755-FA4E-85A8-601801318116}" type="slidenum">
              <a:rPr lang="en-US" smtClean="0"/>
              <a:t>‹#›</a:t>
            </a:fld>
            <a:endParaRPr lang="en-US"/>
          </a:p>
        </p:txBody>
      </p:sp>
    </p:spTree>
    <p:extLst>
      <p:ext uri="{BB962C8B-B14F-4D97-AF65-F5344CB8AC3E}">
        <p14:creationId xmlns:p14="http://schemas.microsoft.com/office/powerpoint/2010/main" val="260038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543C1-D83D-294D-AF07-30BCC08D1AD5}" type="datetimeFigureOut">
              <a:rPr lang="en-US" smtClean="0"/>
              <a:t>3/16/2018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8A263-6755-FA4E-85A8-601801318116}" type="slidenum">
              <a:rPr lang="en-US" smtClean="0"/>
              <a:t>‹#›</a:t>
            </a:fld>
            <a:endParaRPr lang="en-US"/>
          </a:p>
        </p:txBody>
      </p:sp>
    </p:spTree>
    <p:extLst>
      <p:ext uri="{BB962C8B-B14F-4D97-AF65-F5344CB8AC3E}">
        <p14:creationId xmlns:p14="http://schemas.microsoft.com/office/powerpoint/2010/main" val="2435433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2ahUKEwjp7aGx9PDZAhUBVBQKHRXFAC4QjRx6BAgAEAU&amp;url=https%3A%2F%2Fen.wikipedia.org%2Fwiki%2FAbbey_Road&amp;psig=AOvVaw2PJcxR_gGCxKIDsBK8NIh3&amp;ust=1521291969377315"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56987" y="5610799"/>
            <a:ext cx="3323637" cy="1077218"/>
          </a:xfrm>
          <a:prstGeom prst="rect">
            <a:avLst/>
          </a:prstGeom>
          <a:noFill/>
        </p:spPr>
        <p:txBody>
          <a:bodyPr wrap="square" rtlCol="0">
            <a:spAutoFit/>
          </a:bodyPr>
          <a:lstStyle/>
          <a:p>
            <a:r>
              <a:rPr lang="en-US" sz="3200" dirty="0" smtClean="0">
                <a:latin typeface="Reprise Stamp" panose="02000000000000000000" pitchFamily="2" charset="0"/>
              </a:rPr>
              <a:t>The </a:t>
            </a:r>
            <a:r>
              <a:rPr lang="en-US" sz="3200" dirty="0" err="1" smtClean="0">
                <a:latin typeface="Reprise Stamp" panose="02000000000000000000" pitchFamily="2" charset="0"/>
              </a:rPr>
              <a:t>beatles</a:t>
            </a:r>
            <a:r>
              <a:rPr lang="en-US" sz="3200" dirty="0" smtClean="0">
                <a:latin typeface="Reprise Stamp" panose="02000000000000000000" pitchFamily="2" charset="0"/>
              </a:rPr>
              <a:t>: revolver</a:t>
            </a:r>
            <a:endParaRPr lang="en-US" sz="3200" dirty="0">
              <a:latin typeface="Reprise Stamp" panose="02000000000000000000" pitchFamily="2"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228" y="235209"/>
            <a:ext cx="5591759" cy="6436179"/>
          </a:xfrm>
          <a:prstGeom prst="rect">
            <a:avLst/>
          </a:prstGeom>
        </p:spPr>
      </p:pic>
    </p:spTree>
    <p:extLst>
      <p:ext uri="{BB962C8B-B14F-4D97-AF65-F5344CB8AC3E}">
        <p14:creationId xmlns:p14="http://schemas.microsoft.com/office/powerpoint/2010/main" val="124765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5856" y="342115"/>
            <a:ext cx="7597132" cy="1477328"/>
          </a:xfrm>
          <a:prstGeom prst="rect">
            <a:avLst/>
          </a:prstGeom>
          <a:noFill/>
        </p:spPr>
        <p:txBody>
          <a:bodyPr wrap="square" rtlCol="0">
            <a:spAutoFit/>
          </a:bodyPr>
          <a:lstStyle/>
          <a:p>
            <a:r>
              <a:rPr lang="en-US" sz="3600" dirty="0" smtClean="0">
                <a:latin typeface="Reprise Stamp" panose="02000000000000000000" pitchFamily="2" charset="0"/>
              </a:rPr>
              <a:t>THE BEATLES</a:t>
            </a:r>
            <a:endParaRPr lang="en-US" sz="3600" dirty="0" smtClean="0">
              <a:latin typeface="Reprise Stamp" panose="02000000000000000000" pitchFamily="2" charset="0"/>
            </a:endParaRPr>
          </a:p>
          <a:p>
            <a:endParaRPr lang="en-US" dirty="0"/>
          </a:p>
          <a:p>
            <a:endParaRPr lang="en-US" dirty="0"/>
          </a:p>
          <a:p>
            <a:endParaRPr lang="en-US" dirty="0" smtClean="0"/>
          </a:p>
        </p:txBody>
      </p:sp>
      <p:sp>
        <p:nvSpPr>
          <p:cNvPr id="3" name="TextBox 2"/>
          <p:cNvSpPr txBox="1"/>
          <p:nvPr/>
        </p:nvSpPr>
        <p:spPr>
          <a:xfrm>
            <a:off x="373427" y="1205075"/>
            <a:ext cx="5047659" cy="5570756"/>
          </a:xfrm>
          <a:prstGeom prst="rect">
            <a:avLst/>
          </a:prstGeom>
          <a:noFill/>
        </p:spPr>
        <p:txBody>
          <a:bodyPr wrap="square" rtlCol="0">
            <a:spAutoFit/>
          </a:bodyPr>
          <a:lstStyle/>
          <a:p>
            <a:r>
              <a:rPr lang="en-US" sz="1600" dirty="0" smtClean="0"/>
              <a:t>Their music embraces a wide range of stylistic elements, notably rock and roll, blues and folk music.</a:t>
            </a:r>
          </a:p>
          <a:p>
            <a:endParaRPr lang="en-US" sz="1600" dirty="0"/>
          </a:p>
          <a:p>
            <a:r>
              <a:rPr lang="en-US" sz="1600" dirty="0" smtClean="0"/>
              <a:t>Their work was marked by a striking lyricism and flair for capturing situations through a perfect match of work and song. </a:t>
            </a:r>
          </a:p>
          <a:p>
            <a:endParaRPr lang="en-US" sz="1600" dirty="0"/>
          </a:p>
          <a:p>
            <a:r>
              <a:rPr lang="en-US" sz="1600" dirty="0" smtClean="0"/>
              <a:t>Revolver was their seventh album and, standing more or less at the midpoint of their recording career, marked the start of a distinction new phase in their development. </a:t>
            </a:r>
          </a:p>
          <a:p>
            <a:endParaRPr lang="en-US" sz="1600" dirty="0"/>
          </a:p>
          <a:p>
            <a:r>
              <a:rPr lang="en-US" sz="1600" dirty="0" smtClean="0"/>
              <a:t>Released in 1966, the same year as their final concer</a:t>
            </a:r>
            <a:r>
              <a:rPr lang="en-US" sz="1600" dirty="0" smtClean="0"/>
              <a:t>t tour.</a:t>
            </a:r>
          </a:p>
          <a:p>
            <a:endParaRPr lang="en-US" sz="1600" dirty="0"/>
          </a:p>
          <a:p>
            <a:r>
              <a:rPr lang="en-US" sz="1600" dirty="0" smtClean="0"/>
              <a:t>Produced by George Martin and recorded/mixed by Geoff </a:t>
            </a:r>
            <a:r>
              <a:rPr lang="en-US" sz="1600" dirty="0" err="1" smtClean="0"/>
              <a:t>Emerick</a:t>
            </a:r>
            <a:r>
              <a:rPr lang="en-US" sz="1600" dirty="0" smtClean="0"/>
              <a:t>.</a:t>
            </a:r>
          </a:p>
          <a:p>
            <a:endParaRPr lang="en-US" sz="1600" dirty="0"/>
          </a:p>
          <a:p>
            <a:r>
              <a:rPr lang="en-US" sz="1600" dirty="0" smtClean="0"/>
              <a:t>Took 300 hours of studio time!</a:t>
            </a:r>
          </a:p>
          <a:p>
            <a:endParaRPr lang="en-US" sz="1600" dirty="0"/>
          </a:p>
          <a:p>
            <a:r>
              <a:rPr lang="en-US" sz="1600" dirty="0" smtClean="0"/>
              <a:t>The title ‘Revolver’ refers to both to guns, and to the revolving gramophone record turntables. </a:t>
            </a:r>
            <a:endParaRPr lang="en-US" sz="1600" dirty="0"/>
          </a:p>
          <a:p>
            <a:endParaRPr lang="en-US" dirty="0" smtClean="0"/>
          </a:p>
          <a:p>
            <a:endParaRPr lang="en-GB"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51554"/>
          <a:stretch/>
        </p:blipFill>
        <p:spPr>
          <a:xfrm>
            <a:off x="5495731" y="3557459"/>
            <a:ext cx="3428998" cy="3117591"/>
          </a:xfrm>
          <a:prstGeom prst="rect">
            <a:avLst/>
          </a:prstGeom>
        </p:spPr>
      </p:pic>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49303"/>
          <a:stretch/>
        </p:blipFill>
        <p:spPr>
          <a:xfrm>
            <a:off x="5421086" y="246367"/>
            <a:ext cx="3601615" cy="3117591"/>
          </a:xfrm>
          <a:prstGeom prst="rect">
            <a:avLst/>
          </a:prstGeom>
        </p:spPr>
      </p:pic>
    </p:spTree>
    <p:extLst>
      <p:ext uri="{BB962C8B-B14F-4D97-AF65-F5344CB8AC3E}">
        <p14:creationId xmlns:p14="http://schemas.microsoft.com/office/powerpoint/2010/main" val="244204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987" y="269047"/>
            <a:ext cx="9141350" cy="1200329"/>
          </a:xfrm>
          <a:prstGeom prst="rect">
            <a:avLst/>
          </a:prstGeom>
          <a:noFill/>
        </p:spPr>
        <p:txBody>
          <a:bodyPr wrap="square" rtlCol="0">
            <a:spAutoFit/>
          </a:bodyPr>
          <a:lstStyle/>
          <a:p>
            <a:r>
              <a:rPr lang="en-US" sz="3600" dirty="0" smtClean="0">
                <a:latin typeface="Reprise Stamp" panose="02000000000000000000" pitchFamily="2" charset="0"/>
              </a:rPr>
              <a:t>Recording in the studio</a:t>
            </a:r>
            <a:endParaRPr lang="en-US" sz="3600" dirty="0" smtClean="0">
              <a:latin typeface="Reprise Stamp" panose="02000000000000000000" pitchFamily="2" charset="0"/>
            </a:endParaRPr>
          </a:p>
          <a:p>
            <a:endParaRPr lang="en-US" dirty="0" smtClean="0"/>
          </a:p>
          <a:p>
            <a:endParaRPr lang="en-US" dirty="0" smtClean="0"/>
          </a:p>
        </p:txBody>
      </p:sp>
      <p:sp>
        <p:nvSpPr>
          <p:cNvPr id="3" name="TextBox 2"/>
          <p:cNvSpPr txBox="1"/>
          <p:nvPr/>
        </p:nvSpPr>
        <p:spPr>
          <a:xfrm>
            <a:off x="345235" y="1233986"/>
            <a:ext cx="4599990" cy="5047536"/>
          </a:xfrm>
          <a:prstGeom prst="rect">
            <a:avLst/>
          </a:prstGeom>
          <a:noFill/>
        </p:spPr>
        <p:txBody>
          <a:bodyPr wrap="square" rtlCol="0">
            <a:spAutoFit/>
          </a:bodyPr>
          <a:lstStyle/>
          <a:p>
            <a:r>
              <a:rPr lang="en-US" sz="1400" dirty="0" smtClean="0"/>
              <a:t>Recorded at Abbey Road Studios. </a:t>
            </a:r>
          </a:p>
          <a:p>
            <a:endParaRPr lang="en-US" sz="1400" dirty="0"/>
          </a:p>
          <a:p>
            <a:r>
              <a:rPr lang="en-US" sz="1400" dirty="0" smtClean="0"/>
              <a:t>It </a:t>
            </a:r>
            <a:r>
              <a:rPr lang="en-US" sz="1400" dirty="0"/>
              <a:t>differs from the preceding albums in that it was more studio-based, thus establishing fundamental, new approaches in the creation and production of popular music. </a:t>
            </a:r>
          </a:p>
          <a:p>
            <a:endParaRPr lang="en-US" sz="1400" dirty="0"/>
          </a:p>
          <a:p>
            <a:r>
              <a:rPr lang="en-US" sz="1400" dirty="0"/>
              <a:t>The use of the studio was built into the creative idea behind the </a:t>
            </a:r>
            <a:r>
              <a:rPr lang="en-US" sz="1400" dirty="0" smtClean="0"/>
              <a:t>album, </a:t>
            </a:r>
            <a:r>
              <a:rPr lang="en-US" sz="1400" dirty="0"/>
              <a:t>rather than existing simply as a mean of preserving the performance for posterity. </a:t>
            </a:r>
            <a:endParaRPr lang="en-US" sz="1400" dirty="0" smtClean="0"/>
          </a:p>
          <a:p>
            <a:endParaRPr lang="en-US" sz="1400" dirty="0"/>
          </a:p>
          <a:p>
            <a:r>
              <a:rPr lang="en-US" sz="1400" dirty="0" smtClean="0"/>
              <a:t>Experimental production aspects included:</a:t>
            </a:r>
            <a:endParaRPr lang="en-US" sz="1400" dirty="0"/>
          </a:p>
          <a:p>
            <a:pPr marL="285750" indent="-285750">
              <a:buFont typeface="Arial" panose="020B0604020202020204" pitchFamily="34" charset="0"/>
              <a:buChar char="•"/>
            </a:pPr>
            <a:r>
              <a:rPr lang="en-US" sz="1400" b="1" dirty="0" smtClean="0">
                <a:solidFill>
                  <a:srgbClr val="FF0000"/>
                </a:solidFill>
              </a:rPr>
              <a:t>Automatic double tracking </a:t>
            </a:r>
            <a:r>
              <a:rPr lang="en-US" sz="1400" dirty="0" smtClean="0">
                <a:solidFill>
                  <a:srgbClr val="FF0000"/>
                </a:solidFill>
              </a:rPr>
              <a:t>– </a:t>
            </a:r>
            <a:r>
              <a:rPr lang="en-US" sz="1400" dirty="0" smtClean="0"/>
              <a:t>previously, double tracking required the vocal part to be recorded for a second time, but this allowed two recordings of the initial take with one played a fraction of a second out of sync with the other, to give the effect of two parts</a:t>
            </a:r>
          </a:p>
          <a:p>
            <a:pPr marL="285750" indent="-285750">
              <a:buFont typeface="Arial" panose="020B0604020202020204" pitchFamily="34" charset="0"/>
              <a:buChar char="•"/>
            </a:pPr>
            <a:r>
              <a:rPr lang="en-US" sz="1400" b="1" dirty="0" smtClean="0">
                <a:solidFill>
                  <a:srgbClr val="FF0000"/>
                </a:solidFill>
              </a:rPr>
              <a:t>Variable tape speeds – </a:t>
            </a:r>
            <a:r>
              <a:rPr lang="en-US" sz="1400" dirty="0" smtClean="0"/>
              <a:t>recording at a faster tempo than was eventually heard on the disc</a:t>
            </a:r>
          </a:p>
          <a:p>
            <a:pPr marL="285750" indent="-285750">
              <a:buFont typeface="Arial" panose="020B0604020202020204" pitchFamily="34" charset="0"/>
              <a:buChar char="•"/>
            </a:pPr>
            <a:r>
              <a:rPr lang="en-US" sz="1400" b="1" dirty="0" smtClean="0">
                <a:solidFill>
                  <a:srgbClr val="FF0000"/>
                </a:solidFill>
              </a:rPr>
              <a:t>Use of tape loops – </a:t>
            </a:r>
            <a:r>
              <a:rPr lang="en-US" sz="1400" dirty="0" smtClean="0"/>
              <a:t>cutting and splicing end to end of a magnetic tape recording, resulting in a continuous loop. Technique developed by Schaeffer. </a:t>
            </a:r>
          </a:p>
          <a:p>
            <a:pPr marL="285750" indent="-285750">
              <a:buFont typeface="Arial" panose="020B0604020202020204" pitchFamily="34" charset="0"/>
              <a:buChar char="•"/>
            </a:pPr>
            <a:r>
              <a:rPr lang="en-US" sz="1400" b="1" dirty="0" smtClean="0">
                <a:solidFill>
                  <a:srgbClr val="FF0000"/>
                </a:solidFill>
              </a:rPr>
              <a:t>Playing recorded sounds backwards</a:t>
            </a:r>
          </a:p>
          <a:p>
            <a:pPr marL="285750" indent="-285750">
              <a:buFont typeface="Arial" panose="020B0604020202020204" pitchFamily="34" charset="0"/>
              <a:buChar char="•"/>
            </a:pPr>
            <a:r>
              <a:rPr lang="en-US" sz="1400" b="1" dirty="0" smtClean="0">
                <a:solidFill>
                  <a:srgbClr val="FF0000"/>
                </a:solidFill>
              </a:rPr>
              <a:t>Dubbed sound effect</a:t>
            </a:r>
            <a:r>
              <a:rPr lang="en-US" sz="1400" b="1" dirty="0">
                <a:solidFill>
                  <a:srgbClr val="FF0000"/>
                </a:solidFill>
              </a:rPr>
              <a:t>s</a:t>
            </a:r>
            <a:endParaRPr lang="en-US" sz="1400" b="1" dirty="0" smtClean="0">
              <a:solidFill>
                <a:srgbClr val="FF000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1127" y="4217435"/>
            <a:ext cx="3476064" cy="2315461"/>
          </a:xfrm>
          <a:prstGeom prst="rect">
            <a:avLst/>
          </a:prstGeom>
        </p:spPr>
      </p:pic>
      <p:sp>
        <p:nvSpPr>
          <p:cNvPr id="6" name="AutoShape 2" descr="Image result for abbey road">
            <a:hlinkClick r:id="rId3"/>
          </p:cNvPr>
          <p:cNvSpPr>
            <a:spLocks noChangeAspect="1" noChangeArrowheads="1"/>
          </p:cNvSpPr>
          <p:nvPr/>
        </p:nvSpPr>
        <p:spPr bwMode="auto">
          <a:xfrm>
            <a:off x="3290888" y="-1004888"/>
            <a:ext cx="2095500" cy="20955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1128" y="1233986"/>
            <a:ext cx="3476064" cy="2773135"/>
          </a:xfrm>
          <a:prstGeom prst="rect">
            <a:avLst/>
          </a:prstGeom>
        </p:spPr>
      </p:pic>
    </p:spTree>
    <p:extLst>
      <p:ext uri="{BB962C8B-B14F-4D97-AF65-F5344CB8AC3E}">
        <p14:creationId xmlns:p14="http://schemas.microsoft.com/office/powerpoint/2010/main" val="309877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987" y="269047"/>
            <a:ext cx="9141350" cy="1200329"/>
          </a:xfrm>
          <a:prstGeom prst="rect">
            <a:avLst/>
          </a:prstGeom>
          <a:noFill/>
        </p:spPr>
        <p:txBody>
          <a:bodyPr wrap="square" rtlCol="0">
            <a:spAutoFit/>
          </a:bodyPr>
          <a:lstStyle/>
          <a:p>
            <a:r>
              <a:rPr lang="en-US" sz="3600" dirty="0" smtClean="0">
                <a:latin typeface="Reprise Stamp" panose="02000000000000000000" pitchFamily="2" charset="0"/>
              </a:rPr>
              <a:t>Why was this album notable?</a:t>
            </a:r>
            <a:endParaRPr lang="en-US" sz="3600" dirty="0" smtClean="0">
              <a:latin typeface="Reprise Stamp" panose="02000000000000000000" pitchFamily="2" charset="0"/>
            </a:endParaRPr>
          </a:p>
          <a:p>
            <a:endParaRPr lang="en-US" dirty="0" smtClean="0"/>
          </a:p>
          <a:p>
            <a:endParaRPr lang="en-US" dirty="0" smtClean="0"/>
          </a:p>
        </p:txBody>
      </p:sp>
      <p:sp>
        <p:nvSpPr>
          <p:cNvPr id="3" name="TextBox 2"/>
          <p:cNvSpPr txBox="1"/>
          <p:nvPr/>
        </p:nvSpPr>
        <p:spPr>
          <a:xfrm>
            <a:off x="345234" y="1140680"/>
            <a:ext cx="5607697" cy="5047536"/>
          </a:xfrm>
          <a:prstGeom prst="rect">
            <a:avLst/>
          </a:prstGeom>
          <a:noFill/>
        </p:spPr>
        <p:txBody>
          <a:bodyPr wrap="square" rtlCol="0">
            <a:spAutoFit/>
          </a:bodyPr>
          <a:lstStyle/>
          <a:p>
            <a:r>
              <a:rPr lang="en-US" sz="1400" b="1" dirty="0" smtClean="0">
                <a:solidFill>
                  <a:srgbClr val="FF0000"/>
                </a:solidFill>
              </a:rPr>
              <a:t>Use of classical performance forces – </a:t>
            </a:r>
            <a:r>
              <a:rPr lang="en-US" sz="1400" dirty="0" smtClean="0"/>
              <a:t>besides the doubled string quartet in Eleanor Rigby, a French Horn is used on For No One</a:t>
            </a:r>
          </a:p>
          <a:p>
            <a:endParaRPr lang="en-US" sz="1400" b="1" dirty="0">
              <a:solidFill>
                <a:srgbClr val="FF0000"/>
              </a:solidFill>
            </a:endParaRPr>
          </a:p>
          <a:p>
            <a:r>
              <a:rPr lang="en-US" sz="1400" b="1" dirty="0" smtClean="0">
                <a:solidFill>
                  <a:srgbClr val="FF0000"/>
                </a:solidFill>
              </a:rPr>
              <a:t>Indian influences –</a:t>
            </a:r>
            <a:r>
              <a:rPr lang="en-US" sz="1400" dirty="0" smtClean="0"/>
              <a:t> evident in the use of sitar and table on Love You Too and sitar in Tomorrow Never Knows</a:t>
            </a:r>
          </a:p>
          <a:p>
            <a:endParaRPr lang="en-US" sz="1400" dirty="0" smtClean="0"/>
          </a:p>
          <a:p>
            <a:r>
              <a:rPr lang="en-US" sz="1400" b="1" dirty="0" smtClean="0">
                <a:solidFill>
                  <a:srgbClr val="FF0000"/>
                </a:solidFill>
              </a:rPr>
              <a:t>Avoidance of very free treatment of conventional popular music structures </a:t>
            </a:r>
            <a:r>
              <a:rPr lang="en-US" sz="1400" dirty="0" smtClean="0"/>
              <a:t>and further distancing of the band from their earlier ‘</a:t>
            </a:r>
            <a:r>
              <a:rPr lang="en-US" sz="1400" dirty="0" err="1" smtClean="0"/>
              <a:t>Merseybeat</a:t>
            </a:r>
            <a:r>
              <a:rPr lang="en-US" sz="1400" dirty="0" smtClean="0"/>
              <a:t>’ style</a:t>
            </a:r>
          </a:p>
          <a:p>
            <a:endParaRPr lang="en-US" sz="1400" dirty="0"/>
          </a:p>
          <a:p>
            <a:r>
              <a:rPr lang="en-US" sz="1400" b="1" dirty="0" smtClean="0">
                <a:solidFill>
                  <a:srgbClr val="FF0000"/>
                </a:solidFill>
              </a:rPr>
              <a:t>Widening of the range of subjected covered</a:t>
            </a:r>
            <a:r>
              <a:rPr lang="en-US" sz="1400" dirty="0" smtClean="0"/>
              <a:t>. Of the four numbers in this set work, only Here, There and Everywhere is a conventional love song. </a:t>
            </a:r>
          </a:p>
          <a:p>
            <a:endParaRPr lang="en-US" sz="1400" dirty="0"/>
          </a:p>
          <a:p>
            <a:r>
              <a:rPr lang="en-US" sz="1400" dirty="0" smtClean="0"/>
              <a:t>Presence of </a:t>
            </a:r>
            <a:r>
              <a:rPr lang="en-US" sz="1400" b="1" dirty="0" smtClean="0">
                <a:solidFill>
                  <a:srgbClr val="FF0000"/>
                </a:solidFill>
              </a:rPr>
              <a:t>Psychedelic</a:t>
            </a:r>
            <a:r>
              <a:rPr lang="en-US" sz="1400" dirty="0" smtClean="0"/>
              <a:t> elements the result of </a:t>
            </a:r>
            <a:r>
              <a:rPr lang="en-US" sz="1400" b="1" dirty="0" smtClean="0">
                <a:solidFill>
                  <a:srgbClr val="FF0000"/>
                </a:solidFill>
              </a:rPr>
              <a:t>experimentation with LSD</a:t>
            </a:r>
            <a:r>
              <a:rPr lang="en-US" sz="1400" dirty="0" smtClean="0"/>
              <a:t>, reflected in increasingly </a:t>
            </a:r>
            <a:r>
              <a:rPr lang="en-US" sz="1400" dirty="0" err="1" smtClean="0"/>
              <a:t>colourful</a:t>
            </a:r>
            <a:r>
              <a:rPr lang="en-US" sz="1400" dirty="0" smtClean="0"/>
              <a:t> musical timbres </a:t>
            </a:r>
          </a:p>
          <a:p>
            <a:endParaRPr lang="en-US" sz="1400" dirty="0" smtClean="0"/>
          </a:p>
          <a:p>
            <a:endParaRPr lang="en-US" sz="1400" dirty="0"/>
          </a:p>
          <a:p>
            <a:r>
              <a:rPr lang="en-US" sz="1400" b="1" dirty="0" smtClean="0">
                <a:solidFill>
                  <a:srgbClr val="FF0000"/>
                </a:solidFill>
              </a:rPr>
              <a:t>PSYCHEDLIC MUSIC – </a:t>
            </a:r>
            <a:r>
              <a:rPr lang="en-US" sz="1400" dirty="0" smtClean="0"/>
              <a:t>1960s. Attempted to capture the mind-altering effects of hallucinatory drugs such as LSD. In the case of The Beatles, this aspect of their work was reflected in unusually </a:t>
            </a:r>
            <a:r>
              <a:rPr lang="en-US" sz="1400" dirty="0" err="1" smtClean="0"/>
              <a:t>colourful</a:t>
            </a:r>
            <a:r>
              <a:rPr lang="en-US" sz="1400" dirty="0" smtClean="0"/>
              <a:t> timbre and imagery and attempts to recreate meditative experiences. Ringo Starr later commented that drugs were taken, the ‘we never did to a great extent at the session – we were really hard workers’. </a:t>
            </a: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3102" r="2204"/>
          <a:stretch/>
        </p:blipFill>
        <p:spPr>
          <a:xfrm rot="16200000">
            <a:off x="4666183" y="2466685"/>
            <a:ext cx="5718246" cy="2912256"/>
          </a:xfrm>
          <a:prstGeom prst="rect">
            <a:avLst/>
          </a:prstGeom>
        </p:spPr>
      </p:pic>
      <p:sp>
        <p:nvSpPr>
          <p:cNvPr id="6" name="Rectangle 5"/>
          <p:cNvSpPr/>
          <p:nvPr/>
        </p:nvSpPr>
        <p:spPr>
          <a:xfrm>
            <a:off x="287112" y="4646645"/>
            <a:ext cx="5665819" cy="1688841"/>
          </a:xfrm>
          <a:prstGeom prst="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51482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987" y="269047"/>
            <a:ext cx="9141350" cy="1200329"/>
          </a:xfrm>
          <a:prstGeom prst="rect">
            <a:avLst/>
          </a:prstGeom>
          <a:noFill/>
        </p:spPr>
        <p:txBody>
          <a:bodyPr wrap="square" rtlCol="0">
            <a:spAutoFit/>
          </a:bodyPr>
          <a:lstStyle/>
          <a:p>
            <a:r>
              <a:rPr lang="en-US" sz="3600" dirty="0" smtClean="0">
                <a:latin typeface="Reprise Stamp" panose="02000000000000000000" pitchFamily="2" charset="0"/>
              </a:rPr>
              <a:t>What is each song about?</a:t>
            </a:r>
            <a:endParaRPr lang="en-US" sz="3600" dirty="0" smtClean="0">
              <a:latin typeface="Reprise Stamp" panose="02000000000000000000" pitchFamily="2" charset="0"/>
            </a:endParaRPr>
          </a:p>
          <a:p>
            <a:endParaRPr lang="en-US" dirty="0" smtClean="0"/>
          </a:p>
          <a:p>
            <a:endParaRPr lang="en-US" dirty="0" smtClean="0"/>
          </a:p>
        </p:txBody>
      </p:sp>
      <p:sp>
        <p:nvSpPr>
          <p:cNvPr id="3" name="TextBox 2"/>
          <p:cNvSpPr txBox="1"/>
          <p:nvPr/>
        </p:nvSpPr>
        <p:spPr>
          <a:xfrm>
            <a:off x="345234" y="1140680"/>
            <a:ext cx="5607697" cy="5047536"/>
          </a:xfrm>
          <a:prstGeom prst="rect">
            <a:avLst/>
          </a:prstGeom>
          <a:noFill/>
        </p:spPr>
        <p:txBody>
          <a:bodyPr wrap="square" rtlCol="0">
            <a:spAutoFit/>
          </a:bodyPr>
          <a:lstStyle/>
          <a:p>
            <a:r>
              <a:rPr lang="en-US" sz="1400" b="1" dirty="0" smtClean="0">
                <a:solidFill>
                  <a:srgbClr val="FF0000"/>
                </a:solidFill>
              </a:rPr>
              <a:t>Eleanor Rigby</a:t>
            </a:r>
          </a:p>
          <a:p>
            <a:r>
              <a:rPr lang="en-US" sz="1400" dirty="0" smtClean="0"/>
              <a:t>This strikingly original song has to do with loneliness and futility. In place of the typical line-up of instruments, a string group was used, drawing on eight performers. This was not an octet as such, with eight independent parts, but a double string quartet. </a:t>
            </a:r>
          </a:p>
          <a:p>
            <a:endParaRPr lang="en-US" sz="1400" b="1" dirty="0">
              <a:solidFill>
                <a:srgbClr val="FF0000"/>
              </a:solidFill>
            </a:endParaRPr>
          </a:p>
          <a:p>
            <a:r>
              <a:rPr lang="en-US" sz="1400" b="1" dirty="0" smtClean="0">
                <a:solidFill>
                  <a:srgbClr val="FF0000"/>
                </a:solidFill>
              </a:rPr>
              <a:t>Here, There and Everywhere</a:t>
            </a:r>
          </a:p>
          <a:p>
            <a:r>
              <a:rPr lang="en-US" sz="1400" dirty="0" smtClean="0"/>
              <a:t>This exquisite romantic ballad was a favorite of both Lennon and its composer, McCartney, as well as George Martin. According to McCartney, it was inspired by Brian Wilson’s number ‘od Only Knows’ which appeared on the Beach Boy’s album Pet Sounds, the same year as Revolver. </a:t>
            </a:r>
          </a:p>
          <a:p>
            <a:endParaRPr lang="en-US" sz="1400" b="1" dirty="0">
              <a:solidFill>
                <a:srgbClr val="FF0000"/>
              </a:solidFill>
            </a:endParaRPr>
          </a:p>
          <a:p>
            <a:r>
              <a:rPr lang="en-US" sz="1400" b="1" dirty="0" smtClean="0">
                <a:solidFill>
                  <a:srgbClr val="FF0000"/>
                </a:solidFill>
              </a:rPr>
              <a:t>I Want To Tell You</a:t>
            </a:r>
          </a:p>
          <a:p>
            <a:r>
              <a:rPr lang="en-US" sz="1400" dirty="0" smtClean="0"/>
              <a:t>This number is by George Harrison, and according to Harrison himself, concerned ‘the avalanche of thought that are so hard to write own or say or transmit’. The song’s sense of frustration is evident in the markedly dissonant harmony. </a:t>
            </a:r>
          </a:p>
          <a:p>
            <a:endParaRPr lang="en-US" sz="1400" b="1" dirty="0">
              <a:solidFill>
                <a:srgbClr val="FF0000"/>
              </a:solidFill>
            </a:endParaRPr>
          </a:p>
          <a:p>
            <a:r>
              <a:rPr lang="en-US" sz="1400" b="1" dirty="0" smtClean="0">
                <a:solidFill>
                  <a:srgbClr val="FF0000"/>
                </a:solidFill>
              </a:rPr>
              <a:t>Tomorrow Never Knows</a:t>
            </a:r>
          </a:p>
          <a:p>
            <a:r>
              <a:rPr lang="en-US" sz="1400" dirty="0" smtClean="0"/>
              <a:t>This song was the first on the album to be recorded. Its text was assembled by Lennon and as based on The Psychedelic Experience: A Manual Base don the Tibetan Book of thy Dead by Timothy Leary, Richard Alpert and Ralph </a:t>
            </a:r>
            <a:r>
              <a:rPr lang="en-US" sz="1400" dirty="0" err="1" smtClean="0"/>
              <a:t>Metzner</a:t>
            </a:r>
            <a:r>
              <a:rPr lang="en-US" sz="1400" dirty="0" smtClean="0"/>
              <a:t>.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3154" y="2867608"/>
            <a:ext cx="2705100" cy="3810000"/>
          </a:xfrm>
          <a:prstGeom prst="rect">
            <a:avLst/>
          </a:prstGeom>
        </p:spPr>
      </p:pic>
    </p:spTree>
    <p:extLst>
      <p:ext uri="{BB962C8B-B14F-4D97-AF65-F5344CB8AC3E}">
        <p14:creationId xmlns:p14="http://schemas.microsoft.com/office/powerpoint/2010/main" val="1230639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TotalTime>
  <Words>711</Words>
  <Application>Microsoft Office PowerPoint</Application>
  <PresentationFormat>On-screen Show (4:3)</PresentationFormat>
  <Paragraphs>54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Reprise Stamp</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Ceilidh A. Botfield</cp:lastModifiedBy>
  <cp:revision>30</cp:revision>
  <cp:lastPrinted>2017-03-14T10:38:25Z</cp:lastPrinted>
  <dcterms:created xsi:type="dcterms:W3CDTF">2017-03-13T21:13:21Z</dcterms:created>
  <dcterms:modified xsi:type="dcterms:W3CDTF">2018-03-16T15:20:37Z</dcterms:modified>
</cp:coreProperties>
</file>