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9" r:id="rId3"/>
    <p:sldId id="333" r:id="rId4"/>
    <p:sldId id="328" r:id="rId5"/>
    <p:sldId id="330" r:id="rId6"/>
    <p:sldId id="334" r:id="rId7"/>
    <p:sldId id="335" r:id="rId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6" autoAdjust="0"/>
  </p:normalViewPr>
  <p:slideViewPr>
    <p:cSldViewPr snapToGrid="0" snapToObjects="1">
      <p:cViewPr>
        <p:scale>
          <a:sx n="100" d="100"/>
          <a:sy n="100" d="100"/>
        </p:scale>
        <p:origin x="-1308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7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9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3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6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8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0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2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8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0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7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603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C41E0-57EE-7642-A954-9951B2ACD86B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43540-657D-B742-A287-EAEB1F9A4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81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iO_KaukvTRAhUDtxQKHdjDAhoQjRwIBw&amp;url=http%3A%2F%2Fslatethedisco.com%2F2013%2F02%2Fin-photos-courtney-pine%2F&amp;psig=AFQjCNFHPwC4Mg10MhWtFPpfBB9c_90MKg&amp;ust=1486218703177165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&amp;esrc=s&amp;source=images&amp;cd=&amp;cad=rja&amp;uact=8&amp;ved=0ahUKEwiypOyhlPTRAhWExRQKHYIRBMMQjRwIBw&amp;url=http%3A%2F%2Fwww.blackpresence.co.uk%2Fcourtney-pine%2F&amp;psig=AFQjCNFVKOt7liyq8_A5o7X-PRkBKRqWmA&amp;ust=148621923957459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.uk/url?sa=i&amp;rct=j&amp;q=&amp;esrc=s&amp;source=images&amp;cd=&amp;cad=rja&amp;uact=8&amp;ved=0ahUKEwjY6-LOlfTRAhWCaRQKHXIrCI0QjRwIBw&amp;url=https%3A%2F%2Fwww.youtube.com%2Fwatch%3Fv%3D6To8EYx9bwc&amp;bvm=bv.146094739,d.ZGg&amp;psig=AFQjCNHlZcYviZ5v9Iy_G_4jd_bK4HkK2Q&amp;ust=148621959909415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&amp;esrc=s&amp;source=images&amp;cd=&amp;cad=rja&amp;uact=8&amp;ved=0ahUKEwi88_eGlvTRAhWLuhQKHcAgCb8QjRwIBw&amp;url=http%3A%2F%2Fwww.junodownload.com%2Fproducts%2Fcourtney-pine-back-in-the-day-europe%2F1796524-02%2F&amp;bvm=bv.146094739,d.ZGg&amp;psig=AFQjCNEkC4qlP0KgTyI1BWOyf5yK7zDe0A&amp;ust=148621972117347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1149" y="4776132"/>
            <a:ext cx="35909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Reprise Stamp" panose="02000000000000000000" pitchFamily="2" charset="0"/>
              </a:rPr>
              <a:t>Courtney pine: back in the day</a:t>
            </a:r>
            <a:endParaRPr lang="en-US" sz="1600" dirty="0">
              <a:latin typeface="Reprise Stamp" panose="02000000000000000000" pitchFamily="2" charset="0"/>
            </a:endParaRPr>
          </a:p>
        </p:txBody>
      </p:sp>
      <p:sp>
        <p:nvSpPr>
          <p:cNvPr id="2" name="AutoShape 2" descr="Berlioz: Harold en Italie (Harold in Italy), Op. 16; Rob Roy Overture; Le Corsaire (The Corsair) Overture, Op. 21"/>
          <p:cNvSpPr>
            <a:spLocks noChangeAspect="1" noChangeArrowheads="1"/>
          </p:cNvSpPr>
          <p:nvPr/>
        </p:nvSpPr>
        <p:spPr bwMode="auto">
          <a:xfrm>
            <a:off x="920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Image result for courtney pin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160337"/>
            <a:ext cx="5013326" cy="655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9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900" y="215770"/>
            <a:ext cx="869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600" dirty="0" smtClean="0">
                <a:latin typeface="Reprise Stamp" panose="02000000000000000000" pitchFamily="2" charset="0"/>
              </a:rPr>
              <a:t>Courtney pine</a:t>
            </a:r>
            <a:endParaRPr lang="en-GB" sz="4600" dirty="0">
              <a:latin typeface="Reprise Stamp" panose="02000000000000000000" pitchFamily="2" charset="0"/>
            </a:endParaRPr>
          </a:p>
        </p:txBody>
      </p:sp>
      <p:sp>
        <p:nvSpPr>
          <p:cNvPr id="9" name="AutoShape 6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8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215900" y="-6873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5898" y="1258877"/>
            <a:ext cx="481330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 British-Jamaican, born in 1964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Leading British jazz saxophonist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Music combines jazz and contemporary pop music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Learned clarinet before taking up saxophone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Played in reggae and funk bands at early 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Member of the ‘Jazz Warriors’ which fused jazz with calypso, reggae and </a:t>
            </a:r>
            <a:r>
              <a:rPr lang="en-GB" dirty="0" err="1" smtClean="0"/>
              <a:t>ska</a:t>
            </a:r>
            <a:r>
              <a:rPr lang="en-GB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He found that electronic sounds and rhythms from pop music opened up new directions in his music and he mixed inspired sax playing with these influences.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2" name="Picture 2" descr="Image result for courtney pin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1" y="215770"/>
            <a:ext cx="3619499" cy="6423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49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900" y="215770"/>
            <a:ext cx="869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600" dirty="0" smtClean="0">
                <a:latin typeface="Reprise Stamp" panose="02000000000000000000" pitchFamily="2" charset="0"/>
              </a:rPr>
              <a:t>Courtney pine</a:t>
            </a:r>
            <a:endParaRPr lang="en-GB" sz="4600" dirty="0">
              <a:latin typeface="Reprise Stamp" panose="02000000000000000000" pitchFamily="2" charset="0"/>
            </a:endParaRPr>
          </a:p>
        </p:txBody>
      </p:sp>
      <p:sp>
        <p:nvSpPr>
          <p:cNvPr id="9" name="AutoShape 6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8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215900" y="-6873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5898" y="1258877"/>
            <a:ext cx="4813302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Often credited as spearheading a jazz revival by broadening its appeal to younger audiences.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His album journey to the Urge Within was the first jazz album to enter the UK top 40.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Pine’s influences range from early jazz to bebop and experimental avant-garde; in particular the American saxophonists Sonny Rollins and John Coltrane.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He is a virtuoso musicians and often practises for 8 hours a days .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He has been awarded an OBE and a CBE for his contribution to the black community and jazz music.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3074" name="Picture 2" descr="Image result for courtney pine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14" r="24861"/>
          <a:stretch/>
        </p:blipFill>
        <p:spPr bwMode="auto">
          <a:xfrm>
            <a:off x="5343524" y="354012"/>
            <a:ext cx="3507251" cy="619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8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900" y="215770"/>
            <a:ext cx="8699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Reprise Stamp" panose="02000000000000000000" pitchFamily="2" charset="0"/>
              </a:rPr>
              <a:t>Back in the day</a:t>
            </a:r>
            <a:endParaRPr lang="en-GB" sz="4800" dirty="0">
              <a:latin typeface="Reprise Stamp" panose="02000000000000000000" pitchFamily="2" charset="0"/>
            </a:endParaRPr>
          </a:p>
        </p:txBody>
      </p:sp>
      <p:sp>
        <p:nvSpPr>
          <p:cNvPr id="9" name="AutoShape 6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8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215900" y="-6873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5899" y="1743075"/>
            <a:ext cx="356552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Released in 2000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Produced, engineered and mixed by Pine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Pine performs saxophone, bass clarinet and keyboard on the album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4098" name="Picture 2" descr="Image result for courtney pine back in the da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804" y="1743075"/>
            <a:ext cx="4982596" cy="4941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63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899" y="215770"/>
            <a:ext cx="87661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dirty="0" smtClean="0">
                <a:latin typeface="Reprise Stamp" panose="02000000000000000000" pitchFamily="2" charset="0"/>
              </a:rPr>
              <a:t>Lady day and (john </a:t>
            </a:r>
            <a:r>
              <a:rPr lang="en-GB" sz="3800" dirty="0" err="1" smtClean="0">
                <a:latin typeface="Reprise Stamp" panose="02000000000000000000" pitchFamily="2" charset="0"/>
              </a:rPr>
              <a:t>coltrane</a:t>
            </a:r>
            <a:r>
              <a:rPr lang="en-GB" sz="3800" dirty="0" smtClean="0">
                <a:latin typeface="Reprise Stamp" panose="02000000000000000000" pitchFamily="2" charset="0"/>
              </a:rPr>
              <a:t>)</a:t>
            </a:r>
            <a:endParaRPr lang="en-GB" sz="3800" dirty="0">
              <a:latin typeface="Reprise Stamp" panose="02000000000000000000" pitchFamily="2" charset="0"/>
            </a:endParaRPr>
          </a:p>
        </p:txBody>
      </p:sp>
      <p:sp>
        <p:nvSpPr>
          <p:cNvPr id="9" name="AutoShape 6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8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215900" y="-6873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5899" y="1222350"/>
            <a:ext cx="864235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Written by Gil Scott-Heron, an </a:t>
            </a:r>
            <a:r>
              <a:rPr lang="en-GB" dirty="0"/>
              <a:t>A</a:t>
            </a:r>
            <a:r>
              <a:rPr lang="en-GB" dirty="0" smtClean="0"/>
              <a:t>merican poet/musician with a cult following.  His lyrics are highly political.</a:t>
            </a:r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music </a:t>
            </a:r>
            <a:r>
              <a:rPr lang="en-GB" dirty="0" smtClean="0"/>
              <a:t>pays homage to Billie Holiday and John Coltrane. </a:t>
            </a:r>
          </a:p>
          <a:p>
            <a:endParaRPr lang="en-GB" dirty="0"/>
          </a:p>
          <a:p>
            <a:r>
              <a:rPr lang="en-GB" dirty="0" smtClean="0"/>
              <a:t>Billie Holiday (</a:t>
            </a:r>
            <a:r>
              <a:rPr lang="en-GB" dirty="0"/>
              <a:t>nicknamed Lady Day) was a singer in the big band swing jazz era. John Coltrane was a tenor </a:t>
            </a:r>
            <a:r>
              <a:rPr lang="en-GB" dirty="0" smtClean="0"/>
              <a:t>saxophonist in </a:t>
            </a:r>
            <a:r>
              <a:rPr lang="en-GB" dirty="0"/>
              <a:t>the era of the modern jazz combo.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This </a:t>
            </a:r>
            <a:r>
              <a:rPr lang="en-GB" dirty="0"/>
              <a:t>music, on the other hand, is more closely connected </a:t>
            </a:r>
            <a:r>
              <a:rPr lang="en-GB" dirty="0" smtClean="0"/>
              <a:t>with </a:t>
            </a:r>
            <a:r>
              <a:rPr lang="en-GB" b="1" dirty="0" smtClean="0">
                <a:solidFill>
                  <a:srgbClr val="FF0000"/>
                </a:solidFill>
              </a:rPr>
              <a:t>blues </a:t>
            </a:r>
            <a:r>
              <a:rPr lang="en-GB" dirty="0">
                <a:solidFill>
                  <a:srgbClr val="FF0000"/>
                </a:solidFill>
              </a:rPr>
              <a:t>and </a:t>
            </a:r>
            <a:r>
              <a:rPr lang="en-GB" b="1" dirty="0">
                <a:solidFill>
                  <a:srgbClr val="FF0000"/>
                </a:solidFill>
              </a:rPr>
              <a:t>soul</a:t>
            </a:r>
            <a:r>
              <a:rPr lang="en-GB" dirty="0">
                <a:solidFill>
                  <a:srgbClr val="FF0000"/>
                </a:solidFill>
              </a:rPr>
              <a:t>. 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sz="2000" dirty="0"/>
          </a:p>
          <a:p>
            <a:r>
              <a:rPr lang="en-GB" dirty="0" smtClean="0"/>
              <a:t>Blues and soul singer Lynden David Hall is the vocalist on the track. 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98403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899" y="215770"/>
            <a:ext cx="8404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Reprise Stamp" panose="02000000000000000000" pitchFamily="2" charset="0"/>
              </a:rPr>
              <a:t>Inner state of mind</a:t>
            </a:r>
            <a:endParaRPr lang="en-GB" sz="4000" dirty="0">
              <a:latin typeface="Reprise Stamp" panose="02000000000000000000" pitchFamily="2" charset="0"/>
            </a:endParaRPr>
          </a:p>
        </p:txBody>
      </p:sp>
      <p:sp>
        <p:nvSpPr>
          <p:cNvPr id="9" name="AutoShape 6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8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215900" y="-6873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5899" y="1222350"/>
            <a:ext cx="864235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music is an original composition by Courtney Pine, but it demonstrates an eclectic mix of </a:t>
            </a:r>
            <a:r>
              <a:rPr lang="en-GB" dirty="0" smtClean="0"/>
              <a:t>influences</a:t>
            </a:r>
            <a:r>
              <a:rPr lang="en-GB" dirty="0"/>
              <a:t> </a:t>
            </a:r>
            <a:r>
              <a:rPr lang="en-GB" dirty="0" smtClean="0"/>
              <a:t>including  jazz and hip hop.</a:t>
            </a:r>
          </a:p>
          <a:p>
            <a:endParaRPr lang="en-GB" dirty="0"/>
          </a:p>
          <a:p>
            <a:r>
              <a:rPr lang="en-GB" dirty="0"/>
              <a:t>The music includes </a:t>
            </a:r>
            <a:r>
              <a:rPr lang="en-GB" b="1" dirty="0">
                <a:solidFill>
                  <a:srgbClr val="FF0000"/>
                </a:solidFill>
              </a:rPr>
              <a:t>rap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b="1" dirty="0">
                <a:solidFill>
                  <a:srgbClr val="FF0000"/>
                </a:solidFill>
              </a:rPr>
              <a:t>sampling </a:t>
            </a:r>
            <a:r>
              <a:rPr lang="en-GB" dirty="0">
                <a:solidFill>
                  <a:srgbClr val="FF0000"/>
                </a:solidFill>
              </a:rPr>
              <a:t>and </a:t>
            </a:r>
            <a:r>
              <a:rPr lang="en-GB" b="1" dirty="0">
                <a:solidFill>
                  <a:srgbClr val="FF0000"/>
                </a:solidFill>
              </a:rPr>
              <a:t>turntable </a:t>
            </a:r>
            <a:r>
              <a:rPr lang="en-GB" dirty="0" smtClean="0"/>
              <a:t>techniques</a:t>
            </a:r>
            <a:r>
              <a:rPr lang="en-GB" dirty="0"/>
              <a:t> </a:t>
            </a:r>
            <a:r>
              <a:rPr lang="en-GB" dirty="0" smtClean="0"/>
              <a:t>(hip hop). </a:t>
            </a:r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vocal solo, sung by the jazz singer </a:t>
            </a:r>
            <a:r>
              <a:rPr lang="en-GB" dirty="0" err="1" smtClean="0"/>
              <a:t>Eska</a:t>
            </a:r>
            <a:r>
              <a:rPr lang="en-GB" dirty="0" smtClean="0"/>
              <a:t> </a:t>
            </a:r>
            <a:r>
              <a:rPr lang="en-GB" dirty="0" err="1" smtClean="0"/>
              <a:t>Mtungwezi</a:t>
            </a:r>
            <a:r>
              <a:rPr lang="en-GB" dirty="0"/>
              <a:t>, pays tribute to the Gershwin classic ‘Summertime’</a:t>
            </a:r>
            <a:r>
              <a:rPr lang="en-GB" i="1" dirty="0"/>
              <a:t>. </a:t>
            </a:r>
            <a:r>
              <a:rPr lang="en-GB" dirty="0"/>
              <a:t>The original words ‘and the </a:t>
            </a:r>
            <a:r>
              <a:rPr lang="en-GB" dirty="0" err="1"/>
              <a:t>livin</a:t>
            </a:r>
            <a:r>
              <a:rPr lang="en-GB" dirty="0"/>
              <a:t>’ is easy</a:t>
            </a:r>
            <a:r>
              <a:rPr lang="en-GB" dirty="0" smtClean="0"/>
              <a:t>’ are </a:t>
            </a:r>
            <a:r>
              <a:rPr lang="en-GB" dirty="0"/>
              <a:t>transformed into ‘and the living </a:t>
            </a:r>
            <a:r>
              <a:rPr lang="en-GB" dirty="0" err="1"/>
              <a:t>ain’t</a:t>
            </a:r>
            <a:r>
              <a:rPr lang="en-GB" dirty="0"/>
              <a:t> easy’</a:t>
            </a:r>
            <a:r>
              <a:rPr lang="en-GB" i="1" dirty="0"/>
              <a:t>. </a:t>
            </a:r>
            <a:r>
              <a:rPr lang="en-GB" dirty="0"/>
              <a:t>The initial minor third interval is the same as in </a:t>
            </a:r>
            <a:r>
              <a:rPr lang="en-GB" dirty="0" smtClean="0"/>
              <a:t>the original </a:t>
            </a:r>
            <a:r>
              <a:rPr lang="en-GB" dirty="0"/>
              <a:t>song.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pair of chords in the ‘horn’ (brass) section are taken from the Miles Davis piece ‘</a:t>
            </a:r>
            <a:r>
              <a:rPr lang="en-GB" dirty="0" smtClean="0"/>
              <a:t>So What</a:t>
            </a:r>
            <a:r>
              <a:rPr lang="en-GB" dirty="0"/>
              <a:t>’. </a:t>
            </a:r>
            <a:endParaRPr lang="en-GB" dirty="0" smtClean="0"/>
          </a:p>
          <a:p>
            <a:endParaRPr lang="en-GB" b="1" dirty="0"/>
          </a:p>
          <a:p>
            <a:r>
              <a:rPr lang="en-GB" b="1" dirty="0" smtClean="0">
                <a:solidFill>
                  <a:srgbClr val="FF0000"/>
                </a:solidFill>
              </a:rPr>
              <a:t>Blue </a:t>
            </a:r>
            <a:r>
              <a:rPr lang="en-GB" b="1" dirty="0">
                <a:solidFill>
                  <a:srgbClr val="FF0000"/>
                </a:solidFill>
              </a:rPr>
              <a:t>notes</a:t>
            </a:r>
            <a:r>
              <a:rPr lang="en-GB" dirty="0">
                <a:solidFill>
                  <a:srgbClr val="FF0000"/>
                </a:solidFill>
              </a:rPr>
              <a:t>, </a:t>
            </a:r>
            <a:r>
              <a:rPr lang="en-GB" dirty="0"/>
              <a:t>as on the very first saxophone note, testify to the blues influence in this and </a:t>
            </a:r>
            <a:r>
              <a:rPr lang="en-GB" dirty="0" smtClean="0"/>
              <a:t>almost any </a:t>
            </a:r>
            <a:r>
              <a:rPr lang="en-GB" dirty="0"/>
              <a:t>jazz piece.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4578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899" y="215770"/>
            <a:ext cx="8404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Reprise Stamp" panose="02000000000000000000" pitchFamily="2" charset="0"/>
              </a:rPr>
              <a:t>Love and affection</a:t>
            </a:r>
            <a:endParaRPr lang="en-GB" sz="4000" dirty="0">
              <a:latin typeface="Reprise Stamp" panose="02000000000000000000" pitchFamily="2" charset="0"/>
            </a:endParaRPr>
          </a:p>
        </p:txBody>
      </p:sp>
      <p:sp>
        <p:nvSpPr>
          <p:cNvPr id="9" name="AutoShape 6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8" descr="data:image/jpeg;base64,/9j/4AAQSkZJRgABAQAAAQABAAD/2wCEAAkGBhQSEBQUEhQVFRUVGBQWFxgYFxgXFxoXHBYYGhccGBgYHCYeGB0jHBgYHy8gIycpLSwsGB4xNTAqNSYrLCkBCQoKDgwOGg8PGiwkHyQsKSwsLCwsLCwsLCwsLCwsLCwsKSwsKSwsLCwsLCwsLCwpLCwsLCwsKSwsLCwsLCwsLP/AABEIALcBEwMBIgACEQEDEQH/xAAbAAABBQEBAAAAAAAAAAAAAAAFAAECBAYDB//EAEQQAAIBAgQDBQUECAUDBAMAAAECEQADBBIhMQVBURMiYXGBBjKRobEUQsHwByMkUmKSstFDcnOC4TPS8RWDoqM0U2P/xAAaAQADAQEBAQAAAAAAAAAAAAAAAQIDBAUG/8QAKBEAAgIBAwMDBAMAAAAAAAAAAAECESEDEjETQVEEImEyM3GBkdHw/9oADAMBAAIRAxEAPwD0m0K7RTotSivTbs8cjFOBTxSpWA0U8U8UopDGqGeukVDsqaoB4p4qUUopWBGlFSilFFjIgU8VKKUUrAjFKKlSoApY/ElRoGnNb1CyILgH5TUrzysd5CSBoO8NfIjWp45wFGbYvbG8al1jXz1qGMtCV0YyyjQkc/Mcp8tfVNlJFlRSilbtwAKlFMkjFKKlFKgCMU0VKKVOwIxSipRTRRYxopU8UjQA0U1LNT0wGpiKlFKKBGN/SeP2RP8AVT+lq8rB1+H1Neq/pQH7Gv8Aqp9Gryifz/uNcev9R63pftm4Q6DfYfSnrjbAyjyH08qVedR6Fnq0U8U9KvbPmRopRTxTxQA0UqeKqXrY7e3rrluQPLL/AN1JsaVlqnp6VAhqUU8UzDTSgBlMz4GPkP708Vww0y0xGY7dIEfjVmlY2qIxSipRSIpgNFKKr4ANk7xk5n38GI/Cu+YTE67xzikmNqnRnfa/EWyLVptWNy28AmVRT3iYPMd318KucUuqzWYY911c5SfdiNQN/eXTx+OO9qHv28dedUUrlAlmZdCtrbTXcCByzHlUsX7aJ2jMw7NjaCxmzT+tJmYG6gHblWM5O6R16emqTPRQZp6q8K45axCuEYEqzGNNs7AHryq5FXCe5Wc+pDZKiNKKeKUVoZjRTRXJy/aKAO7DFj4iIHhv8q7xSTG1RGKihkTSuzGkepgVw4cWNtc2XYbEnX11osKwWIpEVKKUUxEMlKKnFNFOwIxTRU4pooAxv6UP/wAJf9VPo1eStvp4f1GvW/0pD9hH+qn0avImMD8/vGuTW+o9X0v2zeYZDkXTkPpSrhhbvcXVvdH086VefSPRyetRT08U8V7NnzJGlUopRRYDRQ7ED9rs/wCniPrZoixgVRvj9rtf6V/+qzSY4/2Xop4p4pRRYhopRSYwQOv9vnQv2l439lsh9JZgonaYJ/CKLGlbLmBuZgxggh7iwY5MQIjlEVZigns5xyxcRALyszoWidS+Yi5AOuhj+YdaOxWcJWjTVhtZGKUUynU+EcvCd+e9SNXZlQBw/FUsYbM5JJuYjKOZPbXPl41xwnG2uWrjtlEZRCk5h3u7HWdR8KyVzEm6WYE5QbpXwXtWI+JaifCL6ph7wcGcyETEAhs3mDCt+TUTkqo7dPTp2zU4QBsoYAnMgOnRWY8vT0ru3ArFwd60jTB1UR3vTrI9V6UK4ZdyMqnfMTynY/KDRzB3v1fiEbpupBHzrlcjpSFg+BpZk2VADakc+uh/A/hXcrVs3enNgBtsQD/cetTv2ga0hqUYaukpZXJRimipxTRXTZw0Vbtwi9bAOhW4SOsFI+En41YiqV9/2q0v/wDO8fnbq/FJFNYX+7nK60KTpoCddB6nlVHgF/PhrTHfKJEyQRpr46a0L9s7l0NhxbtvcBeSqFRLDVQczAdSJ6Gm9kMeWkGzcTOXuKzFIZWYkSFYkGQw2pOTTWDSME4N2aWKUVF2OZQI1knyEba6b7wanFXZjQ0U0VKlQBCKUVKKUUwoxf6VNMCP9VPo1ePE/n/dXsX6VR+wD/VT6NXjrfn+Y1y63J6npftm6wjrkXyH0pqbB2v1a+Q+lKvPo9Cz12npVIV7J83Q0UopnJ0jqPrrU4pBRVxlyAv8ToP/AJD+1VMWf2u1427o+NyyKr8b4oqYizbPVX/+xQB8A1Qx+IzY3ClDKlWPUEdta/8APpWTnTZ0Q07S/YeLagdZ/Pzp6pYjERibaDoxProPmKsLd0uHoT1Oyj8Z2q9xm4NKzhi8aEcSdAlxz1gREDnsaF3sQuMTKywgYONdZXUE8vGPEULb2jFzFupVisPbHJcuQifGSSa5cExcErvBRfOWlqzcuTohprDD3DPY5LGVrXvIXidRBYkjruJ+FGmcAqCQC0wOsbj0mqeBZ+3zZv1eWCP4s4IP1Hr4UI9usYVe0EPeAZhrGsgD+mo05e6jTVgmgvw2/me907QgeiqPwpcdulcNdI3ykDzbuj61mfZXi9yQrIJeToRuV5682C/GrXtPxMjC9izB7txZ7u5yuswo1EwfXnWkZGE9P3fwYgMbbKBJQk5o/d7RonzMH4VfTHr2hw7iblzvljuGLZlXTXVSSR1YcxQl+IpaVTAZ1DqFMwsXGK550aJkKPCehfCOBcbtGZiASCSpBuFgst5FpJ35zzrKbcVdHWkmzWJxCMWqQ5IUmRopKhQ/OQJnXnFHMJxMmF/h6zuRO4rC8K4+n2i32zAPZLJn1AYMwzHfQ6HfqfKtNZxUOAsiQFDG4CTruATLCQuw2M6VlOLRcWmaHE8Ri5h1n32QnUcgw+pFF8RiWyAouYyukxodz00GvpXnnGuJXbeKtzC9mlsgOR73eYxEyCfGdD0rY4TiC5EznKSqkyMokgbMQEbU8jU3STCsl9mGYjpvTRVayB2rkRMQ3XcZdPiN6tRXZB2jz9SNSANy8TxJByW1cHr3GPyYVZ4zxxbAj3nOy/ix5D61k7HHSOIO5tkgdqNBqQWRQfgAfWh+KxbXGZ2Opknl02nzHwoUqbNOldfgPJijiCBdOboOU84HQD86Uc4dwS2IKSumjDQ7kHz5HXqetZJcXAskDKQkGeZzsJ26EVquEY2VX/I09Nln7vnWM3mzohGlRyTGMcctsmcq3ByHPmP9lHK87wPH2t4trhCwXZiZBOqkbDb3vpNekXBz6ia1g3dM59aCq0c4pRTXR3T5VIitTnojFNFSpRTFRiv0rn9gH+rb+jV45HXx/qr179K1z9lCxpnQz4y3LyFeTFNfj/VXNq8np+nxA1+EM21PgPpSrpg7Q7NdRsOdKuBrJ6KeD1+nzCg78etn79vQT15A1bs4+2YlkGnJlj61625Hz3Tl4Lbtt5iplh1FVPtdogEOmp/eA5Hx0roty2xgOpJ2AeZ9JpWg2vwZX2yw9w3rRs6sXXtBuTbWJEbQcxnn3VqnxPFMuOs5Bm7JDlHUIVY5iSN4PrXX2g4iVxJ0P6tmA0J0y2ucbEhhVccQD4xtICI7EnQZTcttOuo0kDmZHWspHXprCNK+NH2jtSQQAqwJEsVXTfXXN8DQvE8WZbOMBMgxkI277FSNt9Y9KBcT40rd1BAUhvvTmAgGEHdjWJ6md9K1vHhwUuMVDtbDMOQDAkkEd0+Mcz1qYumVKNosYMsLuGKkBGy5hqO8XgFgN9VUCNhPU0KwvGbnaFkBY9ozRLa+uvM/Sit/ELauIEYNkAyk6SQ50iehNWL2BXCKGiGJRgsAFSU7wIUSdTPUCJim2khpB7hvGkZmQEh2RX5y28QZ1Ek6eXWgPtdj3fFoSCyEWwpGoInv7jk2YelA2x7O3aqWkHQgLAPlmkbbT6USwnHAUIuKGKgZTBMd4EyJ058vjUw23Y5XR29m8d2WIvtcDQHLg5YbVysEmATlyR4CunE7zMWUOVVZDufeUH/DQT70RmOmpCyPvS4Ja7bEveYFbZy5ND76Wwy5wV0ByE+MUsffWxh3xTD3Zt2kJnM5kyw5gSWbqZPKrciVEzds2LdrNcyDVwpbVjDMAeYj01rk3tNhtQu+aQcuw003j1rK4+4XfM2pOvqdTHTUk1WIq1FsG0bFjYvglInnl0Pn+Z2nSu3D7vZlUuHMkxbY7oT90+B+Ex5ViLblWlSQetarheP7a0c2rLow6g86GnVMX4Nn7Q4vPllcufKATDCFjmJOrCZEaA+pu/xRUMSez7FkKsrZC2YEaRB0LCRyNYfE8QQqiMSWUS2ZcymSNRHKBJ03NHuL8XyJbTVnyggEbSIaQeZ57ATGprnlCNJGqk7sJ8E492eVbghnLF2PuzmaR4SZI/Ma2ziVbY9Br1O358RXjt17xMk7wCM3PyCwDRXhntPcVgtwnz0zDTKNeYGlaKfgxlp2EuJ2k7dAqqHZLlxoEtLXFyrPMaE+ZmdaDthXt3ArqQQQGAyzHdnaeR61CxjlfEF0dTKrqDm7wuWthvvoPGa78T4qEunIc1wky2+8BsoBAOq+9oOnWk2rNEqRfxTBlySZtZUA1jVmLTlOvLXwNWeGMwGhM5HiQ0TlA69TWQHE3DZhpAHIaDXfK0jnyq8ONE2jDFWUAbyCOZE+Q9elLbuwF0HeHW1uC4rL3ks6gCQGDsJDDT93ffXpW7N0Dc7fhpyrzbA+0VhLq5roDPbyEZGLd8lhrl5yOtac8XuJcliLiSZm0UuqcyNBhip7vgKd1MTjuiHcTfXIxn7pPymunbD8g+P9jWdxHHlKEFLnuxt4J/2n40l9oFVVBS4fdGu590annMHX+KtrOfpoPLjEMwdtD85+EGpG8PyD+eR+FA7XFhldyj/4YjWdjPhBg+OtVbnHpibV2AQTDZZ11nqPf0/ioUgekgN+li8TZQaZCwM6zmE6eUN8q8te4BPr/VW+/SPxLtcOncZSG+9EGY6eOY+tecgR8D/VWM3k7dJVGjW4XiVsIoL6gCe7P4U1ZxWHj+fSlWHSRv1GbYZD72IJEbKFU78yJNP+r/8A3Xf5x/ap4dLSLGZOfIj6iuGHw1pWLZ0IOaNG0lieY8Y9K9BQXhHnOb+SYugSBfJXeGCsRoBvIJH9653sWxOl62Nj7hn+umxGGtO05k0WCIMashG3l86hibVllgOgJ0n58qnpxfZFdSS7sK3MAbtq3dMXLkXMzdVm0F946fGa6cfw3Z4hAu72AWM7S+kf7Vj18K54S3fCWls3VC5bsdxCIW4ukkTzHwq1xbCu2PKsxIFi0y8iAYkTz1muaSyzVPAFtlCyAOsDUgAg7wPMSK53r0XeziQRObQbmOW42FXeK4XD4Ze0cMJIUFd5/OtTt8OtugcEmQCp5xuOWlXsVUK3Zd9lsLmz51tsGJBlZlcpYA8iQQveie9vQv2n4gc5edMzKPCASP5oJ86vcC9nsULoyYhgjgHQCfdLAGdBrGoohxTgQjvktqdojzPdqKuWR3SMsLsMIBCgONG7ukROk6aj4UOa4Uugq4ILEMv8JBggen09C74qyuJGHm6GPSMu0wdOmtdruGEwC/T3h/21tsRG4P8ABrhTA3mDyxfKVIGgBUiDEnulxrtNZr9Jz5Xw1kHu27CtH8TklifEwKsYbBYhZQXjl7NroXKpGbISNxvKgfGsj7UYi8uIAun9Yuh5j3iVI6gzMeNQsSK7A2+dfQVyirPEsQRdQiJjUQMoOdjoI2iN/KpceuFMVcAyDIwUARHdAG0QZiTpzrWM8ESjkpGivsuT9pRR9+U+O3zp7aZMcVgEKSANAPdA225z5ip+zeIK46BsWa3MCQC4VSOSkHKdOnnSlqcgoG+9mcGxdSzSJbMInuqc4HgM2Q6a92hGLxhuXmuAg6kjXkDoN9CAPi09aNcI4bea4s3mURDBQFDHPcWTGv3Qat43gSIvdWANJLGTy0FY8yNOEZi8zC0zCQ51GgnlLAAEEwPnVPFZwsmSVMyZ1H5/GiB4la+0ixladpzNExPXpzq7fwgPL5t/etHFEpsocKQLdZhlBNl2JiCIKjfxyzPVjQ2xfGcTPaOG5ldB0n4ADoNqLLwmLrS7FWskqJ93/pNp5k1Oxg0kwNQN5M/WlFW3YSeECQhRBPdZxMNyCnaR5/CqXD8SWLCYzCR1E90x9fQUbwuIS8G0Pd6nfpsar38KMpIGUiOZOkiRqTVc5Fwd7XCxNliBAS0T3TrA128xrVvG+0Jv32S69u3DuRvbzLscxmDoF8alheGFrqP2jlVtIckmCYbcTrrB9Ky3tKp+13spylbt0CP3cxEa/wCUVml7i7waG9ibQAi4hM/ddiSNRBBGnnU+I4m0BbFlhduXIORW7y6aq0nblO9Y1LjyJudOS1Y4LeJxyS098QdNs3hyrVqiE7NEvGEKFDJU5WgCRnBiZ8s38wqjfx6b5THPQz0Aj50sMR9frVPiF5cp2kMB4x+ZqbXgdHHjXEA1koogZ82g0+6N/X5GgPLXx+tGOLv+p0iZH1oPP4/Wspcm0cIvdoPr9aVLMKVMRuF7O4khTA8tar2cdZuMUCnNrO2kbzrTcNuzZHP5dOVCOCIftN0mf8SNI+/1512nEbDheAt9helJP3TpIIZCYHUjT0NV/wD0Ado/vGASIUbQJgzr8qnw3BzbYxzbWWLab6sYA1A0Irnbw6O3dc6CPfnc7Ez06xXPKTTdGyimgrhcEbdu30XtTrEkM6nadNRV2938eZUaYVARm/jbnHQVneH4JrjNqwCwo706HpGvLkKH4ywiX2lvcRSNRvnOhOaPr5VizRGg9reBdvZCghMrgkyG+6eUjrNSscPyIiT7qAchPcJn/wCNZkYpNhcbU694/wB5q9YwecEh20Gmp5bb7culNPwJo12Cvm2ilfe7M5efeCkDSRrMaT61wF8sXF05ocgDMq6AIpJj3pYzy3iNKzR4VkAJZtAGHKAZ3mPj86znFOMKjQCQJ01J1Og01n6UUOzU4/gKXMal9XC+6Mggz9yc3LrsatvhFy5gx5bwN4jnruKxFjiUEZyQCQd410/t1rUYLh9u7bZw2yywJk+EDpy5eVVGVrDE15CqqBcQyNbWQwRpo416Hw8RrrQnjnCbeLvMzyozEbKGJBiFJA7u5ljH0psDw5XuAEEACTDGcokQNdCdAP8AMK6cdxnY2wPddhmMASg1AVY20+AjrUvHILPAAs4qyqLKq1wZgIRcwHaNucszr1FdbntIpZptuZLalgTqNJmZ8Z3rPi6PvGANunXXrUGVJ0/eOvlU7n2RptXc1+DvYd2ZyiMzd05lVLsEqQwkZC0iJifETV3gXs9aS+9xXRyxVllRuSzQVYd05gNjp8Kxdm+RqJjqPeHkaOYPEC7o5k6Ceo1ObTpH55UvcRJUbi1cFq+pMEKpI1mfffpqe9EVyucQY9oW7/e7oIByg7BYGux31rOnhILkADSJ1M6xr8/HzrjjsLatrmaefUEjmRrEeNVtFZbu8IVsW10CCGtsO9C5TbgjbkRJ5jaiD2u4zGNI0zCTvsI8BXnGI42n3Z06SR4ayPkKKcH4lYuaOCD5n8+kUIGadgBcQEk/qmnXp2MCY0iIqIcdm+VXBMDNuQCG2GxAifh1ob9hTtYI0KsCZ3Ga2R1n570uIYSzZUl8ojT3tvw9NfKi2rDGC1gOHLaMLs0KSTHOJJ9fSuFvDFlcd6O7vodc2wjwE9KzrcWsE90aDbR49D/xRfh64e5G0HmNZ8+vlvQn4Bo1nDIUISyibWSCQTqGAnaDrQDH8BS/ibrM4AZnecwyyWOg0nQmfSut/gaKAcsjXWY01/tyJrtf4FYRC7EAekTzgkiT5UNAnQFv+ydtZIYsVMiCJYaED3etDsZh8nFlOkOyv3dFkxmgchmkRWw4SmEZu4O8dO9z+BiqfEOCJ9p7XJqMkEEgQAvLblS4HdmUggSGIJa5GvRq7C3PcbdgNZ0mJH08tKscWsKtxVCkKAWOo3YAt4zP1oY/EWz90e6Ou2sU27Eipi9FYEnQxHTWqhjr1+td8dckToJ1gef5+NVh/f61D5NY8F3J5/n0pqbP+NPTEa3hd4NYBUQGmBEfeM8zzofwjFq1+4FUArOYwRs0ad4/Su1jEpaRbahyBIGhJ3JOw1qthOytXGZRdzPMhlPWTAjrXbXBxm/9mMPmw96diflL/wBqHYVf12gE5htpzHy+FDeFY0mch0C3jBncI5ProfU0Jw2KuteTORlZwBGkAkf3rjm0pM6IJtI9I4ZhAoxD7ZdeR2EyJ0+9GvQ6615FxnibXXZpIk/LX15716UnBkFplA93UGTMm0Y1nXqOWu1eb3baq+3I/wBVTVjugNzmTPWtN7NcZcNknMYlZnluNPCfnQk3uiqBzEb+dXsAFaYGUhWOmhkDwpUUnZtvaa2yYFr0GIBHOFPdVSeQn+o6V5RbYsXJMkd7zjevaOM8Et28LdyFhK82Y/4F5+u2ZV/lFeSYYhBMDbmAatZRDwyu+P0Hx111H/NH/Y7ira2z0O/7p0j0NDF4kCYKIOhyj+1EPZ3D5rzjUD9YdNNrTsNvED4UKuwfBveD/eB1LGysRykkj+YLQj9I7kOhA3LH4Nl+UUe4f7PIWY96czjRiNrzj6KBWf8AbPhoS6kyyjtiJM/41zr4KB6VL9zKTpGMVc6jf02nfnUghiCRHTX+1QW7ltqYBJ2HKBuW6+VVl4g0+8Y8lj4VXBNtli3fyGNQN+vn+FGeBtMHoSuvSJHj4UMt3Qe8QJWJHIqeY6UW4PgVNyQSBFzQEj/BYz8hTpcjt8Gxw/DiyqSSM+SRA2ABOs6aLvWJ/SBxA/aezEAAKWH9I9BB16+FbfB8B7+r3cuZhGdgNLt1eR6KK859obP7U8knbfX870rsXALtrm0A11n46Uhca0Qw3G/oSCPpVm7xRUMdmhI37o/JpsRc7QKwCj3thGwnWhIbZu/ZXFC5dt6zCXSGPL/pny/8+ArC8e4scTeZplZIQTsOvmd62Xs7w9cgnMS1nESZ2ixYdY6QWrKY/DZLz6ahnGvg7D8KnltguAVbYjSeg9KsYHGm0+dduY5H0q6BrOQRHTTemNkM2oA0G2g95adDs3OBxzXcM0EjLGXTXKfw/vVnjfCS9xF7wRYQaHRQ2XeI5T51j7akDRmEaRJiPSvSeHcMUKrAnTLuSQSbdogn4/M0tR4CKM1xjAWrJXsswYanViInlIkH5fCtRh7k27bECWUEnx18OdA/aK8puorlg7q2XLsQp1luVX+EvOHt5AMpEiSZ3I1kams7dFdzB+2N4jF3CCNAD/8AWtZ3D3CxQ5iJJBjTnR32xbLjLs7woj/21oG90BlhTAO/LU1uuDNk+IqAwiYyg67786rz+P1p8Ziix1A23B8elQB/H61MuTSHBaJpVGaagYexeKvKQbXI3DOXMZzEdOlE7l6TJ3A8qy9jjuI1C2gSDJhWPvNA2PMkAeYrm3tPdgNkSDInvQfn4129SJw7JG49n7ljsbzOe+v2rXoDnVfvcyQBpuaq8MtKXR2DkABlCgEk6HUTtAqj7D2u3w/ENBnf7KVH8RxKnT0mtR7K2oxNkEbaEdIUg1wzacmdkU1FMN8HvqbQJS9lLKs5BsEOaYY6BNdB1ry26ge6wQsdIWRHP73QV7bgmUYcZTILuAeR/Z2rw65i1F2+CckhlDdDPhTgRI5XOHHUZk/m8I6Vb4dZFr323BHdGYRl1k8jEmstirjK29yDIBLNBgwSvh5VoOAK3ZSWJzlgJkmQtxY16mNKbBHpmI4o161dD23QajRTI/U3gT5BC7T/AA15NdByNoZg8q9X9ofbCxhw6EM7GVOWMoJw91ILciM4MdKwPEeD3rdkMVjtgTbIMmJDAwNVBAaP8pmNJIA13MlYLZl33TryrZezF62t4kl9Q6juSZa266Ab7n4VmTgL6lWYsAXCTm1zb6iZjxrX+yt9ExFtrjqqrdEliAAJu6knb/mm00CybPh3tNbJEZ5ZgR+qaD2jMy8+feA8qz3tzxdLjW2BI1urlKkH/quc20Qc48dDV7gHGLZNq1mGYDCnWAe65LRO8Bxt49KzPtliwcYeeQkGNeYK+cj61EU7G+DNXsYBbgCSFg9IJOvzoeMf4D8+lX7eGbK2nvIyhRq08hG+prnheG2FQ9v9oDrBYC3AQEgCc2usjeN61rJFlrA8SXLLiCVZRp/FI+daD2d4rbFxQSYPaDRST3rbLsPP5VlLpH6sKcwWRp0zzy20NHuHfsuNtPdygSLsBlZsoadgdD5xS7DPQsL7VWjAQsxLSB2b657jsvxLEDyrB+2AX7UWQmGVG18yAdtAQAfWtJwbjtlWsTtbGGFxv3SpLNPM8tp1PhQD2ixdu9dFy0ysuRUK65hlA30j4GpinZT4MXiSe0Y6+8Dp61fwh/VL/u/5qpiLdztcmYySI70DU6anbeiOFssECsZZg8CTIIEEGeYKmqSZJs/Z3iIBtoNjbvg6knW3aRo05ImePwoJx4qcTdysSCxMlY1PeIMxrJNNwPiQtYu2HUQO0GaSTNywEHdGwzRr4nlXTjVzNduMdzduTOhmTOlLa0x3gopaO0j4/wDNSDLOrRqoMCeYoSLrfa4kxn6mIonZ4hbIJzr7ybmDoVnQ+XyoS8BYfwXYhSWut+sGU9zaGnQ+oBrcYTHjK1sEgrCkFDqwVBrrpoqDprWAfjtlLVsak53eQNMrZMuv+w0etfpCwofEPkuntGZh3VHO3l1zae5rWc1ZUSxj7aNeR3Yl7QuDJAAKsZMkGZFXsPisiBMhGVEkc4I0O+hMg+ulZI+3Njt3uZbhzKwiEO46h67479ImH7a6wS4Q/UKDuCNCZ5Cop0XasHe1Kn7WGJIFxMwHMQCvxlSaznFMCbT5HYOwElhpuJHyrvxb2iS7dDqjwAFIMTz+G9DMbxTtGzEeHyit44MpDkd0eR/qqX/P1qsMXMCOv1muoff1+tTLkuPBaZtaeuBuGlQKz2vh/B7dq92uMym5ds21RrZBAKHKcoyKO8e9ov3fWsL7Vez04m5eDI6uVujIISCwUKUIB5Qek1qeLol+4t1r0vbBCTa0CzMQCABM6eNcG4xcZVHagqYylLYUEe8IiMuw11pQhJMJSi4/JnbeNTC3eyt2ssSS0z2py5gAQcogkAAeutX7dzssRLMGS6o1U5sma2GZDJ3DMymDMj0qfGcbde0wcqZIPdULAgqT73IHrVPiGFe6hT9WqnNGVWUgEqSAVaDqoOoo6bc3gOolEN+0HHLTLZXB4i5at2y2ZMvuOkAbEyYOXyHM1hON2LY7PJcnOQzwZOcic0fHTlNG8Bgb6YcWWuJkghsqAuRqYDHnJ8N96F4vhQck27eXIcpGxLFTAAG//NabXdIUWqz5G4HxdA7rftpdUrqXEkZSGzDnoFJjciesVqsQtu/dW/hwoQFWQKotoZmDlJBCiTOgmABXnXD7Zu3YTQwxOmmXLB0Gp6ada0+E4FcRIF7ubZcmsLp1gSBv40RjaDUaTwBxj3XsrDFshZ+00k9ozQzc5OVVA9etDMdiHW+wRiclwwJMb+e2kUXw4F28JYhtGVoB21AiPWaJrwQqzOrZnYGSQAZiBB5fPyrSr4InujhgDCYku36zMW7TMS8+6JAUcyZPXlXfiuCuZrhI7MKJCzIIzNqNeoPqeVaXheD0fRrkwe9lldxpy6VU4xwnkwcad0TO8jUKNtPmat22ZrBjeHY5kvLc5ghpgHzmd58asXOKZ8SS2gJbQAKNjEKNBrXXBcJJujOjhfvdRoYJ02qtg0tvfVZZVJgERmPTMdtxWewtTC2B4t2dxLg0OZTpOmvLpRnEpcvC8XY5cUzuwJ765bi5EYnYAKpA20HKs/w2wblwqYyQeWsAwPKiqcIAIktoNw7D032/tRHSd2xS1OyAmG4X2YNwzCuMsRJg94a/5l18DT8QvGbTAktkGp0I1J5etHH4RbPU7/ebc78/Cg3HsOLZthZiDodTvynzrTbRKlZYw7wzlWKhggQCIlgoct4Qx0neunCsWvZvbYKrBCyuWJBGgAiIU6H4VTuOttBcthntlhM6ZdIjrPLptvVu5gkdAyPCkT3jJIjrOnOaSzdlSnSSj+/yXOHFXVGJ7+TKgyCGzM2ubqkgx41L2pYtjQukhF8tRvp4R/LVHD2RZuNcS4NjlWMwOh3MzpI+NWsVet3it28y5sg55djGwPUkeoqoKufgmTtgDit9jd31AXbn3AR8qN4rGB3kH3yzHn3iZEHw3OnKhPGMrYiyA2ZYRdGmBmOkjbejv2RNFEDLB0bXw+v0qabY21RUtq9ntTccrMaDcQ4zeklh6mqlo5rblYUIVb3ZJ01EnaSfl4mjKYYHX3vGR+ArmeGW41Uba6ADzq4RUSZSbMtDgwTPPr1/Emprc1PjNaYcNQRPUbxqem1THB7XNR6AVm9NXgpamDI9tmMemu3z2qu99juTpp862p4Nb/dX+X/ih2L9mkALAkQPOk9Oh77MwzVIsanirGUkTsatNbAw6sVnMzA6wdBpGm3hUfUXwVbBlqvqo1mh2FvAOCddpnpWj+z2yY59PCnCO4Je3JnmxZnelXTEcJYOQNRO+tKooLPU2PQfE1DKakbDDcEVxxFp8pyZc3LNMfKus5zrcXSTMDWAdTptrXPF40ImfI/3e6O82u+3TWuOHxR7IvdGTLOadtDGm9WhaJAIkg6iOnpUjOH/AKpCB2RlXXc6gBZkgnmdIE0Mw3HF7Xuy6M+YsFJymIUCPjqOdHreHABzAt0UjT1kVVvYLNPdOvQR9NqlJ3ZTeKMhw5ntOropeBeUhQdu0nXzo5ivaIM5UW7hzJAUEZT/ABBtwCDv4bTV3gfCWtu6m3CalWBIJnXvTr4TXEYdkuAMqGMwBXQIkSF311oQMz1h1tnN2RzAQJ3GwOmwUTGbczRS37Q5boDwigGDHvGNiSNOunlV5bFm67rALIRm8zqOeuvzrnjsCguWh2cgk5mGyiJ15nXl51KVOynK+S/wnj1sqSxCuQMyidwTsN4OuvhVTivFczrkh+5yMa66DkNTzrq+BQuHOpXQcuRH0NVV9kbYh7bHNmnXXToBy86u2RgpG9dVYaAx0VpDQQJJaY08tooJcRbbkplBBBBOqnSRA841rQYjgYzOSxkhgAdQsgg6GaoYf2YjNnYkHoI28eVDTYJpA+zZuBHZWAHNgZ0kGBGu53q3Z4rccoqtOoDMBE6yTt3RAjrrRGxwdVnISJAA+8ARzHjXOxhDaYKEzKdWbZp6kbGqyK0D7rXBcyi5KnMAV+7OsHKNCdNdt6WK4Xdut34gQA0jQbkxGvxoinB7YYMuZSP3THp5VYweEYAhnzg7SBIHSedFBYKfhyhf1twhcxynk06yREA1xfhtu25DMcpEqRJ0+8CBy8aNYnhy9kVVB1AO0zOtV7PCwxzumVoggNpRQWVLfA7OXN2krvMwI8TU39mbehDHLvvPzojieHo8Zhtty0+Go0pvsgzMe0OVhBUkFdo9NOlFIVsHn2Ztzux16ioW+GG1dEEkMGED909QZzDy6CrwwfZJFkjMSD3u9PIg89unhXd8OGylxJXaJ0PgadBYFTgmXMTmygGAD3j5HT510t8KBgi44XUZWmdRqN6KYbFJcEoZ5EcwehHKuN3haNmlfeIY77j1pbV2C2VsNw9ioIuXFnWJAjzA0qQ7SyuZna6f3NNtiRudNKtW8LlQqGbUkg6kjWdPChrC41xO1XMELQy/CWX05UNUNHG1ibzuFJIIBME5dAe6Tpry6bV2s4e7kZcygzmIMGQfWRqN6J4jCFgfukwMw0MAzvUsmpbKJiJ023o2huMrirZzBljRlHXvcpHpU/8A0+89vIIyqxESB3hvB9aLYjBqqBQNM24METMma6WbDWyxDFgdQpggHzidTULTrBTkZ5+AuCOp6ld+g11q8uJuWwJtqoBgmIMxGh60XQZ0XtFXNvG4n1qZCkQQCKahXAt18gqxxJyoPZ5vHQTypVZt8NWO8BOuxYDfTTypU8itGqOIbmT+fWm7Q9aVKqEV8XZuXUa2v3hGp0+FGcDhuxsqCS2VQCTzMdOVKlSoLK13EKxkg/HT6VwuXVG4/GlSoApWcUe0cmCndyAKJ8Zq0t3wpUqBkrYgkgAZiJjc6c+tTNs/k0qVSxrJHTqT6mumHxGU7fMn6mlSpiK17j9q4t7ukXLIYwROYAwIMx032nnVS6lvE2Rqyhhy0O+28HalSqU7wVLB2w2GVEVVXRRH51qTMOgpUq0IObkdKjApUqYiQ8vnU48KVKgCBXrFNy5UqVMCjawGW6bksxIgSZA6wKtMx5/jSpUAcUwsEkBZO+mp8zXXKegpUqBEWB5Afn1qtgeHm2CoJMknUg70qVAE799VZVJILGBpNdsh601KkNlPHYE3IzEwDMA6HzHOupJpUqdAVcbeZSkKGDMFO35/8VZ7HwH59KVKkAslNSpUwP/Z"/>
          <p:cNvSpPr>
            <a:spLocks noChangeAspect="1" noChangeArrowheads="1"/>
          </p:cNvSpPr>
          <p:nvPr/>
        </p:nvSpPr>
        <p:spPr bwMode="auto">
          <a:xfrm>
            <a:off x="215900" y="-68738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15899" y="1222350"/>
            <a:ext cx="864235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song was a hit single in the 1970s, composed and performed by the Caribbean‐born British </a:t>
            </a:r>
            <a:r>
              <a:rPr lang="en-GB" dirty="0" smtClean="0"/>
              <a:t>singer Joan </a:t>
            </a:r>
            <a:r>
              <a:rPr lang="en-GB" dirty="0" err="1"/>
              <a:t>Armatrading</a:t>
            </a:r>
            <a:r>
              <a:rPr lang="en-GB" dirty="0"/>
              <a:t>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This song is less jazz-influenced and more of a straight </a:t>
            </a:r>
            <a:r>
              <a:rPr lang="en-GB" b="1" dirty="0" smtClean="0">
                <a:solidFill>
                  <a:srgbClr val="FF0000"/>
                </a:solidFill>
              </a:rPr>
              <a:t>pop</a:t>
            </a:r>
            <a:r>
              <a:rPr lang="en-GB" dirty="0" smtClean="0"/>
              <a:t> arrangement. The harmony is less adventurous and the vocals have elements of </a:t>
            </a:r>
            <a:r>
              <a:rPr lang="en-GB" b="1" dirty="0" smtClean="0">
                <a:solidFill>
                  <a:srgbClr val="FF0000"/>
                </a:solidFill>
              </a:rPr>
              <a:t>R&amp;B. </a:t>
            </a:r>
          </a:p>
          <a:p>
            <a:endParaRPr lang="en-GB" dirty="0"/>
          </a:p>
          <a:p>
            <a:r>
              <a:rPr lang="en-GB" dirty="0" smtClean="0"/>
              <a:t>The vocalist on this track is </a:t>
            </a:r>
            <a:r>
              <a:rPr lang="en-GB" dirty="0" err="1" smtClean="0"/>
              <a:t>Kele</a:t>
            </a:r>
            <a:r>
              <a:rPr lang="en-GB" dirty="0" smtClean="0"/>
              <a:t> Le Roc. The backing vocals are provided by the London Community Gospel Choir. 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19469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2649</TotalTime>
  <Words>521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MUSIC</dc:creator>
  <cp:lastModifiedBy>Ceilidh A. Botfield</cp:lastModifiedBy>
  <cp:revision>91</cp:revision>
  <cp:lastPrinted>2016-11-07T08:27:41Z</cp:lastPrinted>
  <dcterms:created xsi:type="dcterms:W3CDTF">2015-08-03T10:15:02Z</dcterms:created>
  <dcterms:modified xsi:type="dcterms:W3CDTF">2017-02-03T15:04:36Z</dcterms:modified>
</cp:coreProperties>
</file>