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F7B04-4125-4642-8D17-9CE8928FD055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9799D-1104-42CE-8D3F-A3A13C8E0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812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5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9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4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2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6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0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5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5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43C1-D83D-294D-AF07-30BCC08D1AD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8A263-6755-FA4E-85A8-601801318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3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iD8O7my9XSAhVI6xQKHaOzAyIQjRwIBw&amp;url=http%3A%2F%2Fdsoworks.com%2Fpiano-lessons%2Fgenius-claude-debussy%2F&amp;bvm=bv.149397726,d.ZGg&amp;psig=AFQjCNEGMYifFQvpqu8pbsdW-lLKGJr6-A&amp;ust=148956703617893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.uk/url?sa=i&amp;rct=j&amp;q=&amp;esrc=s&amp;source=images&amp;cd=&amp;cad=rja&amp;uact=8&amp;ved=0ahUKEwjy0qyIzNXSAhWEVxQKHbSeAfsQjRwIBw&amp;url=https%3A%2F%2Fwww.pinterest.com%2Fjudsontaylor%2Fdebussy%2F&amp;bvm=bv.149397726,d.ZGg&amp;psig=AFQjCNEGMYifFQvpqu8pbsdW-lLKGJr6-A&amp;ust=14895670361789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.uk/url?sa=i&amp;rct=j&amp;q=&amp;esrc=s&amp;source=images&amp;cd=&amp;cad=rja&amp;uact=8&amp;ved=0ahUKEwibrITWzNXSAhULvhQKHb1JAkwQjRwIBw&amp;url=https%3A%2F%2Fwww.youtube.com%2Fwatch%3Fv%3DdWAeCPTYzLg&amp;bvm=bv.149397726,d.ZGg&amp;psig=AFQjCNHA_XrVZTsNf8oPidsMtuNJ2o6F6w&amp;ust=148956727448073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source=images&amp;cd=&amp;cad=rja&amp;uact=8&amp;ved=0ahUKEwjSxfOizNXSAhUCzxQKHQ22Bm4QjRwIBw&amp;url=http%3A%2F%2Fwww.di-arezzo.co.uk%2Fsheet%2Bmusic%2Fclassical%2Bscore%2Fsheet%2Bmusic-for-piano%2FClaude%2BDebussy%2FClair%2Bde%2Blune%2FHENLE00500.html&amp;bvm=bv.149397726,d.ZGg&amp;psig=AFQjCNE3MO6f7__3lz8-a7NZEnSgPZCOFg&amp;ust=148956716911548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.uk/url?sa=i&amp;rct=j&amp;q=&amp;esrc=s&amp;source=images&amp;cd=&amp;cad=rja&amp;uact=8&amp;ved=0ahUKEwj9sIPBzNXSAhWDvhQKHXORAzcQjRwIBw&amp;url=http%3A%2F%2Farchive.gibson.com%2FPress%2Fbaldwin%2Findex0.asp&amp;bvm=bv.149397726,d.ZGg&amp;psig=AFQjCNHuTVabNu4QwAgtouS0HRQ-Ndvz2A&amp;ust=148956722497637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uk/url?sa=i&amp;rct=j&amp;q=&amp;esrc=s&amp;source=images&amp;cd=&amp;cad=rja&amp;uact=8&amp;ved=0ahUKEwiFsPTrzNXSAhWK7BQKHdsuAfgQjRwIBw&amp;url=http%3A%2F%2Fwww.musicroom.com.au%2Fen-au%2Fse%2Fid_no%2F060596%2Fdetails.html&amp;bvm=bv.149397726,d.ZGg&amp;psig=AFQjCNHA_XrVZTsNf8oPidsMtuNJ2o6F6w&amp;ust=148956727448073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s://www.google.co.uk/url?sa=i&amp;rct=j&amp;q=&amp;esrc=s&amp;source=images&amp;cd=&amp;cad=rja&amp;uact=8&amp;ved=0ahUKEwiCxtKJzdXSAhUBzxQKHS3pACcQjRwIBw&amp;url=https%3A%2F%2Frivercampuswm1.wordpress.com%2F2011%2F11%2F17%2Fjavanese-gamelan-an-insight-into-the-relationships-ethereal-music-culture%2F&amp;bvm=bv.149397726,d.ZGg&amp;psig=AFQjCNEelDdtpe4AD6skrsmx7MXRzHpM0Q&amp;ust=148956737214477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esrc=s&amp;source=images&amp;cd=&amp;cad=rja&amp;uact=8&amp;ved=0ahUKEwi67LGB5tXSAhUSkRQKHVWzBlMQjRwIBw&amp;url=http%3A%2F%2Fwww.hello-indonesia.com%2FHelloIndonesia%2FCulture.htm&amp;bvm=bv.149397726,d.ZGg&amp;psig=AFQjCNGiS7iW0nfxsR3-RKqXHKBqllW8Vg&amp;ust=1489574075081546" TargetMode="External"/><Relationship Id="rId5" Type="http://schemas.openxmlformats.org/officeDocument/2006/relationships/image" Target="../media/image8.gif"/><Relationship Id="rId4" Type="http://schemas.openxmlformats.org/officeDocument/2006/relationships/hyperlink" Target="http://www.google.co.uk/url?sa=i&amp;rct=j&amp;q=&amp;esrc=s&amp;source=images&amp;cd=&amp;cad=rja&amp;uact=8&amp;ved=0ahUKEwijp5KtzdXSAhUDzxQKHbBDCOcQjRwIBw&amp;url=http%3A%2F%2Fislandoanialisme.blogspot.com%2F2014%2F12%2Fjava.html&amp;bvm=bv.149397726,d.ZGg&amp;psig=AFQjCNFcqS4UEBXs3QIDMG9f8EL_l7WpHw&amp;ust=148956743754919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www.google.co.uk/url?sa=i&amp;rct=j&amp;q=&amp;esrc=s&amp;source=images&amp;cd=&amp;cad=rja&amp;uact=8&amp;ved=0ahUKEwjk9rnh4tXSAhVBaxQKHR81DEgQjRwIBw&amp;url=http%3A%2F%2Fwww.planetware.com%2Ftourist-attractions-%2Fgranada-e-and-gra.htm&amp;psig=AFQjCNEyOx4JSbENS0JRG-C1gBpOPo3nQw&amp;ust=148957320255566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esrc=s&amp;source=images&amp;cd=&amp;cad=rja&amp;uact=8&amp;ved=0ahUKEwi54qSa5NXSAhVGPxQKHVaVDOoQjRwIBw&amp;url=http%3A%2F%2Fwww.wnyc.org%2Fstory%2Fmoorish-music-and-its-influence%2F&amp;bvm=bv.149397726,d.ZGg&amp;psig=AFQjCNFzb27_Uwr1f17G0Ola2ys9gKE7Eg&amp;ust=1489573298173644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s://www.google.co.uk/url?sa=i&amp;rct=j&amp;q=&amp;esrc=s&amp;source=images&amp;cd=&amp;cad=rja&amp;uact=8&amp;ved=0ahUKEwiKy_eA49XSAhUL7BQKHb2MC8YQjRwIBw&amp;url=https%3A%2F%2Fwww.britannica.com%2Fart%2Fflamenco&amp;bvm=bv.149397726,d.ZGg&amp;psig=AFQjCNHOMiKJsbYxrGULQRuf631Hv8ht5A&amp;ust=148957327109583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92932" y="3659728"/>
            <a:ext cx="34356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Reprise Stamp" panose="02000000000000000000" pitchFamily="2" charset="0"/>
              </a:rPr>
              <a:t>DEBUSSY: ESTAMPES, NO. 1 ‘PAGODES’ AND NO. 2 ‘LA SOIREE DANS </a:t>
            </a:r>
            <a:r>
              <a:rPr lang="en-US" sz="3200" dirty="0" smtClean="0">
                <a:latin typeface="Reprise Stamp" panose="02000000000000000000" pitchFamily="2" charset="0"/>
              </a:rPr>
              <a:t>GRENADE’</a:t>
            </a:r>
            <a:endParaRPr lang="en-US" sz="3200" dirty="0">
              <a:latin typeface="Reprise Stamp" panose="02000000000000000000" pitchFamily="2" charset="0"/>
            </a:endParaRPr>
          </a:p>
        </p:txBody>
      </p:sp>
      <p:pic>
        <p:nvPicPr>
          <p:cNvPr id="1026" name="Picture 2" descr="Image result for debussy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9" r="11999"/>
          <a:stretch/>
        </p:blipFill>
        <p:spPr bwMode="auto">
          <a:xfrm>
            <a:off x="133164" y="220437"/>
            <a:ext cx="5351009" cy="648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65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598" y="325171"/>
            <a:ext cx="524853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Reprise Stamp" panose="02000000000000000000" pitchFamily="2" charset="0"/>
              </a:rPr>
              <a:t>Claude Debussy</a:t>
            </a:r>
          </a:p>
          <a:p>
            <a:endParaRPr lang="en-US" dirty="0"/>
          </a:p>
          <a:p>
            <a:r>
              <a:rPr lang="en-US" dirty="0" smtClean="0"/>
              <a:t>1862-1918</a:t>
            </a:r>
          </a:p>
          <a:p>
            <a:endParaRPr lang="en-US" dirty="0"/>
          </a:p>
          <a:p>
            <a:r>
              <a:rPr lang="en-US" dirty="0" smtClean="0"/>
              <a:t>One of the most influential composers of the late 19</a:t>
            </a:r>
            <a:r>
              <a:rPr lang="en-US" baseline="30000" dirty="0" smtClean="0"/>
              <a:t>th</a:t>
            </a:r>
            <a:r>
              <a:rPr lang="en-US" dirty="0" smtClean="0"/>
              <a:t> and early 20</a:t>
            </a:r>
            <a:r>
              <a:rPr lang="en-US" baseline="30000" dirty="0" smtClean="0"/>
              <a:t>th</a:t>
            </a:r>
            <a:r>
              <a:rPr lang="en-US" dirty="0" smtClean="0"/>
              <a:t> centuries</a:t>
            </a:r>
          </a:p>
          <a:p>
            <a:endParaRPr lang="en-US" dirty="0"/>
          </a:p>
          <a:p>
            <a:r>
              <a:rPr lang="en-US" dirty="0" smtClean="0"/>
              <a:t>Reacted </a:t>
            </a:r>
            <a:r>
              <a:rPr lang="en-US" u="sng" dirty="0" smtClean="0"/>
              <a:t>against</a:t>
            </a:r>
            <a:r>
              <a:rPr lang="en-US" dirty="0" smtClean="0"/>
              <a:t> romanticism by composing in his own style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Impressionistic style </a:t>
            </a:r>
            <a:r>
              <a:rPr lang="en-US" dirty="0" smtClean="0"/>
              <a:t>-  a movement that suggests the atmosphere and environment of the subject rather than attempting to be fully descriptive and programmatic.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Debussy’s </a:t>
            </a:r>
            <a:r>
              <a:rPr lang="en-US" dirty="0" smtClean="0"/>
              <a:t>music places more emphasis on </a:t>
            </a:r>
            <a:r>
              <a:rPr lang="en-US" dirty="0" err="1" smtClean="0"/>
              <a:t>colour</a:t>
            </a:r>
            <a:r>
              <a:rPr lang="en-US" dirty="0" smtClean="0"/>
              <a:t> and texture rather than a more direct expression of emotion, relying instead on allusion and understatement.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2050" name="Picture 2" descr="Image result for debussy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09"/>
          <a:stretch/>
        </p:blipFill>
        <p:spPr bwMode="auto">
          <a:xfrm>
            <a:off x="5805994" y="138512"/>
            <a:ext cx="3176387" cy="397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debussy estampe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99" y="4323425"/>
            <a:ext cx="3189282" cy="239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04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987" y="269047"/>
            <a:ext cx="45028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Reprise Stamp" panose="02000000000000000000" pitchFamily="2" charset="0"/>
              </a:rPr>
              <a:t>Claude Debussy</a:t>
            </a:r>
          </a:p>
          <a:p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 smtClean="0"/>
              <a:t>piano writing often uses the extreme registers, with widely spaced chords and parallel movement and took a new approach to pedaling which produced subtle blending effects. </a:t>
            </a:r>
          </a:p>
          <a:p>
            <a:endParaRPr lang="en-US" dirty="0"/>
          </a:p>
          <a:p>
            <a:r>
              <a:rPr lang="en-US" dirty="0" smtClean="0"/>
              <a:t>Several of Debussy’s piano pieces demonstrate that he was influenced by non-Western scales and instruments.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3074" name="Picture 2" descr="Image result for debussy clair de lun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07" y="375220"/>
            <a:ext cx="4012707" cy="622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elated imag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08" y="3857625"/>
            <a:ext cx="2907579" cy="244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77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987" y="144760"/>
            <a:ext cx="466261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Reprise Stamp" panose="02000000000000000000" pitchFamily="2" charset="0"/>
              </a:rPr>
              <a:t>Estampes</a:t>
            </a:r>
            <a:endParaRPr lang="en-US" sz="4000" dirty="0" smtClean="0">
              <a:latin typeface="Reprise Stamp" panose="02000000000000000000" pitchFamily="2" charset="0"/>
            </a:endParaRPr>
          </a:p>
          <a:p>
            <a:endParaRPr lang="en-US" dirty="0"/>
          </a:p>
          <a:p>
            <a:r>
              <a:rPr lang="en-US" sz="1600" dirty="0" smtClean="0"/>
              <a:t>Translates as ‘</a:t>
            </a:r>
            <a:r>
              <a:rPr lang="en-US" sz="1600" dirty="0" smtClean="0"/>
              <a:t>prints’.</a:t>
            </a:r>
          </a:p>
          <a:p>
            <a:endParaRPr lang="en-US" sz="1600" dirty="0"/>
          </a:p>
          <a:p>
            <a:r>
              <a:rPr lang="en-US" sz="1600" dirty="0" smtClean="0"/>
              <a:t>Set </a:t>
            </a:r>
            <a:r>
              <a:rPr lang="en-US" sz="1600" dirty="0" smtClean="0"/>
              <a:t>of 3 pieces for piano composed in 1903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Impressionist </a:t>
            </a:r>
            <a:r>
              <a:rPr lang="en-US" sz="1600" b="1" dirty="0" smtClean="0">
                <a:solidFill>
                  <a:srgbClr val="FF0000"/>
                </a:solidFill>
              </a:rPr>
              <a:t>style: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500" dirty="0" smtClean="0"/>
              <a:t>Short works/smaller pieces with short melodic phrases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500" dirty="0" smtClean="0"/>
              <a:t>Descriptive music – all 3 pieces have descriptive titles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500" dirty="0" smtClean="0"/>
              <a:t>Eastern music and western folk elements – e.g. pentatonic and modal melodies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500" dirty="0" smtClean="0"/>
              <a:t>Tonal schemes that avoid the tonic and dominant chords and traditional modulation patterns. The idea of keys is often avoided but music is not atonal.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500" dirty="0" smtClean="0"/>
              <a:t>Parallel chord movement.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500" dirty="0" smtClean="0"/>
              <a:t>Sustain pedal uses to produce mysterious sounds. </a:t>
            </a:r>
          </a:p>
          <a:p>
            <a:endParaRPr lang="en-US" sz="1600" dirty="0"/>
          </a:p>
          <a:p>
            <a:endParaRPr lang="en-US" sz="1600" dirty="0" smtClean="0"/>
          </a:p>
        </p:txBody>
      </p:sp>
      <p:pic>
        <p:nvPicPr>
          <p:cNvPr id="4100" name="Picture 4" descr="Image result for debussy estamp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703" y="1011729"/>
            <a:ext cx="3590925" cy="47625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77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396" y="269047"/>
            <a:ext cx="5470477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Reprise Stamp" panose="02000000000000000000" pitchFamily="2" charset="0"/>
              </a:rPr>
              <a:t>PAGODES</a:t>
            </a:r>
          </a:p>
          <a:p>
            <a:endParaRPr lang="en-US" dirty="0" smtClean="0"/>
          </a:p>
          <a:p>
            <a:r>
              <a:rPr lang="en-US" dirty="0" smtClean="0"/>
              <a:t>Influenced by </a:t>
            </a:r>
            <a:r>
              <a:rPr lang="en-US" b="1" dirty="0" smtClean="0">
                <a:solidFill>
                  <a:srgbClr val="FF0000"/>
                </a:solidFill>
              </a:rPr>
              <a:t>Javanese gamelan </a:t>
            </a:r>
            <a:r>
              <a:rPr lang="en-US" b="1" dirty="0" smtClean="0">
                <a:solidFill>
                  <a:srgbClr val="FF0000"/>
                </a:solidFill>
              </a:rPr>
              <a:t>music</a:t>
            </a:r>
            <a:r>
              <a:rPr lang="en-US" dirty="0" smtClean="0"/>
              <a:t>: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600" dirty="0" smtClean="0"/>
              <a:t>Gong like open 5ths and added note chords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600" dirty="0" smtClean="0"/>
              <a:t>Avoidance of regular triads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600" dirty="0" smtClean="0"/>
              <a:t>Pentatonic scales (known as </a:t>
            </a:r>
            <a:r>
              <a:rPr lang="en-US" sz="1600" dirty="0" err="1" smtClean="0"/>
              <a:t>Slendro</a:t>
            </a:r>
            <a:r>
              <a:rPr lang="en-US" sz="1600" dirty="0"/>
              <a:t> </a:t>
            </a:r>
            <a:r>
              <a:rPr lang="en-US" sz="1600" dirty="0" smtClean="0"/>
              <a:t>in Java)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600" dirty="0" err="1" smtClean="0"/>
              <a:t>Ostinati</a:t>
            </a:r>
            <a:endParaRPr lang="en-US" sz="1600" dirty="0" smtClean="0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1600" dirty="0" smtClean="0"/>
              <a:t>Varying speeds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122" name="Picture 2" descr="Image result for javanese gamelan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2"/>
          <a:stretch/>
        </p:blipFill>
        <p:spPr bwMode="auto">
          <a:xfrm>
            <a:off x="344395" y="3764132"/>
            <a:ext cx="4742509" cy="282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Image result for java island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28"/>
          <a:stretch/>
        </p:blipFill>
        <p:spPr bwMode="auto">
          <a:xfrm>
            <a:off x="5331257" y="4654862"/>
            <a:ext cx="3590925" cy="201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Image result for javanese pagodas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03"/>
          <a:stretch/>
        </p:blipFill>
        <p:spPr bwMode="auto">
          <a:xfrm>
            <a:off x="5331257" y="162516"/>
            <a:ext cx="3590925" cy="432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77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476" y="262886"/>
            <a:ext cx="5168638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Reprise Stamp" panose="02000000000000000000" pitchFamily="2" charset="0"/>
              </a:rPr>
              <a:t>La Soiree </a:t>
            </a:r>
            <a:r>
              <a:rPr lang="en-US" sz="2800" dirty="0" err="1" smtClean="0">
                <a:latin typeface="Reprise Stamp" panose="02000000000000000000" pitchFamily="2" charset="0"/>
              </a:rPr>
              <a:t>dans</a:t>
            </a:r>
            <a:r>
              <a:rPr lang="en-US" sz="2800" dirty="0" smtClean="0">
                <a:latin typeface="Reprise Stamp" panose="02000000000000000000" pitchFamily="2" charset="0"/>
              </a:rPr>
              <a:t> Grenade</a:t>
            </a:r>
          </a:p>
          <a:p>
            <a:endParaRPr lang="en-US" sz="1700" dirty="0"/>
          </a:p>
          <a:p>
            <a:r>
              <a:rPr lang="en-US" sz="1600" dirty="0" smtClean="0"/>
              <a:t>Debussy was attracted to the exoticism of </a:t>
            </a:r>
            <a:r>
              <a:rPr lang="en-US" sz="1600" b="1" dirty="0" smtClean="0">
                <a:solidFill>
                  <a:srgbClr val="FF0000"/>
                </a:solidFill>
              </a:rPr>
              <a:t>Spanish</a:t>
            </a:r>
            <a:r>
              <a:rPr lang="en-US" sz="1600" dirty="0" smtClean="0"/>
              <a:t> </a:t>
            </a:r>
            <a:r>
              <a:rPr lang="en-US" sz="1600" dirty="0" smtClean="0"/>
              <a:t>culture.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Title means ‘An evening in Grenada’ – a town in southern Spain, in an area where centuries ago Moorish invaders from Morocco had settled. 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Habanera rhythms </a:t>
            </a:r>
            <a:r>
              <a:rPr lang="en-US" sz="1600" dirty="0" smtClean="0"/>
              <a:t>– originally a Cuban dance. Bizet uses these rhythms in Carmen. 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Habanera dance </a:t>
            </a:r>
            <a:r>
              <a:rPr lang="en-US" sz="1600" dirty="0" smtClean="0"/>
              <a:t>– slow in simple duple time with distinction dotted quaver, semiquaver, 2 quavers rhythm.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Staccato articulation </a:t>
            </a:r>
            <a:r>
              <a:rPr lang="en-US" sz="1600" dirty="0" smtClean="0"/>
              <a:t>is also common of the Habanera style. 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Flamenco</a:t>
            </a:r>
            <a:r>
              <a:rPr lang="en-US" sz="1600" dirty="0" smtClean="0"/>
              <a:t> type spread chords in the piano are supposed to represent flamenco guitar playing. </a:t>
            </a:r>
          </a:p>
          <a:p>
            <a:endParaRPr lang="en-US" sz="1600" dirty="0"/>
          </a:p>
          <a:p>
            <a:r>
              <a:rPr lang="en-US" sz="1600" dirty="0" smtClean="0"/>
              <a:t>The use of dissonance, the augmented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interval, the free rhythm, irregular phrases and acciaccaturas = </a:t>
            </a:r>
            <a:r>
              <a:rPr lang="en-US" sz="1600" b="1" dirty="0" smtClean="0">
                <a:solidFill>
                  <a:srgbClr val="FF0000"/>
                </a:solidFill>
              </a:rPr>
              <a:t>Moorish style. </a:t>
            </a:r>
            <a:endParaRPr lang="en-US" sz="1600" b="1" dirty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pic>
        <p:nvPicPr>
          <p:cNvPr id="6148" name="Picture 4" descr="Image result for granada spain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1"/>
          <a:stretch/>
        </p:blipFill>
        <p:spPr bwMode="auto">
          <a:xfrm>
            <a:off x="5601810" y="186431"/>
            <a:ext cx="3402066" cy="216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flamenco music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7" b="15331"/>
          <a:stretch/>
        </p:blipFill>
        <p:spPr bwMode="auto">
          <a:xfrm>
            <a:off x="5601809" y="2476871"/>
            <a:ext cx="3402067" cy="17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Image result for moorish music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810" y="4358935"/>
            <a:ext cx="3367883" cy="23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77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382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Ceilidh A. Botfield</cp:lastModifiedBy>
  <cp:revision>9</cp:revision>
  <cp:lastPrinted>2017-03-14T10:38:25Z</cp:lastPrinted>
  <dcterms:created xsi:type="dcterms:W3CDTF">2017-03-13T21:13:21Z</dcterms:created>
  <dcterms:modified xsi:type="dcterms:W3CDTF">2017-03-14T10:41:23Z</dcterms:modified>
</cp:coreProperties>
</file>