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3" r:id="rId3"/>
    <p:sldId id="317" r:id="rId4"/>
    <p:sldId id="319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6" autoAdjust="0"/>
  </p:normalViewPr>
  <p:slideViewPr>
    <p:cSldViewPr snapToGrid="0" snapToObjects="1">
      <p:cViewPr varScale="1">
        <p:scale>
          <a:sx n="103" d="100"/>
          <a:sy n="103" d="100"/>
        </p:scale>
        <p:origin x="23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7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9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3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6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8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0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2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8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0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7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0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C41E0-57EE-7642-A954-9951B2ACD8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1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81702" y="2152293"/>
            <a:ext cx="316229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Reprise Stamp" panose="02000000000000000000" pitchFamily="2" charset="0"/>
              </a:rPr>
              <a:t>ANOUSHKA SHANKAR: BREATHING UNDER WATER: </a:t>
            </a:r>
            <a:r>
              <a:rPr lang="en-US" sz="2800" dirty="0" smtClean="0">
                <a:latin typeface="Reprise Stamp" panose="02000000000000000000" pitchFamily="2" charset="0"/>
              </a:rPr>
              <a:t>‘BURN’, ‘BREATHING UNDER WATER’ &amp; ‘EASY’</a:t>
            </a:r>
            <a:endParaRPr lang="en-US" sz="1100" dirty="0">
              <a:latin typeface="Reprise Stamp" panose="02000000000000000000" pitchFamily="2" charset="0"/>
            </a:endParaRPr>
          </a:p>
        </p:txBody>
      </p:sp>
      <p:sp>
        <p:nvSpPr>
          <p:cNvPr id="2" name="AutoShape 2" descr="Berlioz: Harold en Italie (Harold in Italy), Op. 16; Rob Roy Overture; Le Corsaire (The Corsair) Overture, Op. 21"/>
          <p:cNvSpPr>
            <a:spLocks noChangeAspect="1" noChangeArrowheads="1"/>
          </p:cNvSpPr>
          <p:nvPr/>
        </p:nvSpPr>
        <p:spPr bwMode="auto">
          <a:xfrm>
            <a:off x="920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39" y="160337"/>
            <a:ext cx="5713447" cy="650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89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900" y="215770"/>
            <a:ext cx="858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Reprise Stamp" panose="02000000000000000000" pitchFamily="2" charset="0"/>
              </a:rPr>
              <a:t>ANOUSHKA SHANKAR</a:t>
            </a:r>
            <a:endParaRPr lang="en-GB" sz="4800" dirty="0">
              <a:latin typeface="Reprise Stamp" panose="02000000000000000000" pitchFamily="2" charset="0"/>
            </a:endParaRPr>
          </a:p>
        </p:txBody>
      </p:sp>
      <p:sp>
        <p:nvSpPr>
          <p:cNvPr id="9" name="AutoShape 6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8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215900" y="-6873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5898" y="1258877"/>
            <a:ext cx="424413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Born 1981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Sitar player and composer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Daughter and pupil of Ravi Shankar who did much to make the sitar, an instrument from the </a:t>
            </a:r>
            <a:r>
              <a:rPr lang="en-GB" dirty="0" smtClean="0"/>
              <a:t>Indian classical </a:t>
            </a:r>
            <a:r>
              <a:rPr lang="en-GB" dirty="0" smtClean="0"/>
              <a:t>music </a:t>
            </a:r>
            <a:r>
              <a:rPr lang="en-GB" dirty="0" smtClean="0"/>
              <a:t>tradition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She has performed sitar concerti with </a:t>
            </a:r>
            <a:r>
              <a:rPr lang="en-GB" dirty="0" smtClean="0"/>
              <a:t>orchestras </a:t>
            </a:r>
            <a:r>
              <a:rPr lang="en-GB" dirty="0" smtClean="0"/>
              <a:t>such as the LSO and the </a:t>
            </a:r>
            <a:r>
              <a:rPr lang="en-GB" dirty="0" smtClean="0"/>
              <a:t>London </a:t>
            </a:r>
            <a:r>
              <a:rPr lang="en-GB" dirty="0" smtClean="0"/>
              <a:t>Philharmonic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As a composer, she </a:t>
            </a:r>
            <a:r>
              <a:rPr lang="en-GB" dirty="0" smtClean="0"/>
              <a:t>explores </a:t>
            </a:r>
            <a:r>
              <a:rPr lang="en-GB" dirty="0" smtClean="0"/>
              <a:t>fusions between Indian music </a:t>
            </a:r>
            <a:r>
              <a:rPr lang="en-GB" dirty="0" smtClean="0"/>
              <a:t>alongside </a:t>
            </a:r>
            <a:r>
              <a:rPr lang="en-GB" dirty="0" smtClean="0"/>
              <a:t>flamenco, jazz, electronica and western classical</a:t>
            </a:r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14" r="26886"/>
          <a:stretch/>
        </p:blipFill>
        <p:spPr>
          <a:xfrm>
            <a:off x="4891573" y="1715802"/>
            <a:ext cx="3788229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72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899" y="215770"/>
            <a:ext cx="86948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Reprise Stamp" panose="02000000000000000000" pitchFamily="2" charset="0"/>
              </a:rPr>
              <a:t>BREATHING UNDER WATER</a:t>
            </a:r>
            <a:endParaRPr lang="en-GB" sz="4800" dirty="0">
              <a:latin typeface="Reprise Stamp" panose="02000000000000000000" pitchFamily="2" charset="0"/>
            </a:endParaRPr>
          </a:p>
        </p:txBody>
      </p:sp>
      <p:sp>
        <p:nvSpPr>
          <p:cNvPr id="9" name="AutoShape 6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8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215900" y="-6873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30221" y="1324364"/>
            <a:ext cx="37726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Released in 2007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Collaboration </a:t>
            </a:r>
            <a:r>
              <a:rPr lang="en-GB" sz="1600" dirty="0" smtClean="0"/>
              <a:t>between Shankar and Kale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Norah Jones was one of the composers of ‘Easy’ and it features her vocals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The lyrics of Burn concern different aspects of being in love – being lost and being at home. Most of the imagery concerns the sun, moon and stars, with the word ‘burn’ appearing only in one line.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In Easy, the singer is disillusioned with love now that she is no longer young.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Breathing </a:t>
            </a:r>
            <a:r>
              <a:rPr lang="en-GB" sz="1600" dirty="0" smtClean="0"/>
              <a:t>Under Water has no lyrics</a:t>
            </a:r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759" y="1485541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8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900" y="215770"/>
            <a:ext cx="869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Reprise Stamp" panose="02000000000000000000" pitchFamily="2" charset="0"/>
              </a:rPr>
              <a:t>FUSION</a:t>
            </a:r>
            <a:endParaRPr lang="en-GB" sz="4800" dirty="0">
              <a:latin typeface="Reprise Stamp" panose="02000000000000000000" pitchFamily="2" charset="0"/>
            </a:endParaRPr>
          </a:p>
        </p:txBody>
      </p:sp>
      <p:sp>
        <p:nvSpPr>
          <p:cNvPr id="9" name="AutoShape 6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8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215900" y="-6873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5898" y="1258877"/>
            <a:ext cx="619423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 three songs bring together </a:t>
            </a:r>
            <a:r>
              <a:rPr lang="en-GB" dirty="0" smtClean="0"/>
              <a:t>musical </a:t>
            </a:r>
            <a:r>
              <a:rPr lang="en-GB" dirty="0" smtClean="0"/>
              <a:t>traditions from India and the West.</a:t>
            </a:r>
          </a:p>
          <a:p>
            <a:endParaRPr lang="en-GB" dirty="0"/>
          </a:p>
          <a:p>
            <a:r>
              <a:rPr lang="en-GB" dirty="0" smtClean="0"/>
              <a:t>The main strands are as follows:</a:t>
            </a: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b="1" u="sng" dirty="0" smtClean="0">
                <a:solidFill>
                  <a:srgbClr val="FF0000"/>
                </a:solidFill>
              </a:rPr>
              <a:t>Indian </a:t>
            </a:r>
            <a:r>
              <a:rPr lang="en-GB" b="1" u="sng" dirty="0" smtClean="0">
                <a:solidFill>
                  <a:srgbClr val="FF0000"/>
                </a:solidFill>
              </a:rPr>
              <a:t>classical </a:t>
            </a:r>
            <a:r>
              <a:rPr lang="en-GB" b="1" u="sng" dirty="0" smtClean="0">
                <a:solidFill>
                  <a:srgbClr val="FF0000"/>
                </a:solidFill>
              </a:rPr>
              <a:t>tradition </a:t>
            </a:r>
            <a:r>
              <a:rPr lang="en-GB" dirty="0" smtClean="0"/>
              <a:t>with Shankar’s </a:t>
            </a:r>
            <a:r>
              <a:rPr lang="en-GB" b="1" dirty="0" smtClean="0">
                <a:solidFill>
                  <a:srgbClr val="FF0000"/>
                </a:solidFill>
              </a:rPr>
              <a:t>sitar</a:t>
            </a:r>
            <a:r>
              <a:rPr lang="en-GB" dirty="0" smtClean="0"/>
              <a:t> playing. In Burn we hear the </a:t>
            </a:r>
            <a:r>
              <a:rPr lang="en-GB" b="1" dirty="0" err="1" smtClean="0">
                <a:solidFill>
                  <a:srgbClr val="FF0000"/>
                </a:solidFill>
              </a:rPr>
              <a:t>sarangi</a:t>
            </a:r>
            <a:r>
              <a:rPr lang="en-GB" b="1" dirty="0" smtClean="0">
                <a:solidFill>
                  <a:srgbClr val="FF0000"/>
                </a:solidFill>
              </a:rPr>
              <a:t>, </a:t>
            </a:r>
            <a:r>
              <a:rPr lang="en-GB" dirty="0" smtClean="0"/>
              <a:t>a fretless bowed string instrument. </a:t>
            </a:r>
            <a:r>
              <a:rPr lang="en-GB" b="1" dirty="0" smtClean="0">
                <a:solidFill>
                  <a:srgbClr val="FF0000"/>
                </a:solidFill>
              </a:rPr>
              <a:t>Small cymbals </a:t>
            </a:r>
            <a:r>
              <a:rPr lang="en-GB" dirty="0" smtClean="0"/>
              <a:t>(</a:t>
            </a:r>
            <a:r>
              <a:rPr lang="en-GB" dirty="0" err="1" smtClean="0"/>
              <a:t>manjira</a:t>
            </a:r>
            <a:r>
              <a:rPr lang="en-GB" dirty="0" smtClean="0"/>
              <a:t>) are used in Burn and Easy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b="1" u="sng" dirty="0" smtClean="0">
                <a:solidFill>
                  <a:srgbClr val="FF0000"/>
                </a:solidFill>
              </a:rPr>
              <a:t>Indian </a:t>
            </a:r>
            <a:r>
              <a:rPr lang="en-GB" b="1" u="sng" dirty="0" smtClean="0">
                <a:solidFill>
                  <a:srgbClr val="FF0000"/>
                </a:solidFill>
              </a:rPr>
              <a:t>Bollywood film music tradition</a:t>
            </a:r>
            <a:r>
              <a:rPr lang="en-GB" dirty="0" smtClean="0"/>
              <a:t>, with the use of the Bombay Cinematic Orchestra Strings in Burn and Breathing Under </a:t>
            </a:r>
            <a:r>
              <a:rPr lang="en-GB" dirty="0" smtClean="0"/>
              <a:t>Water.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1" u="sng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u="sng" dirty="0" smtClean="0">
                <a:solidFill>
                  <a:srgbClr val="FF0000"/>
                </a:solidFill>
              </a:rPr>
              <a:t>Western </a:t>
            </a:r>
            <a:r>
              <a:rPr lang="en-GB" b="1" u="sng" dirty="0" smtClean="0">
                <a:solidFill>
                  <a:srgbClr val="FF0000"/>
                </a:solidFill>
              </a:rPr>
              <a:t>pop and rock </a:t>
            </a:r>
            <a:r>
              <a:rPr lang="en-GB" b="1" u="sng" dirty="0" smtClean="0">
                <a:solidFill>
                  <a:srgbClr val="FF0000"/>
                </a:solidFill>
              </a:rPr>
              <a:t>music: </a:t>
            </a:r>
            <a:r>
              <a:rPr lang="en-GB" dirty="0" smtClean="0"/>
              <a:t>use of </a:t>
            </a:r>
            <a:r>
              <a:rPr lang="en-GB" dirty="0" smtClean="0"/>
              <a:t>electric </a:t>
            </a:r>
            <a:r>
              <a:rPr lang="en-GB" dirty="0" smtClean="0"/>
              <a:t>guitar, </a:t>
            </a:r>
            <a:r>
              <a:rPr lang="en-GB" dirty="0" smtClean="0"/>
              <a:t>synthesisers, </a:t>
            </a:r>
            <a:r>
              <a:rPr lang="en-GB" dirty="0" smtClean="0"/>
              <a:t>drum kit and drum </a:t>
            </a:r>
            <a:r>
              <a:rPr lang="en-GB" dirty="0" smtClean="0"/>
              <a:t>programme. </a:t>
            </a:r>
            <a:r>
              <a:rPr lang="en-GB" b="1" dirty="0" smtClean="0">
                <a:solidFill>
                  <a:srgbClr val="FF0000"/>
                </a:solidFill>
              </a:rPr>
              <a:t>Structure</a:t>
            </a:r>
            <a:r>
              <a:rPr lang="en-GB" dirty="0" smtClean="0"/>
              <a:t> in Burn and Easy. </a:t>
            </a:r>
            <a:r>
              <a:rPr lang="en-GB" b="1" dirty="0" smtClean="0">
                <a:solidFill>
                  <a:srgbClr val="FF0000"/>
                </a:solidFill>
              </a:rPr>
              <a:t>Harmonic structures</a:t>
            </a:r>
            <a:r>
              <a:rPr lang="en-GB" dirty="0" smtClean="0"/>
              <a:t>, especially in Easy. 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493" y="215770"/>
            <a:ext cx="1705537" cy="25472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1" r="12474"/>
          <a:stretch/>
        </p:blipFill>
        <p:spPr>
          <a:xfrm>
            <a:off x="6221560" y="2631233"/>
            <a:ext cx="2026702" cy="15692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847" y="4306542"/>
            <a:ext cx="1741553" cy="174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9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285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Reprise Stamp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MUSIC</dc:creator>
  <cp:lastModifiedBy>Ceilidh A. Botfield</cp:lastModifiedBy>
  <cp:revision>76</cp:revision>
  <cp:lastPrinted>2016-09-30T13:40:38Z</cp:lastPrinted>
  <dcterms:created xsi:type="dcterms:W3CDTF">2015-08-03T10:15:02Z</dcterms:created>
  <dcterms:modified xsi:type="dcterms:W3CDTF">2018-03-27T14:52:57Z</dcterms:modified>
</cp:coreProperties>
</file>