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329" r:id="rId4"/>
    <p:sldId id="330" r:id="rId5"/>
    <p:sldId id="331" r:id="rId6"/>
    <p:sldId id="334" r:id="rId7"/>
    <p:sldId id="333" r:id="rId8"/>
    <p:sldId id="332" r:id="rId9"/>
    <p:sldId id="335" r:id="rId10"/>
    <p:sldId id="336" r:id="rId11"/>
    <p:sldId id="337" r:id="rId12"/>
    <p:sldId id="338" r:id="rId13"/>
    <p:sldId id="339"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6" autoAdjust="0"/>
  </p:normalViewPr>
  <p:slideViewPr>
    <p:cSldViewPr snapToGrid="0" snapToObjects="1">
      <p:cViewPr varScale="1">
        <p:scale>
          <a:sx n="106" d="100"/>
          <a:sy n="106" d="100"/>
        </p:scale>
        <p:origin x="115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41167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14999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50443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2482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AC41E0-57EE-7642-A954-9951B2ACD86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25398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AC41E0-57EE-7642-A954-9951B2ACD86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7205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AC41E0-57EE-7642-A954-9951B2ACD86B}"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197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AC41E0-57EE-7642-A954-9951B2ACD86B}"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80808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C41E0-57EE-7642-A954-9951B2ACD86B}"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09360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57357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04460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C41E0-57EE-7642-A954-9951B2ACD86B}" type="datetimeFigureOut">
              <a:rPr lang="en-US" smtClean="0"/>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3540-657D-B742-A287-EAEB1F9A4D07}" type="slidenum">
              <a:rPr lang="en-US" smtClean="0"/>
              <a:t>‹#›</a:t>
            </a:fld>
            <a:endParaRPr lang="en-US"/>
          </a:p>
        </p:txBody>
      </p:sp>
    </p:spTree>
    <p:extLst>
      <p:ext uri="{BB962C8B-B14F-4D97-AF65-F5344CB8AC3E}">
        <p14:creationId xmlns:p14="http://schemas.microsoft.com/office/powerpoint/2010/main" val="2930812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frm=1&amp;source=images&amp;cd=&amp;cad=rja&amp;uact=8&amp;ved=0CAcQjRw&amp;url=http://beststudentviolins.com/cage.html&amp;ei=wu3tVK_hO8Sv7AbMiIGgDQ&amp;bvm=bv.86956481,d.ZGU&amp;psig=AFQjCNFQ8tbY_kVwhZT1veg13VYzA3gh_w&amp;ust=142496543232711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cad=rja&amp;uact=8&amp;ved=0ahUKEwiIuIWzmefSAhVFrRQKHUp-D1QQjRwIBw&amp;url=http://www.bruceduffie.com/cage.html&amp;bvm=bv.150120842,d.ZGg&amp;psig=AFQjCNEmCCiaCoC1C4tXrU0HZk7bcFE3Xg&amp;ust=1490171988349429"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uk/url?sa=i&amp;rct=j&amp;q=&amp;esrc=s&amp;source=images&amp;cd=&amp;cad=rja&amp;uact=8&amp;ved=0ahUKEwj5jrXImefSAhXCOxQKHdMiAvMQjRwIBw&amp;url=http://www.newyorker.com/magazine/2010/10/04/searching-for-silence&amp;bvm=bv.150120842,d.ZGg&amp;psig=AFQjCNEmCCiaCoC1C4tXrU0HZk7bcFE3Xg&amp;ust=14901719883494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uact=8&amp;ved=0CAcQjRw&amp;url=http://www.thenextgreatgeneration.com/2011/07/the-mind-of-a-maestro-hauschkas-prepared-piano/&amp;ei=qO7tVIfdH6O27gbChoGgBQ&amp;bvm=bv.86956481,d.ZGU&amp;psig=AFQjCNFPPMHXNEzPmHS-TPYno0yn4v4mJA&amp;ust=1424965619150563"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google.co.uk/url?sa=i&amp;rct=j&amp;q=&amp;esrc=s&amp;source=images&amp;cd=&amp;cad=rja&amp;uact=8&amp;ved=0ahUKEwia_eGBhvHRAhUHXRQKHRTpCNoQjRwIBw&amp;url=https://www.xlr8r.com/gear/2014/03/artist-tips-hauschka-shares-the-secrets-of-the-prepared-piano/&amp;bvm=bv.146073913,d.ZGg&amp;psig=AFQjCNHLvP5SrWJ6p8-2fK3c2k_K6P76rw&amp;ust=148611232179109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0ahUKEwimg4b_mOfSAhXGvxQKHXoWA8AQjRwIBw&amp;url=https://www.youtube.com/watch?v%3DmNAXtDP3OpY&amp;bvm=bv.150120842,d.ZGg&amp;psig=AFQjCNGjnn3fYtWKcQ0uql_s9Bl5gB_MIA&amp;ust=1490171876026980" TargetMode="External"/><Relationship Id="rId1" Type="http://schemas.openxmlformats.org/officeDocument/2006/relationships/slideLayout" Target="../slideLayouts/slideLayout2.xml"/><Relationship Id="rId4" Type="http://schemas.openxmlformats.org/officeDocument/2006/relationships/hyperlink" Target="https://www.youtube.com/watch?v=N0-y8oNDLg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source=images&amp;cd=&amp;cad=rja&amp;uact=8&amp;ved=0ahUKEwjtsZbrmOfSAhVD7RQKHcdbAI4QjRwIBw&amp;url=http://www.alamy.com/stock-photo-prepared-piano-a-prepared-piano-is-a-piano-that-has-had-its-sound-42121700.html&amp;bvm=bv.150120842,d.ZGg&amp;psig=AFQjCNFbBx4G9mSHxeJmPE7SxNNHoV-Cig&amp;ust=149017183092109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uk/url?sa=i&amp;rct=j&amp;q=&amp;esrc=s&amp;frm=1&amp;source=images&amp;cd=&amp;cad=rja&amp;uact=8&amp;ved=0CAcQjRw&amp;url=http://epicinventorfan.wikia.com/wiki/File:Warning_sign.png&amp;ei=DO_tVLvAGs6f7ga3ooGgDw&amp;bvm=bv.86956481,d.ZGU&amp;psig=AFQjCNFrW0Ph7eTuGEJDZOXhcK7mtP-vyA&amp;ust=142496573879912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8175" y="1600736"/>
            <a:ext cx="3244850" cy="5016758"/>
          </a:xfrm>
          <a:prstGeom prst="rect">
            <a:avLst/>
          </a:prstGeom>
          <a:noFill/>
        </p:spPr>
        <p:txBody>
          <a:bodyPr wrap="square" rtlCol="0">
            <a:spAutoFit/>
          </a:bodyPr>
          <a:lstStyle/>
          <a:p>
            <a:r>
              <a:rPr lang="en-US" sz="4000" dirty="0" smtClean="0">
                <a:latin typeface="Reprise Stamp" panose="02000000000000000000" pitchFamily="2" charset="0"/>
              </a:rPr>
              <a:t>JOHN CAGE: THREE DANCE FOR TWO PREPARED PIANOS: NO. 1</a:t>
            </a:r>
            <a:endParaRPr lang="en-US" sz="1600" dirty="0">
              <a:latin typeface="Reprise Stamp" panose="02000000000000000000" pitchFamily="2" charset="0"/>
            </a:endParaRPr>
          </a:p>
        </p:txBody>
      </p:sp>
      <p:sp>
        <p:nvSpPr>
          <p:cNvPr id="2" name="AutoShape 2" descr="Berlioz: Harold en Italie (Harold in Italy), Op. 16; Rob Roy Overture; Le Corsaire (The Corsair) Overture, Op. 21"/>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9118" y="126922"/>
            <a:ext cx="5569057" cy="6562971"/>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1588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916" y="215846"/>
            <a:ext cx="7924800" cy="830997"/>
          </a:xfrm>
          <a:prstGeom prst="rect">
            <a:avLst/>
          </a:prstGeom>
          <a:noFill/>
        </p:spPr>
        <p:txBody>
          <a:bodyPr wrap="square" rtlCol="0">
            <a:spAutoFit/>
          </a:bodyPr>
          <a:lstStyle/>
          <a:p>
            <a:r>
              <a:rPr lang="en-GB" sz="4800" dirty="0" smtClean="0">
                <a:latin typeface="Reprise Stamp" panose="02000000000000000000" pitchFamily="2" charset="0"/>
              </a:rPr>
              <a:t>structure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8" y="2074485"/>
            <a:ext cx="8547102" cy="1015663"/>
          </a:xfrm>
          <a:prstGeom prst="rect">
            <a:avLst/>
          </a:prstGeom>
          <a:noFill/>
        </p:spPr>
        <p:txBody>
          <a:bodyPr wrap="square" rtlCol="0">
            <a:spAutoFit/>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endParaRPr lang="en-GB" sz="2000" dirty="0" smtClean="0"/>
          </a:p>
        </p:txBody>
      </p:sp>
      <p:sp>
        <p:nvSpPr>
          <p:cNvPr id="2" name="TextBox 1"/>
          <p:cNvSpPr txBox="1"/>
          <p:nvPr/>
        </p:nvSpPr>
        <p:spPr>
          <a:xfrm>
            <a:off x="387916" y="1276539"/>
            <a:ext cx="5750333" cy="5632311"/>
          </a:xfrm>
          <a:prstGeom prst="rect">
            <a:avLst/>
          </a:prstGeom>
          <a:noFill/>
        </p:spPr>
        <p:txBody>
          <a:bodyPr wrap="square" rtlCol="0">
            <a:spAutoFit/>
          </a:bodyPr>
          <a:lstStyle/>
          <a:p>
            <a:r>
              <a:rPr lang="en-GB" dirty="0" smtClean="0"/>
              <a:t>Cage employed a highly original approach to structure based on mathematical proportions. </a:t>
            </a:r>
          </a:p>
          <a:p>
            <a:endParaRPr lang="en-GB" dirty="0"/>
          </a:p>
          <a:p>
            <a:r>
              <a:rPr lang="en-GB" dirty="0" smtClean="0"/>
              <a:t>The same proportions on a small scale also control the large scale structure: </a:t>
            </a:r>
          </a:p>
          <a:p>
            <a:endParaRPr lang="en-GB" dirty="0"/>
          </a:p>
          <a:p>
            <a:pPr algn="ctr"/>
            <a:r>
              <a:rPr lang="en-GB" sz="2400" dirty="0" smtClean="0">
                <a:solidFill>
                  <a:srgbClr val="FF0000"/>
                </a:solidFill>
                <a:latin typeface="Reprise Stamp" panose="02000000000000000000" pitchFamily="2" charset="0"/>
              </a:rPr>
              <a:t>Micro-macrocosmic structure</a:t>
            </a:r>
          </a:p>
          <a:p>
            <a:endParaRPr lang="en-GB" dirty="0"/>
          </a:p>
          <a:p>
            <a:r>
              <a:rPr lang="en-GB" dirty="0" smtClean="0"/>
              <a:t>This is like fractal structures, where each subdivision is a miniature version of the whole. This is often found in nature.</a:t>
            </a:r>
          </a:p>
          <a:p>
            <a:endParaRPr lang="en-GB" dirty="0" smtClean="0"/>
          </a:p>
          <a:p>
            <a:r>
              <a:rPr lang="en-GB" dirty="0" smtClean="0">
                <a:latin typeface="Reprise Stamp" panose="02000000000000000000" pitchFamily="2" charset="0"/>
              </a:rPr>
              <a:t>Influences:</a:t>
            </a:r>
            <a:endParaRPr lang="en-GB" dirty="0">
              <a:latin typeface="Reprise Stamp" panose="02000000000000000000" pitchFamily="2" charset="0"/>
            </a:endParaRPr>
          </a:p>
          <a:p>
            <a:r>
              <a:rPr lang="en-GB" sz="1400" i="1" dirty="0" smtClean="0"/>
              <a:t>Cage’s mathematical approach to structure has several precedents, although we cannot be sure by how much he was influenced by these. He may have been influenced by the medieval </a:t>
            </a:r>
            <a:r>
              <a:rPr lang="en-GB" sz="1400" i="1" dirty="0" err="1" smtClean="0"/>
              <a:t>isorhythmic</a:t>
            </a:r>
            <a:r>
              <a:rPr lang="en-GB" sz="1400" i="1" dirty="0" smtClean="0"/>
              <a:t> motets, or some of the music of J.S. Bach or Webern. Cage’s work with dancers certainly had an impact: he sometime shad to compose for dance whose structure was merely determined by the number of counts. </a:t>
            </a: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829" y="222682"/>
            <a:ext cx="2466460" cy="1886863"/>
          </a:xfrm>
          <a:prstGeom prst="rect">
            <a:avLst/>
          </a:prstGeom>
        </p:spPr>
      </p:pic>
      <p:sp>
        <p:nvSpPr>
          <p:cNvPr id="6" name="AutoShape 2" descr="Image result for fractal natur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829" y="4276190"/>
            <a:ext cx="2491427" cy="22846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830" y="2258299"/>
            <a:ext cx="2487960" cy="1859491"/>
          </a:xfrm>
          <a:prstGeom prst="rect">
            <a:avLst/>
          </a:prstGeom>
        </p:spPr>
      </p:pic>
    </p:spTree>
    <p:extLst>
      <p:ext uri="{BB962C8B-B14F-4D97-AF65-F5344CB8AC3E}">
        <p14:creationId xmlns:p14="http://schemas.microsoft.com/office/powerpoint/2010/main" val="55461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916" y="215846"/>
            <a:ext cx="7924800" cy="830997"/>
          </a:xfrm>
          <a:prstGeom prst="rect">
            <a:avLst/>
          </a:prstGeom>
          <a:noFill/>
        </p:spPr>
        <p:txBody>
          <a:bodyPr wrap="square" rtlCol="0">
            <a:spAutoFit/>
          </a:bodyPr>
          <a:lstStyle/>
          <a:p>
            <a:r>
              <a:rPr lang="en-GB" sz="4800" dirty="0" smtClean="0">
                <a:latin typeface="Reprise Stamp" panose="02000000000000000000" pitchFamily="2" charset="0"/>
              </a:rPr>
              <a:t>structure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8" y="2074485"/>
            <a:ext cx="8547102" cy="1015663"/>
          </a:xfrm>
          <a:prstGeom prst="rect">
            <a:avLst/>
          </a:prstGeom>
          <a:noFill/>
        </p:spPr>
        <p:txBody>
          <a:bodyPr wrap="square" rtlCol="0">
            <a:spAutoFit/>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endParaRPr lang="en-GB" sz="2000" dirty="0" smtClean="0"/>
          </a:p>
        </p:txBody>
      </p:sp>
      <p:sp>
        <p:nvSpPr>
          <p:cNvPr id="2" name="TextBox 1"/>
          <p:cNvSpPr txBox="1"/>
          <p:nvPr/>
        </p:nvSpPr>
        <p:spPr>
          <a:xfrm>
            <a:off x="387916" y="1276539"/>
            <a:ext cx="4229351" cy="5170646"/>
          </a:xfrm>
          <a:prstGeom prst="rect">
            <a:avLst/>
          </a:prstGeom>
          <a:noFill/>
        </p:spPr>
        <p:txBody>
          <a:bodyPr wrap="square" rtlCol="0">
            <a:spAutoFit/>
          </a:bodyPr>
          <a:lstStyle/>
          <a:p>
            <a:r>
              <a:rPr lang="en-GB" dirty="0" smtClean="0"/>
              <a:t>Dance No. 1 uses the following sequence of nine numbers, which add up to 30:</a:t>
            </a:r>
          </a:p>
          <a:p>
            <a:endParaRPr lang="en-GB" dirty="0" smtClean="0"/>
          </a:p>
          <a:p>
            <a:pPr algn="ctr"/>
            <a:r>
              <a:rPr lang="en-GB" sz="2800" dirty="0" smtClean="0"/>
              <a:t>2,5,2		2,6,2		2,7,2</a:t>
            </a:r>
          </a:p>
          <a:p>
            <a:endParaRPr lang="en-GB" sz="1600" dirty="0"/>
          </a:p>
          <a:p>
            <a:r>
              <a:rPr lang="en-GB" dirty="0" smtClean="0"/>
              <a:t>Each set of 30 bars (a ‘part’ or ‘section’) is divided into nine ‘phrases’, the lengths of which in bars correspond to the number above. See grid.</a:t>
            </a:r>
          </a:p>
          <a:p>
            <a:endParaRPr lang="en-GB" dirty="0"/>
          </a:p>
          <a:p>
            <a:r>
              <a:rPr lang="en-GB" dirty="0" smtClean="0"/>
              <a:t>The rest of the movement has 8 more 30 bar sections, each subdivided into phrases in the same way. The boxed numbers on the score represent the sections.  The final section is repeated.</a:t>
            </a:r>
          </a:p>
          <a:p>
            <a:endParaRPr lang="en-GB" sz="1600" dirty="0"/>
          </a:p>
          <a:p>
            <a:endParaRPr lang="en-GB" dirty="0"/>
          </a:p>
          <a:p>
            <a:endParaRPr lang="en-GB" dirty="0"/>
          </a:p>
        </p:txBody>
      </p:sp>
      <p:sp>
        <p:nvSpPr>
          <p:cNvPr id="6" name="AutoShape 2" descr="Image result for fractal natur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002233359"/>
              </p:ext>
            </p:extLst>
          </p:nvPr>
        </p:nvGraphicFramePr>
        <p:xfrm>
          <a:off x="5578568" y="677313"/>
          <a:ext cx="3058564" cy="5062583"/>
        </p:xfrm>
        <a:graphic>
          <a:graphicData uri="http://schemas.openxmlformats.org/drawingml/2006/table">
            <a:tbl>
              <a:tblPr firstRow="1" bandRow="1">
                <a:tableStyleId>{5C22544A-7EE6-4342-B048-85BDC9FD1C3A}</a:tableStyleId>
              </a:tblPr>
              <a:tblGrid>
                <a:gridCol w="983812"/>
                <a:gridCol w="2074752"/>
              </a:tblGrid>
              <a:tr h="688511">
                <a:tc>
                  <a:txBody>
                    <a:bodyPr/>
                    <a:lstStyle/>
                    <a:p>
                      <a:pPr algn="ctr"/>
                      <a:r>
                        <a:rPr lang="en-GB" sz="1400" dirty="0" smtClean="0"/>
                        <a:t>Number of bars</a:t>
                      </a:r>
                      <a:endParaRPr lang="en-GB" sz="1400" dirty="0"/>
                    </a:p>
                  </a:txBody>
                  <a:tcPr anchor="ctr"/>
                </a:tc>
                <a:tc>
                  <a:txBody>
                    <a:bodyPr/>
                    <a:lstStyle/>
                    <a:p>
                      <a:pPr algn="ctr"/>
                      <a:r>
                        <a:rPr lang="en-GB" sz="1400" dirty="0" smtClean="0"/>
                        <a:t>Phrase number in score</a:t>
                      </a:r>
                      <a:endParaRPr lang="en-GB" sz="1400" dirty="0"/>
                    </a:p>
                  </a:txBody>
                  <a:tcPr anchor="ctr"/>
                </a:tc>
              </a:tr>
              <a:tr h="486008">
                <a:tc>
                  <a:txBody>
                    <a:bodyPr/>
                    <a:lstStyle/>
                    <a:p>
                      <a:pPr algn="ctr"/>
                      <a:r>
                        <a:rPr lang="en-GB" dirty="0" smtClean="0"/>
                        <a:t>2</a:t>
                      </a:r>
                      <a:endParaRPr lang="en-GB" dirty="0"/>
                    </a:p>
                  </a:txBody>
                  <a:tcPr anchor="ctr"/>
                </a:tc>
                <a:tc>
                  <a:txBody>
                    <a:bodyPr/>
                    <a:lstStyle/>
                    <a:p>
                      <a:pPr algn="ctr"/>
                      <a:r>
                        <a:rPr lang="en-GB" sz="1200" dirty="0" smtClean="0"/>
                        <a:t>None,</a:t>
                      </a:r>
                      <a:r>
                        <a:rPr lang="en-GB" sz="1200" baseline="0" dirty="0" smtClean="0"/>
                        <a:t> but 1 is implied at start</a:t>
                      </a:r>
                      <a:endParaRPr lang="en-GB" sz="1200" dirty="0"/>
                    </a:p>
                  </a:txBody>
                  <a:tcPr anchor="ctr"/>
                </a:tc>
              </a:tr>
              <a:tr h="486008">
                <a:tc>
                  <a:txBody>
                    <a:bodyPr/>
                    <a:lstStyle/>
                    <a:p>
                      <a:pPr algn="ctr"/>
                      <a:r>
                        <a:rPr lang="en-GB" dirty="0" smtClean="0"/>
                        <a:t>5</a:t>
                      </a:r>
                      <a:endParaRPr lang="en-GB" dirty="0"/>
                    </a:p>
                  </a:txBody>
                  <a:tcPr anchor="ctr"/>
                </a:tc>
                <a:tc>
                  <a:txBody>
                    <a:bodyPr/>
                    <a:lstStyle/>
                    <a:p>
                      <a:pPr algn="ctr"/>
                      <a:r>
                        <a:rPr lang="en-GB" dirty="0" smtClean="0"/>
                        <a:t>2</a:t>
                      </a:r>
                      <a:endParaRPr lang="en-GB" dirty="0"/>
                    </a:p>
                  </a:txBody>
                  <a:tcPr anchor="ctr"/>
                </a:tc>
              </a:tr>
              <a:tr h="486008">
                <a:tc>
                  <a:txBody>
                    <a:bodyPr/>
                    <a:lstStyle/>
                    <a:p>
                      <a:pPr algn="ctr"/>
                      <a:r>
                        <a:rPr lang="en-GB" dirty="0" smtClean="0"/>
                        <a:t>2</a:t>
                      </a:r>
                      <a:endParaRPr lang="en-GB" dirty="0"/>
                    </a:p>
                  </a:txBody>
                  <a:tcPr anchor="ctr">
                    <a:lnB w="12700" cap="flat" cmpd="sng" algn="ctr">
                      <a:solidFill>
                        <a:schemeClr val="tx1"/>
                      </a:solidFill>
                      <a:prstDash val="solid"/>
                      <a:round/>
                      <a:headEnd type="none" w="med" len="med"/>
                      <a:tailEnd type="none" w="med" len="med"/>
                    </a:lnB>
                  </a:tcPr>
                </a:tc>
                <a:tc>
                  <a:txBody>
                    <a:bodyPr/>
                    <a:lstStyle/>
                    <a:p>
                      <a:pPr algn="ctr"/>
                      <a:r>
                        <a:rPr lang="en-GB" dirty="0" smtClean="0"/>
                        <a:t>3</a:t>
                      </a:r>
                      <a:endParaRPr lang="en-GB" dirty="0"/>
                    </a:p>
                  </a:txBody>
                  <a:tcPr anchor="ctr">
                    <a:lnB w="12700" cap="flat" cmpd="sng" algn="ctr">
                      <a:solidFill>
                        <a:schemeClr val="tx1"/>
                      </a:solidFill>
                      <a:prstDash val="solid"/>
                      <a:round/>
                      <a:headEnd type="none" w="med" len="med"/>
                      <a:tailEnd type="none" w="med" len="med"/>
                    </a:lnB>
                  </a:tcPr>
                </a:tc>
              </a:tr>
              <a:tr h="486008">
                <a:tc>
                  <a:txBody>
                    <a:bodyPr/>
                    <a:lstStyle/>
                    <a:p>
                      <a:pPr algn="ctr"/>
                      <a:r>
                        <a:rPr lang="en-GB" dirty="0" smtClean="0"/>
                        <a:t>2</a:t>
                      </a:r>
                      <a:endParaRPr lang="en-GB" dirty="0"/>
                    </a:p>
                  </a:txBody>
                  <a:tcPr anchor="ctr">
                    <a:lnT w="12700" cap="flat" cmpd="sng" algn="ctr">
                      <a:solidFill>
                        <a:schemeClr val="tx1"/>
                      </a:solidFill>
                      <a:prstDash val="solid"/>
                      <a:round/>
                      <a:headEnd type="none" w="med" len="med"/>
                      <a:tailEnd type="none" w="med" len="med"/>
                    </a:lnT>
                  </a:tcPr>
                </a:tc>
                <a:tc>
                  <a:txBody>
                    <a:bodyPr/>
                    <a:lstStyle/>
                    <a:p>
                      <a:pPr algn="ctr"/>
                      <a:r>
                        <a:rPr lang="en-GB" dirty="0" smtClean="0"/>
                        <a:t>4</a:t>
                      </a:r>
                      <a:endParaRPr lang="en-GB" dirty="0"/>
                    </a:p>
                  </a:txBody>
                  <a:tcPr anchor="ctr">
                    <a:lnT w="12700" cap="flat" cmpd="sng" algn="ctr">
                      <a:solidFill>
                        <a:schemeClr val="tx1"/>
                      </a:solidFill>
                      <a:prstDash val="solid"/>
                      <a:round/>
                      <a:headEnd type="none" w="med" len="med"/>
                      <a:tailEnd type="none" w="med" len="med"/>
                    </a:lnT>
                  </a:tcPr>
                </a:tc>
              </a:tr>
              <a:tr h="486008">
                <a:tc>
                  <a:txBody>
                    <a:bodyPr/>
                    <a:lstStyle/>
                    <a:p>
                      <a:pPr algn="ctr"/>
                      <a:r>
                        <a:rPr lang="en-GB" dirty="0" smtClean="0"/>
                        <a:t>6</a:t>
                      </a:r>
                      <a:endParaRPr lang="en-GB" dirty="0"/>
                    </a:p>
                  </a:txBody>
                  <a:tcPr anchor="ctr"/>
                </a:tc>
                <a:tc>
                  <a:txBody>
                    <a:bodyPr/>
                    <a:lstStyle/>
                    <a:p>
                      <a:pPr algn="ctr"/>
                      <a:r>
                        <a:rPr lang="en-GB" dirty="0" smtClean="0"/>
                        <a:t>5</a:t>
                      </a:r>
                      <a:endParaRPr lang="en-GB" dirty="0"/>
                    </a:p>
                  </a:txBody>
                  <a:tcPr anchor="ctr"/>
                </a:tc>
              </a:tr>
              <a:tr h="486008">
                <a:tc>
                  <a:txBody>
                    <a:bodyPr/>
                    <a:lstStyle/>
                    <a:p>
                      <a:pPr algn="ctr"/>
                      <a:r>
                        <a:rPr lang="en-GB" dirty="0" smtClean="0"/>
                        <a:t>2</a:t>
                      </a:r>
                      <a:endParaRPr lang="en-GB" dirty="0"/>
                    </a:p>
                  </a:txBody>
                  <a:tcPr anchor="ctr">
                    <a:lnB w="12700" cap="flat" cmpd="sng" algn="ctr">
                      <a:solidFill>
                        <a:schemeClr val="tx1"/>
                      </a:solidFill>
                      <a:prstDash val="solid"/>
                      <a:round/>
                      <a:headEnd type="none" w="med" len="med"/>
                      <a:tailEnd type="none" w="med" len="med"/>
                    </a:lnB>
                  </a:tcPr>
                </a:tc>
                <a:tc>
                  <a:txBody>
                    <a:bodyPr/>
                    <a:lstStyle/>
                    <a:p>
                      <a:pPr algn="ctr"/>
                      <a:r>
                        <a:rPr lang="en-GB" dirty="0" smtClean="0"/>
                        <a:t>6</a:t>
                      </a:r>
                      <a:endParaRPr lang="en-GB" dirty="0"/>
                    </a:p>
                  </a:txBody>
                  <a:tcPr anchor="ctr">
                    <a:lnB w="12700" cap="flat" cmpd="sng" algn="ctr">
                      <a:solidFill>
                        <a:schemeClr val="tx1"/>
                      </a:solidFill>
                      <a:prstDash val="solid"/>
                      <a:round/>
                      <a:headEnd type="none" w="med" len="med"/>
                      <a:tailEnd type="none" w="med" len="med"/>
                    </a:lnB>
                  </a:tcPr>
                </a:tc>
              </a:tr>
              <a:tr h="486008">
                <a:tc>
                  <a:txBody>
                    <a:bodyPr/>
                    <a:lstStyle/>
                    <a:p>
                      <a:pPr algn="ctr"/>
                      <a:r>
                        <a:rPr lang="en-GB" dirty="0" smtClean="0"/>
                        <a:t>2</a:t>
                      </a:r>
                      <a:endParaRPr lang="en-GB" dirty="0"/>
                    </a:p>
                  </a:txBody>
                  <a:tcPr anchor="ctr">
                    <a:lnT w="12700" cap="flat" cmpd="sng" algn="ctr">
                      <a:solidFill>
                        <a:schemeClr val="tx1"/>
                      </a:solidFill>
                      <a:prstDash val="solid"/>
                      <a:round/>
                      <a:headEnd type="none" w="med" len="med"/>
                      <a:tailEnd type="none" w="med" len="med"/>
                    </a:lnT>
                  </a:tcPr>
                </a:tc>
                <a:tc>
                  <a:txBody>
                    <a:bodyPr/>
                    <a:lstStyle/>
                    <a:p>
                      <a:pPr algn="ctr"/>
                      <a:r>
                        <a:rPr lang="en-GB" dirty="0" smtClean="0"/>
                        <a:t>7</a:t>
                      </a:r>
                      <a:endParaRPr lang="en-GB" dirty="0"/>
                    </a:p>
                  </a:txBody>
                  <a:tcPr anchor="ctr">
                    <a:lnT w="12700" cap="flat" cmpd="sng" algn="ctr">
                      <a:solidFill>
                        <a:schemeClr val="tx1"/>
                      </a:solidFill>
                      <a:prstDash val="solid"/>
                      <a:round/>
                      <a:headEnd type="none" w="med" len="med"/>
                      <a:tailEnd type="none" w="med" len="med"/>
                    </a:lnT>
                  </a:tcPr>
                </a:tc>
              </a:tr>
              <a:tr h="486008">
                <a:tc>
                  <a:txBody>
                    <a:bodyPr/>
                    <a:lstStyle/>
                    <a:p>
                      <a:pPr algn="ctr"/>
                      <a:r>
                        <a:rPr lang="en-GB" dirty="0" smtClean="0"/>
                        <a:t>7</a:t>
                      </a:r>
                      <a:endParaRPr lang="en-GB" dirty="0"/>
                    </a:p>
                  </a:txBody>
                  <a:tcPr anchor="ctr"/>
                </a:tc>
                <a:tc>
                  <a:txBody>
                    <a:bodyPr/>
                    <a:lstStyle/>
                    <a:p>
                      <a:pPr algn="ctr"/>
                      <a:r>
                        <a:rPr lang="en-GB" dirty="0" smtClean="0"/>
                        <a:t>8</a:t>
                      </a:r>
                      <a:endParaRPr lang="en-GB" dirty="0"/>
                    </a:p>
                  </a:txBody>
                  <a:tcPr anchor="ctr"/>
                </a:tc>
              </a:tr>
              <a:tr h="486008">
                <a:tc>
                  <a:txBody>
                    <a:bodyPr/>
                    <a:lstStyle/>
                    <a:p>
                      <a:pPr algn="ctr"/>
                      <a:r>
                        <a:rPr lang="en-GB" dirty="0" smtClean="0"/>
                        <a:t>2</a:t>
                      </a:r>
                      <a:endParaRPr lang="en-GB" dirty="0"/>
                    </a:p>
                  </a:txBody>
                  <a:tcPr anchor="ctr"/>
                </a:tc>
                <a:tc>
                  <a:txBody>
                    <a:bodyPr/>
                    <a:lstStyle/>
                    <a:p>
                      <a:pPr algn="ctr"/>
                      <a:r>
                        <a:rPr lang="en-GB" dirty="0" smtClean="0"/>
                        <a:t>9</a:t>
                      </a:r>
                      <a:endParaRPr lang="en-GB" dirty="0"/>
                    </a:p>
                  </a:txBody>
                  <a:tcPr anchor="ctr"/>
                </a:tc>
              </a:tr>
            </a:tbl>
          </a:graphicData>
        </a:graphic>
      </p:graphicFrame>
    </p:spTree>
    <p:extLst>
      <p:ext uri="{BB962C8B-B14F-4D97-AF65-F5344CB8AC3E}">
        <p14:creationId xmlns:p14="http://schemas.microsoft.com/office/powerpoint/2010/main" val="299092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916" y="215846"/>
            <a:ext cx="7924800" cy="830997"/>
          </a:xfrm>
          <a:prstGeom prst="rect">
            <a:avLst/>
          </a:prstGeom>
          <a:noFill/>
        </p:spPr>
        <p:txBody>
          <a:bodyPr wrap="square" rtlCol="0">
            <a:spAutoFit/>
          </a:bodyPr>
          <a:lstStyle/>
          <a:p>
            <a:r>
              <a:rPr lang="en-GB" sz="4800" dirty="0" smtClean="0">
                <a:latin typeface="Reprise Stamp" panose="02000000000000000000" pitchFamily="2" charset="0"/>
              </a:rPr>
              <a:t>structure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8" y="2074485"/>
            <a:ext cx="8547102" cy="1015663"/>
          </a:xfrm>
          <a:prstGeom prst="rect">
            <a:avLst/>
          </a:prstGeom>
          <a:noFill/>
        </p:spPr>
        <p:txBody>
          <a:bodyPr wrap="square" rtlCol="0">
            <a:spAutoFit/>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endParaRPr lang="en-GB" sz="2000" dirty="0" smtClean="0"/>
          </a:p>
        </p:txBody>
      </p:sp>
      <p:sp>
        <p:nvSpPr>
          <p:cNvPr id="2" name="TextBox 1"/>
          <p:cNvSpPr txBox="1"/>
          <p:nvPr/>
        </p:nvSpPr>
        <p:spPr>
          <a:xfrm>
            <a:off x="296627" y="1276539"/>
            <a:ext cx="8466373" cy="5386090"/>
          </a:xfrm>
          <a:prstGeom prst="rect">
            <a:avLst/>
          </a:prstGeom>
          <a:noFill/>
        </p:spPr>
        <p:txBody>
          <a:bodyPr wrap="square" rtlCol="0">
            <a:spAutoFit/>
          </a:bodyPr>
          <a:lstStyle/>
          <a:p>
            <a:pPr algn="ctr"/>
            <a:r>
              <a:rPr lang="en-GB" dirty="0" smtClean="0"/>
              <a:t>Although we’re not studying them:</a:t>
            </a:r>
          </a:p>
          <a:p>
            <a:pPr algn="ctr"/>
            <a:endParaRPr lang="en-GB" dirty="0"/>
          </a:p>
          <a:p>
            <a:pPr algn="ctr"/>
            <a:r>
              <a:rPr lang="en-GB" dirty="0" smtClean="0"/>
              <a:t> Dance No. 2 has the following phrase structure, adding up to 39 bars:</a:t>
            </a:r>
          </a:p>
          <a:p>
            <a:pPr algn="ctr"/>
            <a:r>
              <a:rPr lang="en-GB" dirty="0" smtClean="0"/>
              <a:t>3,6,3</a:t>
            </a:r>
            <a:r>
              <a:rPr lang="en-GB" dirty="0"/>
              <a:t>		</a:t>
            </a:r>
            <a:r>
              <a:rPr lang="en-GB" dirty="0" smtClean="0"/>
              <a:t>3,7,3</a:t>
            </a:r>
            <a:r>
              <a:rPr lang="en-GB" dirty="0"/>
              <a:t>		</a:t>
            </a:r>
            <a:r>
              <a:rPr lang="en-GB" dirty="0" smtClean="0"/>
              <a:t>3,8,3</a:t>
            </a:r>
          </a:p>
          <a:p>
            <a:pPr algn="ctr"/>
            <a:endParaRPr lang="en-GB" dirty="0"/>
          </a:p>
          <a:p>
            <a:pPr algn="ctr"/>
            <a:r>
              <a:rPr lang="en-GB" dirty="0" smtClean="0"/>
              <a:t>Dance No. 3 has the following phrase structure, adding up to 57 bars:</a:t>
            </a:r>
            <a:endParaRPr lang="en-GB" dirty="0"/>
          </a:p>
          <a:p>
            <a:pPr algn="ctr"/>
            <a:r>
              <a:rPr lang="en-GB" dirty="0" smtClean="0"/>
              <a:t>5,8,5	</a:t>
            </a:r>
            <a:r>
              <a:rPr lang="en-GB" dirty="0"/>
              <a:t>	</a:t>
            </a:r>
            <a:r>
              <a:rPr lang="en-GB" dirty="0" smtClean="0"/>
              <a:t>5,9,5	</a:t>
            </a:r>
            <a:r>
              <a:rPr lang="en-GB" dirty="0"/>
              <a:t>	</a:t>
            </a:r>
            <a:r>
              <a:rPr lang="en-GB" dirty="0" smtClean="0"/>
              <a:t>5,10,5</a:t>
            </a:r>
          </a:p>
          <a:p>
            <a:pPr algn="ctr"/>
            <a:endParaRPr lang="en-GB" sz="1600" dirty="0"/>
          </a:p>
          <a:p>
            <a:r>
              <a:rPr lang="en-GB" sz="1600" b="1" dirty="0" smtClean="0"/>
              <a:t>There are 30 parts in the Three Dances all together as follows:</a:t>
            </a:r>
          </a:p>
          <a:p>
            <a:pPr marL="285750" indent="-285750">
              <a:buFont typeface="Arial" panose="020B0604020202020204" pitchFamily="34" charset="0"/>
              <a:buChar char="•"/>
            </a:pPr>
            <a:r>
              <a:rPr lang="en-GB" sz="1600" dirty="0" smtClean="0"/>
              <a:t>Dance No. 1 – </a:t>
            </a:r>
            <a:r>
              <a:rPr lang="en-GB" sz="1600" b="1" dirty="0" smtClean="0">
                <a:solidFill>
                  <a:srgbClr val="FF0000"/>
                </a:solidFill>
              </a:rPr>
              <a:t>9</a:t>
            </a:r>
            <a:r>
              <a:rPr lang="en-GB" sz="1600" dirty="0" smtClean="0"/>
              <a:t> sections, each 30 bars</a:t>
            </a:r>
          </a:p>
          <a:p>
            <a:pPr marL="285750" indent="-285750">
              <a:buFont typeface="Arial" panose="020B0604020202020204" pitchFamily="34" charset="0"/>
              <a:buChar char="•"/>
            </a:pPr>
            <a:r>
              <a:rPr lang="en-GB" sz="1600" dirty="0" smtClean="0"/>
              <a:t>Dance No. 2 – </a:t>
            </a:r>
            <a:r>
              <a:rPr lang="en-GB" sz="1600" b="1" dirty="0" smtClean="0">
                <a:solidFill>
                  <a:srgbClr val="FF0000"/>
                </a:solidFill>
              </a:rPr>
              <a:t>10</a:t>
            </a:r>
            <a:r>
              <a:rPr lang="en-GB" sz="1600" dirty="0" smtClean="0"/>
              <a:t> sections, each 39 bars</a:t>
            </a:r>
          </a:p>
          <a:p>
            <a:pPr marL="285750" indent="-285750">
              <a:buFont typeface="Arial" panose="020B0604020202020204" pitchFamily="34" charset="0"/>
              <a:buChar char="•"/>
            </a:pPr>
            <a:r>
              <a:rPr lang="en-GB" sz="1600" dirty="0" smtClean="0"/>
              <a:t>Dance No. 3 – </a:t>
            </a:r>
            <a:r>
              <a:rPr lang="en-GB" sz="1600" b="1" dirty="0" smtClean="0">
                <a:solidFill>
                  <a:srgbClr val="FF0000"/>
                </a:solidFill>
              </a:rPr>
              <a:t>11 </a:t>
            </a:r>
            <a:r>
              <a:rPr lang="en-GB" sz="1600" dirty="0" smtClean="0"/>
              <a:t>sections, each 57 bars</a:t>
            </a:r>
          </a:p>
          <a:p>
            <a:endParaRPr lang="en-GB" sz="1600" dirty="0"/>
          </a:p>
          <a:p>
            <a:r>
              <a:rPr lang="en-GB" sz="1600" b="1" dirty="0" smtClean="0"/>
              <a:t>The numbers </a:t>
            </a:r>
            <a:r>
              <a:rPr lang="en-GB" sz="1600" b="1" dirty="0" smtClean="0">
                <a:solidFill>
                  <a:srgbClr val="FF0000"/>
                </a:solidFill>
              </a:rPr>
              <a:t>9, 10 </a:t>
            </a:r>
            <a:r>
              <a:rPr lang="en-GB" sz="1600" b="1" dirty="0" smtClean="0"/>
              <a:t>and </a:t>
            </a:r>
            <a:r>
              <a:rPr lang="en-GB" sz="1600" b="1" dirty="0" smtClean="0">
                <a:solidFill>
                  <a:srgbClr val="FF0000"/>
                </a:solidFill>
              </a:rPr>
              <a:t>11</a:t>
            </a:r>
            <a:r>
              <a:rPr lang="en-GB" sz="1600" b="1" dirty="0" smtClean="0"/>
              <a:t> therefore:</a:t>
            </a:r>
          </a:p>
          <a:p>
            <a:pPr marL="285750" indent="-285750">
              <a:buFont typeface="Arial" panose="020B0604020202020204" pitchFamily="34" charset="0"/>
              <a:buChar char="•"/>
            </a:pPr>
            <a:r>
              <a:rPr lang="en-GB" sz="1600" dirty="0" smtClean="0"/>
              <a:t>Occur as above on the grand scale</a:t>
            </a:r>
          </a:p>
          <a:p>
            <a:pPr marL="285750" indent="-285750">
              <a:buFont typeface="Arial" panose="020B0604020202020204" pitchFamily="34" charset="0"/>
              <a:buChar char="•"/>
            </a:pPr>
            <a:r>
              <a:rPr lang="en-GB" sz="1600" dirty="0" smtClean="0"/>
              <a:t>Occur on the small scale in Dance No. 1 – 2,5,2 = </a:t>
            </a:r>
            <a:r>
              <a:rPr lang="en-GB" sz="1600" b="1" dirty="0" smtClean="0">
                <a:solidFill>
                  <a:srgbClr val="FF0000"/>
                </a:solidFill>
              </a:rPr>
              <a:t>9</a:t>
            </a:r>
            <a:r>
              <a:rPr lang="en-GB" sz="1600" dirty="0" smtClean="0"/>
              <a:t>	2,6,2=</a:t>
            </a:r>
            <a:r>
              <a:rPr lang="en-GB" sz="1600" b="1" dirty="0" smtClean="0">
                <a:solidFill>
                  <a:srgbClr val="FF0000"/>
                </a:solidFill>
              </a:rPr>
              <a:t>10</a:t>
            </a:r>
            <a:r>
              <a:rPr lang="en-GB" sz="1600" dirty="0" smtClean="0"/>
              <a:t>	2,7,2=</a:t>
            </a:r>
            <a:r>
              <a:rPr lang="en-GB" sz="1600" b="1" dirty="0" smtClean="0">
                <a:solidFill>
                  <a:srgbClr val="FF0000"/>
                </a:solidFill>
              </a:rPr>
              <a:t>11</a:t>
            </a:r>
            <a:endParaRPr lang="en-GB" sz="1600" b="1" dirty="0">
              <a:solidFill>
                <a:srgbClr val="FF0000"/>
              </a:solidFill>
            </a:endParaRPr>
          </a:p>
          <a:p>
            <a:endParaRPr lang="en-GB" sz="1600" dirty="0" smtClean="0"/>
          </a:p>
          <a:p>
            <a:endParaRPr lang="en-GB" sz="1600" dirty="0"/>
          </a:p>
          <a:p>
            <a:r>
              <a:rPr lang="en-GB" sz="2400" dirty="0" smtClean="0"/>
              <a:t>These structures are not audible however! </a:t>
            </a:r>
            <a:endParaRPr lang="en-GB" sz="2400" dirty="0"/>
          </a:p>
          <a:p>
            <a:endParaRPr lang="en-GB" dirty="0"/>
          </a:p>
        </p:txBody>
      </p:sp>
      <p:sp>
        <p:nvSpPr>
          <p:cNvPr id="6" name="AutoShape 2" descr="Image result for fractal natur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870" y="4352925"/>
            <a:ext cx="1828800" cy="2505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893" y="5676523"/>
            <a:ext cx="900820" cy="900820"/>
          </a:xfrm>
          <a:prstGeom prst="rect">
            <a:avLst/>
          </a:prstGeom>
        </p:spPr>
      </p:pic>
    </p:spTree>
    <p:extLst>
      <p:ext uri="{BB962C8B-B14F-4D97-AF65-F5344CB8AC3E}">
        <p14:creationId xmlns:p14="http://schemas.microsoft.com/office/powerpoint/2010/main" val="265530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916" y="215846"/>
            <a:ext cx="8484480" cy="1200329"/>
          </a:xfrm>
          <a:prstGeom prst="rect">
            <a:avLst/>
          </a:prstGeom>
          <a:noFill/>
        </p:spPr>
        <p:txBody>
          <a:bodyPr wrap="square" rtlCol="0">
            <a:spAutoFit/>
          </a:bodyPr>
          <a:lstStyle/>
          <a:p>
            <a:r>
              <a:rPr lang="en-GB" sz="3600" dirty="0" smtClean="0">
                <a:latin typeface="Reprise Stamp" panose="02000000000000000000" pitchFamily="2" charset="0"/>
              </a:rPr>
              <a:t>Repetition within the structure </a:t>
            </a:r>
            <a:r>
              <a:rPr lang="en-GB" sz="2800" dirty="0" smtClean="0">
                <a:solidFill>
                  <a:srgbClr val="FF0000"/>
                </a:solidFill>
                <a:latin typeface="Lucida Handwriting" panose="03010101010101010101" pitchFamily="66" charset="0"/>
              </a:rPr>
              <a:t>helps to unify the music</a:t>
            </a:r>
            <a:endParaRPr lang="en-GB" sz="2800" dirty="0">
              <a:solidFill>
                <a:srgbClr val="FF0000"/>
              </a:solidFill>
              <a:latin typeface="Lucida Handwriting" panose="03010101010101010101" pitchFamily="66"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8" y="2074485"/>
            <a:ext cx="8547102" cy="1015663"/>
          </a:xfrm>
          <a:prstGeom prst="rect">
            <a:avLst/>
          </a:prstGeom>
          <a:noFill/>
        </p:spPr>
        <p:txBody>
          <a:bodyPr wrap="square" rtlCol="0">
            <a:spAutoFit/>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endParaRPr lang="en-GB" sz="2000" dirty="0" smtClean="0"/>
          </a:p>
        </p:txBody>
      </p:sp>
      <p:sp>
        <p:nvSpPr>
          <p:cNvPr id="6" name="AutoShape 2" descr="Image result for fractal natur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97598" y="1848148"/>
            <a:ext cx="8365402" cy="4462760"/>
          </a:xfrm>
          <a:prstGeom prst="rect">
            <a:avLst/>
          </a:prstGeom>
          <a:noFill/>
        </p:spPr>
        <p:txBody>
          <a:bodyPr wrap="square" rtlCol="0">
            <a:spAutoFit/>
          </a:bodyPr>
          <a:lstStyle/>
          <a:p>
            <a:r>
              <a:rPr lang="en-GB" b="1" dirty="0" smtClean="0">
                <a:solidFill>
                  <a:srgbClr val="FF0000"/>
                </a:solidFill>
                <a:latin typeface="Reprise Stamp" panose="02000000000000000000" pitchFamily="2" charset="0"/>
              </a:rPr>
              <a:t>REPETITION on large scale</a:t>
            </a:r>
          </a:p>
          <a:p>
            <a:pPr marL="285750" indent="-285750">
              <a:buFont typeface="Arial" panose="020B0604020202020204" pitchFamily="34" charset="0"/>
              <a:buChar char="•"/>
            </a:pPr>
            <a:r>
              <a:rPr lang="en-GB" dirty="0" smtClean="0"/>
              <a:t>Section 8 is repeated (called section 9) – helps to provide a solid ending</a:t>
            </a:r>
          </a:p>
          <a:p>
            <a:pPr marL="285750" indent="-285750">
              <a:buFont typeface="Arial" panose="020B0604020202020204" pitchFamily="34" charset="0"/>
              <a:buChar char="•"/>
            </a:pPr>
            <a:endParaRPr lang="en-GB" dirty="0"/>
          </a:p>
          <a:p>
            <a:r>
              <a:rPr lang="en-GB" b="1" dirty="0">
                <a:solidFill>
                  <a:srgbClr val="FF0000"/>
                </a:solidFill>
                <a:latin typeface="Reprise Stamp" panose="02000000000000000000" pitchFamily="2" charset="0"/>
              </a:rPr>
              <a:t>REPETITION on </a:t>
            </a:r>
            <a:r>
              <a:rPr lang="en-GB" b="1" dirty="0" smtClean="0">
                <a:solidFill>
                  <a:srgbClr val="FF0000"/>
                </a:solidFill>
                <a:latin typeface="Reprise Stamp" panose="02000000000000000000" pitchFamily="2" charset="0"/>
              </a:rPr>
              <a:t>small scale</a:t>
            </a:r>
            <a:endParaRPr lang="en-GB" b="1" dirty="0">
              <a:solidFill>
                <a:srgbClr val="FF0000"/>
              </a:solidFill>
              <a:latin typeface="Reprise Stamp" panose="02000000000000000000" pitchFamily="2" charset="0"/>
            </a:endParaRPr>
          </a:p>
          <a:p>
            <a:pPr marL="285750" indent="-285750">
              <a:buFont typeface="Arial" panose="020B0604020202020204" pitchFamily="34" charset="0"/>
              <a:buChar char="•"/>
            </a:pPr>
            <a:r>
              <a:rPr lang="en-GB" dirty="0" smtClean="0"/>
              <a:t>Piano 2, both hands – compare phrases 5, 11 and 17</a:t>
            </a:r>
          </a:p>
          <a:p>
            <a:pPr marL="285750" indent="-285750">
              <a:buFont typeface="Arial" panose="020B0604020202020204" pitchFamily="34" charset="0"/>
              <a:buChar char="•"/>
            </a:pPr>
            <a:r>
              <a:rPr lang="en-GB" dirty="0" smtClean="0"/>
              <a:t>Piano 1, LH and Piano 2, both hands – phrase 13 refers back to very beginning</a:t>
            </a:r>
          </a:p>
          <a:p>
            <a:pPr marL="285750" indent="-285750">
              <a:buFont typeface="Arial" panose="020B0604020202020204" pitchFamily="34" charset="0"/>
              <a:buChar char="•"/>
            </a:pPr>
            <a:r>
              <a:rPr lang="en-GB" dirty="0" smtClean="0"/>
              <a:t>Rhythmic patterns with a group of 3 quavers preceding groups of 2 quavers occur in Piano 1 in phrase 8 and Piano 2 in phrase 14</a:t>
            </a:r>
          </a:p>
          <a:p>
            <a:pPr marL="285750" indent="-285750">
              <a:buFont typeface="Arial" panose="020B0604020202020204" pitchFamily="34" charset="0"/>
              <a:buChar char="•"/>
            </a:pPr>
            <a:endParaRPr lang="en-GB" dirty="0" smtClean="0">
              <a:latin typeface="Reprise Stamp" panose="02000000000000000000" pitchFamily="2" charset="0"/>
            </a:endParaRPr>
          </a:p>
          <a:p>
            <a:r>
              <a:rPr lang="en-GB" b="1" dirty="0" smtClean="0">
                <a:solidFill>
                  <a:srgbClr val="FF0000"/>
                </a:solidFill>
                <a:latin typeface="Reprise Stamp" panose="02000000000000000000" pitchFamily="2" charset="0"/>
              </a:rPr>
              <a:t>SECTIONS 8 AND 9 REITNRODUCE MOTIFS FROM SECTIONS 1 AND 2</a:t>
            </a:r>
          </a:p>
          <a:p>
            <a:endParaRPr lang="en-GB" dirty="0" smtClean="0"/>
          </a:p>
          <a:p>
            <a:pPr marL="285750" indent="-285750">
              <a:buFont typeface="Arial" panose="020B0604020202020204" pitchFamily="34" charset="0"/>
              <a:buChar char="•"/>
            </a:pPr>
            <a:r>
              <a:rPr lang="en-GB" dirty="0" smtClean="0"/>
              <a:t>Phrase 64, the rising 3 quaver motif from phrases 5, 11 and 17</a:t>
            </a:r>
          </a:p>
          <a:p>
            <a:pPr marL="285750" indent="-285750">
              <a:buFont typeface="Arial" panose="020B0604020202020204" pitchFamily="34" charset="0"/>
              <a:buChar char="•"/>
            </a:pPr>
            <a:r>
              <a:rPr lang="en-GB" dirty="0" smtClean="0"/>
              <a:t>Phrase 69, the motif originally used in Piano 2 at phrase 3</a:t>
            </a:r>
          </a:p>
          <a:p>
            <a:pPr marL="285750" indent="-285750">
              <a:buFont typeface="Arial" panose="020B0604020202020204" pitchFamily="34" charset="0"/>
              <a:buChar char="•"/>
            </a:pPr>
            <a:r>
              <a:rPr lang="en-GB" sz="1600" b="1" dirty="0" smtClean="0">
                <a:solidFill>
                  <a:srgbClr val="FF0000"/>
                </a:solidFill>
              </a:rPr>
              <a:t>TERNARY FORM??? </a:t>
            </a:r>
            <a:r>
              <a:rPr lang="en-GB" sz="1600" dirty="0" smtClean="0"/>
              <a:t>Sections 1 &amp; 2 (A) use motifs absent from the middle 5 sections (B), but which reappear in sections 8 &amp; 9 (A) . Could just be a coincidence…</a:t>
            </a:r>
            <a:endParaRPr lang="en-GB" sz="1600" dirty="0"/>
          </a:p>
          <a:p>
            <a:endParaRPr lang="en-GB" dirty="0"/>
          </a:p>
        </p:txBody>
      </p:sp>
    </p:spTree>
    <p:extLst>
      <p:ext uri="{BB962C8B-B14F-4D97-AF65-F5344CB8AC3E}">
        <p14:creationId xmlns:p14="http://schemas.microsoft.com/office/powerpoint/2010/main" val="414726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6552729" cy="830997"/>
          </a:xfrm>
          <a:prstGeom prst="rect">
            <a:avLst/>
          </a:prstGeom>
          <a:noFill/>
        </p:spPr>
        <p:txBody>
          <a:bodyPr wrap="square" rtlCol="0">
            <a:spAutoFit/>
          </a:bodyPr>
          <a:lstStyle/>
          <a:p>
            <a:r>
              <a:rPr lang="en-GB" sz="4800" dirty="0" smtClean="0">
                <a:latin typeface="Reprise Stamp" panose="02000000000000000000" pitchFamily="2" charset="0"/>
              </a:rPr>
              <a:t>JOHN CAGE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8" y="1258877"/>
            <a:ext cx="4679952"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1912-1992</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One of the most influential American composers of the 20</a:t>
            </a:r>
            <a:r>
              <a:rPr lang="en-GB" sz="2000" baseline="30000" dirty="0" smtClean="0"/>
              <a:t>th</a:t>
            </a:r>
            <a:r>
              <a:rPr lang="en-GB" sz="2000" dirty="0" smtClean="0"/>
              <a:t> century.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He is an experimental composer and inventor of the </a:t>
            </a:r>
            <a:r>
              <a:rPr lang="en-GB" sz="2000" b="1" dirty="0" smtClean="0">
                <a:solidFill>
                  <a:srgbClr val="FF0000"/>
                </a:solidFill>
              </a:rPr>
              <a:t>prepared piano.</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Schoenberg described him as ‘an inventor of genius’.</a:t>
            </a:r>
          </a:p>
          <a:p>
            <a:endParaRPr lang="en-GB" sz="2000" dirty="0" smtClean="0"/>
          </a:p>
        </p:txBody>
      </p:sp>
      <p:pic>
        <p:nvPicPr>
          <p:cNvPr id="6" name="Picture 2" descr="http://beststudentviolins.com/a-john-ca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150921"/>
            <a:ext cx="4243803" cy="658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2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6552729" cy="830997"/>
          </a:xfrm>
          <a:prstGeom prst="rect">
            <a:avLst/>
          </a:prstGeom>
          <a:noFill/>
        </p:spPr>
        <p:txBody>
          <a:bodyPr wrap="square" rtlCol="0">
            <a:spAutoFit/>
          </a:bodyPr>
          <a:lstStyle/>
          <a:p>
            <a:r>
              <a:rPr lang="en-GB" sz="4800" dirty="0" smtClean="0">
                <a:latin typeface="Reprise Stamp" panose="02000000000000000000" pitchFamily="2" charset="0"/>
              </a:rPr>
              <a:t>JOHN CAGE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900" y="1258877"/>
            <a:ext cx="5441949" cy="532453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Wrote much music for dance. Had a lifetime collaboration with choreographer and dance </a:t>
            </a:r>
            <a:r>
              <a:rPr lang="en-GB" sz="2000" dirty="0" err="1" smtClean="0"/>
              <a:t>Merce</a:t>
            </a:r>
            <a:r>
              <a:rPr lang="en-GB" sz="2000" dirty="0" smtClean="0"/>
              <a:t> Cunningham and worked as a director of music for various contemporary dance groups.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 1940 he was asked at short notice to compose some music for a dance performance. A piano was available but Cage felt the instrument was inappropriate to the African character of the piece.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Cage was inspired by Henry </a:t>
            </a:r>
            <a:r>
              <a:rPr lang="en-GB" sz="2000" dirty="0" err="1" smtClean="0"/>
              <a:t>Cowell</a:t>
            </a:r>
            <a:r>
              <a:rPr lang="en-GB" sz="2000" dirty="0" smtClean="0"/>
              <a:t>, his former teacher, who wrote unusual piano music in which the piano strings were plucked, scratched and manipulated. </a:t>
            </a:r>
          </a:p>
          <a:p>
            <a:pPr marL="342900" indent="-342900">
              <a:buFont typeface="Arial" panose="020B0604020202020204" pitchFamily="34" charset="0"/>
              <a:buChar char="•"/>
            </a:pPr>
            <a:endParaRPr lang="en-GB" sz="2000" dirty="0"/>
          </a:p>
          <a:p>
            <a:endParaRPr lang="en-GB" sz="2000" dirty="0" smtClean="0"/>
          </a:p>
        </p:txBody>
      </p:sp>
      <p:pic>
        <p:nvPicPr>
          <p:cNvPr id="3074" name="Picture 2" descr="Image result for john c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86" y="3659188"/>
            <a:ext cx="2789237" cy="27892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ohn c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3288" y="365125"/>
            <a:ext cx="2789236" cy="30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9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6552729" cy="830997"/>
          </a:xfrm>
          <a:prstGeom prst="rect">
            <a:avLst/>
          </a:prstGeom>
          <a:noFill/>
        </p:spPr>
        <p:txBody>
          <a:bodyPr wrap="square" rtlCol="0">
            <a:spAutoFit/>
          </a:bodyPr>
          <a:lstStyle/>
          <a:p>
            <a:r>
              <a:rPr lang="en-GB" sz="4800" dirty="0" smtClean="0">
                <a:latin typeface="Reprise Stamp" panose="02000000000000000000" pitchFamily="2" charset="0"/>
              </a:rPr>
              <a:t>JOHN CAGE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8" y="1258877"/>
            <a:ext cx="4270377" cy="5016758"/>
          </a:xfrm>
          <a:prstGeom prst="rect">
            <a:avLst/>
          </a:prstGeom>
          <a:noFill/>
        </p:spPr>
        <p:txBody>
          <a:bodyPr wrap="square" rtlCol="0">
            <a:spAutoFit/>
          </a:bodyPr>
          <a:lstStyle/>
          <a:p>
            <a:pPr marL="342900" indent="-342900">
              <a:buFont typeface="Arial" panose="020B0604020202020204" pitchFamily="34" charset="0"/>
              <a:buChar char="•"/>
            </a:pPr>
            <a:r>
              <a:rPr lang="en-GB" sz="2000" dirty="0"/>
              <a:t>With this in mind, Cage experimented with the inside of the piano and discovered that by placing a variety of objects between the strings the piano sounded more like a percussion ensemble. </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He found a set of materials that worked best, less likely to fall between the strings or leap out from them.</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These included screws, bolts, washers, nuts, rubber, plastic, cloth and wood. </a:t>
            </a:r>
          </a:p>
          <a:p>
            <a:endParaRPr lang="en-GB" sz="2000" dirty="0" smtClean="0"/>
          </a:p>
        </p:txBody>
      </p:sp>
      <p:pic>
        <p:nvPicPr>
          <p:cNvPr id="6" name="Picture 4" descr="http://www.thenextgreatgeneration.com/wp-content/uploads/2011/07/tumblr_l6a18daEhB1qam6r3o1_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920" y="3533119"/>
            <a:ext cx="4175110" cy="29702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920" y="360079"/>
            <a:ext cx="4175110" cy="295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92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7924800" cy="1569660"/>
          </a:xfrm>
          <a:prstGeom prst="rect">
            <a:avLst/>
          </a:prstGeom>
          <a:noFill/>
        </p:spPr>
        <p:txBody>
          <a:bodyPr wrap="square" rtlCol="0">
            <a:spAutoFit/>
          </a:bodyPr>
          <a:lstStyle/>
          <a:p>
            <a:r>
              <a:rPr lang="en-GB" sz="4800" dirty="0" smtClean="0">
                <a:latin typeface="Reprise Stamp" panose="02000000000000000000" pitchFamily="2" charset="0"/>
              </a:rPr>
              <a:t>THREE DANCES FOR TWO PREPARED PIANOS</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63500" y="1785430"/>
            <a:ext cx="8926591" cy="5816977"/>
          </a:xfrm>
          <a:prstGeom prst="rect">
            <a:avLst/>
          </a:prstGeom>
          <a:noFill/>
        </p:spPr>
        <p:txBody>
          <a:bodyPr wrap="square" rtlCol="0">
            <a:spAutoFit/>
          </a:bodyPr>
          <a:lstStyle/>
          <a:p>
            <a:pPr algn="r"/>
            <a:endParaRPr lang="en-GB" sz="2000" b="1" dirty="0" smtClean="0">
              <a:solidFill>
                <a:srgbClr val="FF0000"/>
              </a:solidFill>
              <a:latin typeface="Reprise Stamp" panose="02000000000000000000" pitchFamily="2" charset="0"/>
            </a:endParaRPr>
          </a:p>
          <a:p>
            <a:pPr algn="r"/>
            <a:r>
              <a:rPr lang="en-GB" sz="2000" b="1" dirty="0" smtClean="0">
                <a:solidFill>
                  <a:srgbClr val="FF0000"/>
                </a:solidFill>
                <a:latin typeface="Reprise Stamp" panose="02000000000000000000" pitchFamily="2" charset="0"/>
              </a:rPr>
              <a:t>‘</a:t>
            </a:r>
            <a:r>
              <a:rPr lang="en-GB" sz="2000" b="1" dirty="0">
                <a:solidFill>
                  <a:srgbClr val="FF0000"/>
                </a:solidFill>
                <a:latin typeface="Reprise Stamp" panose="02000000000000000000" pitchFamily="2" charset="0"/>
              </a:rPr>
              <a:t>Avant-garde’ style</a:t>
            </a:r>
          </a:p>
          <a:p>
            <a:pPr algn="r"/>
            <a:r>
              <a:rPr lang="en-GB" b="1" dirty="0">
                <a:latin typeface="Reprise Stamp" panose="02000000000000000000" pitchFamily="2" charset="0"/>
              </a:rPr>
              <a:t> Music that pushes the boundaries in new, developmental </a:t>
            </a:r>
            <a:r>
              <a:rPr lang="en-GB" b="1" dirty="0" smtClean="0">
                <a:latin typeface="Reprise Stamp" panose="02000000000000000000" pitchFamily="2" charset="0"/>
              </a:rPr>
              <a:t>ways</a:t>
            </a:r>
          </a:p>
          <a:p>
            <a:pPr algn="r"/>
            <a:endParaRPr lang="en-GB" b="1" dirty="0">
              <a:solidFill>
                <a:srgbClr val="FF0000"/>
              </a:solidFill>
              <a:latin typeface="Reprise Stamp" panose="02000000000000000000" pitchFamily="2" charset="0"/>
            </a:endParaRPr>
          </a:p>
          <a:p>
            <a:endParaRPr lang="en-GB" dirty="0" smtClean="0"/>
          </a:p>
          <a:p>
            <a:pPr marL="342900" indent="-342900">
              <a:buFont typeface="Arial" panose="020B0604020202020204" pitchFamily="34" charset="0"/>
              <a:buChar char="•"/>
            </a:pPr>
            <a:r>
              <a:rPr lang="en-GB" dirty="0" smtClean="0"/>
              <a:t>Virtuoso </a:t>
            </a:r>
            <a:r>
              <a:rPr lang="en-GB" dirty="0" smtClean="0"/>
              <a:t>work for two amplified prepared pianos.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Written for ballet performances in New York in 1945.</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The 3 dances follow the normal fast – slow – fast pattern.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We are studying dance No. 1.</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Preparations involve 36 notes on each piano, using a variety of materials.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As many as 6 objects can alter the sound of a single note</a:t>
            </a:r>
            <a:r>
              <a:rPr lang="en-GB" dirty="0" smtClean="0"/>
              <a: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endParaRPr lang="en-GB" sz="2000" dirty="0" smtClean="0"/>
          </a:p>
        </p:txBody>
      </p:sp>
    </p:spTree>
    <p:extLst>
      <p:ext uri="{BB962C8B-B14F-4D97-AF65-F5344CB8AC3E}">
        <p14:creationId xmlns:p14="http://schemas.microsoft.com/office/powerpoint/2010/main" val="206977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ree dances for two prepared piano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62" y="496510"/>
            <a:ext cx="8534188" cy="47993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14550" y="5715000"/>
            <a:ext cx="5238750" cy="646331"/>
          </a:xfrm>
          <a:prstGeom prst="rect">
            <a:avLst/>
          </a:prstGeom>
          <a:noFill/>
        </p:spPr>
        <p:txBody>
          <a:bodyPr wrap="square" rtlCol="0">
            <a:spAutoFit/>
          </a:bodyPr>
          <a:lstStyle/>
          <a:p>
            <a:r>
              <a:rPr lang="en-US" dirty="0">
                <a:hlinkClick r:id="rId4"/>
              </a:rPr>
              <a:t>https://www.youtube.com/watch?v=N0-y8oNDLgU</a:t>
            </a:r>
            <a:endParaRPr lang="en-US" dirty="0"/>
          </a:p>
          <a:p>
            <a:endParaRPr lang="en-GB" dirty="0"/>
          </a:p>
        </p:txBody>
      </p:sp>
    </p:spTree>
    <p:extLst>
      <p:ext uri="{BB962C8B-B14F-4D97-AF65-F5344CB8AC3E}">
        <p14:creationId xmlns:p14="http://schemas.microsoft.com/office/powerpoint/2010/main" val="292424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961" y="107618"/>
            <a:ext cx="8771351" cy="4339650"/>
          </a:xfrm>
          <a:prstGeom prst="rect">
            <a:avLst/>
          </a:prstGeom>
          <a:noFill/>
        </p:spPr>
        <p:txBody>
          <a:bodyPr wrap="square" rtlCol="0">
            <a:spAutoFit/>
          </a:bodyPr>
          <a:lstStyle/>
          <a:p>
            <a:r>
              <a:rPr lang="en-US" sz="3800" dirty="0" smtClean="0">
                <a:latin typeface="Reprise Stamp"/>
                <a:cs typeface="Reprise Stamp"/>
              </a:rPr>
              <a:t>Tables of preparation </a:t>
            </a:r>
          </a:p>
          <a:p>
            <a:endParaRPr lang="en-US" sz="3800" dirty="0">
              <a:latin typeface="Reprise Stamp"/>
            </a:endParaRPr>
          </a:p>
          <a:p>
            <a:r>
              <a:rPr lang="en-US" sz="1900" dirty="0" smtClean="0"/>
              <a:t>The tables shows which pitches are altered and how. Essentially there are 3 types of notes:</a:t>
            </a:r>
          </a:p>
          <a:p>
            <a:endParaRPr lang="en-US" dirty="0" smtClean="0"/>
          </a:p>
          <a:p>
            <a:pPr marL="342900" indent="-342900">
              <a:buFont typeface="+mj-lt"/>
              <a:buAutoNum type="arabicPeriod"/>
            </a:pPr>
            <a:r>
              <a:rPr lang="en-US" dirty="0" smtClean="0"/>
              <a:t>Those with objects (described by Cage as ‘mutes’) between all of the strings that produce a given note, creating a percussive sound of no clear pitch.</a:t>
            </a:r>
          </a:p>
          <a:p>
            <a:pPr marL="342900" indent="-342900">
              <a:buFont typeface="+mj-lt"/>
              <a:buAutoNum type="arabicPeriod"/>
            </a:pPr>
            <a:r>
              <a:rPr lang="en-US" dirty="0" smtClean="0"/>
              <a:t>Those with objects between two out of three strings, resulting in a mixture of the original pitch with the prepared sound.</a:t>
            </a:r>
          </a:p>
          <a:p>
            <a:pPr marL="342900" indent="-342900">
              <a:buFont typeface="+mj-lt"/>
              <a:buAutoNum type="arabicPeriod"/>
            </a:pPr>
            <a:r>
              <a:rPr lang="en-US" dirty="0" smtClean="0"/>
              <a:t>Those without mutes and that therefore sound normally.</a:t>
            </a:r>
          </a:p>
          <a:p>
            <a:pPr marL="342900" indent="-342900">
              <a:buFont typeface="+mj-lt"/>
              <a:buAutoNum type="arabicPeriod"/>
            </a:pPr>
            <a:endParaRPr lang="en-US" dirty="0"/>
          </a:p>
          <a:p>
            <a:r>
              <a:rPr lang="en-US" dirty="0" smtClean="0"/>
              <a:t>‘Tone’ is the American word for note.</a:t>
            </a:r>
          </a:p>
          <a:p>
            <a:endParaRPr lang="en-US" dirty="0"/>
          </a:p>
        </p:txBody>
      </p:sp>
      <p:sp>
        <p:nvSpPr>
          <p:cNvPr id="3" name="TextBox 2"/>
          <p:cNvSpPr txBox="1"/>
          <p:nvPr/>
        </p:nvSpPr>
        <p:spPr>
          <a:xfrm>
            <a:off x="275208" y="4168991"/>
            <a:ext cx="3568823" cy="1754326"/>
          </a:xfrm>
          <a:prstGeom prst="rect">
            <a:avLst/>
          </a:prstGeom>
          <a:noFill/>
        </p:spPr>
        <p:txBody>
          <a:bodyPr wrap="square" rtlCol="0">
            <a:spAutoFit/>
          </a:bodyPr>
          <a:lstStyle/>
          <a:p>
            <a:r>
              <a:rPr lang="en-US" dirty="0"/>
              <a:t>When reading the table, you need to be aware that pianos have three strings per note, reducing to two in the lower register (and just one for each of the very lowest notes). </a:t>
            </a:r>
          </a:p>
          <a:p>
            <a:endParaRPr lang="en-GB" dirty="0"/>
          </a:p>
        </p:txBody>
      </p:sp>
      <p:pic>
        <p:nvPicPr>
          <p:cNvPr id="1026" name="Picture 2" descr="Image result for prepared piano">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27"/>
          <a:stretch/>
        </p:blipFill>
        <p:spPr bwMode="auto">
          <a:xfrm>
            <a:off x="4419600" y="3829110"/>
            <a:ext cx="4305300" cy="268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2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7924800" cy="1569660"/>
          </a:xfrm>
          <a:prstGeom prst="rect">
            <a:avLst/>
          </a:prstGeom>
          <a:noFill/>
        </p:spPr>
        <p:txBody>
          <a:bodyPr wrap="square" rtlCol="0">
            <a:spAutoFit/>
          </a:bodyPr>
          <a:lstStyle/>
          <a:p>
            <a:r>
              <a:rPr lang="en-GB" sz="4800" dirty="0" smtClean="0">
                <a:latin typeface="Reprise Stamp" panose="02000000000000000000" pitchFamily="2" charset="0"/>
              </a:rPr>
              <a:t>THREE DANCES FOR TWO PREPARED PIANOS</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8" y="2074485"/>
            <a:ext cx="8547102" cy="5016758"/>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Cage handwrote the score and did not follow the usual conventions of accidentals applying to a whole bar.</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Piano 1 is written above piano 2 on the score.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 two pianos combine to sound like an orchestra of non-Western percussion instruments.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 preparation not only effects the timbre of the note but also the pitch.</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Like Debussy, Cade was influenced by oriental/eastern music. The percussive sounds and fast interlocking patterns are reminiscent of the gamelan. Timbres sound like tuned percussion, </a:t>
            </a:r>
            <a:r>
              <a:rPr lang="en-GB" sz="2000" dirty="0" err="1" smtClean="0"/>
              <a:t>metallophones</a:t>
            </a:r>
            <a:r>
              <a:rPr lang="en-GB" sz="2000" dirty="0" smtClean="0"/>
              <a:t> and gongs.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endParaRPr lang="en-GB" sz="2000" dirty="0" smtClean="0"/>
          </a:p>
        </p:txBody>
      </p:sp>
    </p:spTree>
    <p:extLst>
      <p:ext uri="{BB962C8B-B14F-4D97-AF65-F5344CB8AC3E}">
        <p14:creationId xmlns:p14="http://schemas.microsoft.com/office/powerpoint/2010/main" val="421711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8171" y="649107"/>
            <a:ext cx="8078679" cy="3693319"/>
          </a:xfrm>
          <a:prstGeom prst="rect">
            <a:avLst/>
          </a:prstGeom>
          <a:noFill/>
        </p:spPr>
        <p:txBody>
          <a:bodyPr wrap="square" rtlCol="0">
            <a:spAutoFit/>
          </a:bodyPr>
          <a:lstStyle/>
          <a:p>
            <a:pPr algn="ctr"/>
            <a:r>
              <a:rPr lang="en-US" sz="5400" dirty="0" smtClean="0">
                <a:solidFill>
                  <a:srgbClr val="FF0000"/>
                </a:solidFill>
                <a:latin typeface="Reprise Stamp"/>
                <a:cs typeface="Reprise Stamp"/>
              </a:rPr>
              <a:t>Do not </a:t>
            </a:r>
          </a:p>
          <a:p>
            <a:pPr algn="ctr"/>
            <a:r>
              <a:rPr lang="en-US" sz="5400" dirty="0" smtClean="0">
                <a:latin typeface="Reprise Stamp"/>
                <a:cs typeface="Reprise Stamp"/>
              </a:rPr>
              <a:t>prepare the college pianos!</a:t>
            </a:r>
          </a:p>
          <a:p>
            <a:pPr algn="ctr"/>
            <a:endParaRPr lang="en-US" sz="5400" dirty="0">
              <a:latin typeface="Reprise Stamp"/>
              <a:cs typeface="Reprise Stamp"/>
            </a:endParaRPr>
          </a:p>
          <a:p>
            <a:endParaRPr lang="en-US" dirty="0" smtClean="0"/>
          </a:p>
        </p:txBody>
      </p:sp>
      <p:pic>
        <p:nvPicPr>
          <p:cNvPr id="4098" name="Picture 2" descr="http://img4.wikia.nocookie.net/__cb20120504153824/epicinventorfan/images/c/cd/Warning_sig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836" y="3986073"/>
            <a:ext cx="2554270" cy="220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19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2499</TotalTime>
  <Words>923</Words>
  <Application>Microsoft Office PowerPoint</Application>
  <PresentationFormat>On-screen Show (4:3)</PresentationFormat>
  <Paragraphs>142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Lucida Handwriting</vt:lpstr>
      <vt:lpstr>Reprise Stamp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MUSIC</dc:creator>
  <cp:lastModifiedBy>Ceilidh A. Botfield</cp:lastModifiedBy>
  <cp:revision>92</cp:revision>
  <cp:lastPrinted>2016-09-30T13:40:38Z</cp:lastPrinted>
  <dcterms:created xsi:type="dcterms:W3CDTF">2015-08-03T10:15:02Z</dcterms:created>
  <dcterms:modified xsi:type="dcterms:W3CDTF">2018-05-04T09:08:07Z</dcterms:modified>
</cp:coreProperties>
</file>