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336" r:id="rId4"/>
    <p:sldId id="337" r:id="rId5"/>
    <p:sldId id="345" r:id="rId6"/>
    <p:sldId id="338" r:id="rId7"/>
    <p:sldId id="339" r:id="rId8"/>
    <p:sldId id="347" r:id="rId9"/>
    <p:sldId id="340" r:id="rId10"/>
    <p:sldId id="341" r:id="rId11"/>
    <p:sldId id="342" r:id="rId12"/>
    <p:sldId id="343" r:id="rId13"/>
    <p:sldId id="346" r:id="rId14"/>
    <p:sldId id="344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6" autoAdjust="0"/>
  </p:normalViewPr>
  <p:slideViewPr>
    <p:cSldViewPr snapToGrid="0" snapToObjects="1"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8hN2il-_SAhWFKMAKHR3dBa0QjRwIBw&amp;url=http%3A%2F%2Fwww.musicarts.com%2FCello-Bows-Bows.mac&amp;bvm=bv.150475504,bs.1,d.ZGg&amp;psig=AFQjCNE6Ir6poFC1MO2Xrs9Zasi9N4jtpg&amp;ust=1490446277414641" TargetMode="External"/><Relationship Id="rId2" Type="http://schemas.openxmlformats.org/officeDocument/2006/relationships/hyperlink" Target="http://www.google.co.uk/url?sa=i&amp;rct=j&amp;q=&amp;esrc=s&amp;source=images&amp;cd=&amp;cad=rja&amp;uact=8&amp;ved=0ahUKEwiqyoeal-_SAhUDshQKHZkAC7YQjRwIBw&amp;url=http%3A%2F%2Fwww.furtadosonline.com%2FCello--bass-accessories-1113&amp;bvm=bv.150475504,bs.1,d.ZGg&amp;psig=AFQjCNE6Ir6poFC1MO2Xrs9Zasi9N4jtpg&amp;ust=14904462774146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ahUKEwjc4KWUq-_SAhXkKsAKHdylCqIQjRwIBw&amp;url=http%3A%2F%2Fpianofun.net%2Fpiano-quizzes%2F&amp;bvm=bv.150729734,bs.2,d.ZGg&amp;psig=AFQjCNFjDowL_YdYJv2maqhn5MSav6XalQ&amp;ust=149045162276206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ahUKEwjeqOm2k-_SAhWC7BQKHTwdCCMQjRwIBw&amp;url=http%3A%2F%2Fsaariaho.org%2F&amp;psig=AFQjCNGNlPm-wj8mDihamYQEuCiU1y02Lw&amp;ust=14904452626957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v15XQk-_SAhXMOBQKHe2hAJMQjRwIBw&amp;url=http%3A%2F%2Fsaariaho.org%2Fgallery%2Fbehind-the-scenes-2%2F&amp;psig=AFQjCNGNlPm-wj8mDihamYQEuCiU1y02Lw&amp;ust=14904452626957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last.fm/music/Kaija+Saariah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.uk/url?sa=i&amp;rct=j&amp;q=&amp;esrc=s&amp;source=images&amp;cd=&amp;cad=rja&amp;uact=8&amp;ved=0ahUKEwiL_9r4lO_SAhUD8RQKHa6BDKYQjRwIBw&amp;url=http%3A%2F%2Fandrewhugill.com%2Fmanuals%2Fseries.html&amp;bvm=bv.150475504,bs.1,d.ZGg&amp;psig=AFQjCNFeWFIUj7hg--7xDXQk4GwS0Eewtg&amp;ust=14904456476326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0ahUKEwi36qfhlO_SAhUHzRQKHQ-aAfgQjRwIBw&amp;url=https%3A%2F%2Fwww.pinterest.com%2Fexplore%2Fmonet-water-lilies%2F&amp;bvm=bv.150475504,d.ZGg&amp;psig=AFQjCNHW2LbZzOW6Z5oVcQONThxpq-X2uQ&amp;ust=149044561669565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dzey8lO_SAhVEXRQKHe6uA9wQjRwIBw&amp;url=https%3A%2F%2Fwww.youtube.com%2Fwatch%3Fv%3DwkmzXHTrixI&amp;bvm=bv.150475504,bs.1,d.ZGg&amp;psig=AFQjCNE8mx3MyFYQ7s6gE0V5D1AhxEfHvw&amp;ust=149044554175090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2903" y="2279746"/>
            <a:ext cx="3730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Reprise Stamp" panose="02000000000000000000" pitchFamily="2" charset="0"/>
              </a:rPr>
              <a:t>Kaija</a:t>
            </a:r>
            <a:r>
              <a:rPr lang="en-US" sz="4000" dirty="0" smtClean="0">
                <a:latin typeface="Reprise Stamp" panose="02000000000000000000" pitchFamily="2" charset="0"/>
              </a:rPr>
              <a:t> </a:t>
            </a:r>
            <a:r>
              <a:rPr lang="en-US" sz="4000" dirty="0" err="1" smtClean="0">
                <a:latin typeface="Reprise Stamp" panose="02000000000000000000" pitchFamily="2" charset="0"/>
              </a:rPr>
              <a:t>saariaho</a:t>
            </a:r>
            <a:r>
              <a:rPr lang="en-US" sz="4000" dirty="0" smtClean="0">
                <a:latin typeface="Reprise Stamp" panose="02000000000000000000" pitchFamily="2" charset="0"/>
              </a:rPr>
              <a:t>: petals for cello solo and optional electronics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3" y="160337"/>
            <a:ext cx="4950451" cy="65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sonority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6020" y="1417146"/>
            <a:ext cx="8104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are lots of extended techniques which expand the palette of sound available.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Music use is made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FF0000"/>
                </a:solidFill>
              </a:rPr>
              <a:t>Sul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tasto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- where the string is bowed near or above the fingerboard, producing an ethereal sound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FF0000"/>
                </a:solidFill>
              </a:rPr>
              <a:t>Sul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ponticello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 - where the string is played near or above the bridge, producing high overtones.</a:t>
            </a:r>
          </a:p>
          <a:p>
            <a:pPr lvl="1"/>
            <a:endParaRPr lang="en-GB" sz="2000" b="1" dirty="0">
              <a:solidFill>
                <a:srgbClr val="FF0000"/>
              </a:solidFill>
            </a:endParaRPr>
          </a:p>
          <a:p>
            <a:pPr lvl="1"/>
            <a:r>
              <a:rPr lang="en-GB" sz="2000" dirty="0" smtClean="0"/>
              <a:t>Both effects appear in stave 2. </a:t>
            </a:r>
          </a:p>
          <a:p>
            <a:pPr lvl="1"/>
            <a:endParaRPr lang="en-GB" sz="2000" b="1" dirty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N = normal bowing </a:t>
            </a:r>
            <a:r>
              <a:rPr lang="en-GB" sz="2000" dirty="0" smtClean="0"/>
              <a:t>and cancels out previous instructions.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sp>
        <p:nvSpPr>
          <p:cNvPr id="2" name="AutoShape 2" descr="Image result for cello bow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439863"/>
            <a:ext cx="56959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ello bow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5263" y="-1287463"/>
            <a:ext cx="56959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2" name="Picture 6" descr="Image result for cello bow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1" b="41770"/>
          <a:stretch/>
        </p:blipFill>
        <p:spPr bwMode="auto">
          <a:xfrm>
            <a:off x="2140263" y="5362113"/>
            <a:ext cx="4766563" cy="10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Chance </a:t>
            </a:r>
            <a:r>
              <a:rPr lang="en-GB" sz="4800" dirty="0" smtClean="0">
                <a:latin typeface="Reprise Stamp" panose="02000000000000000000" pitchFamily="2" charset="0"/>
              </a:rPr>
              <a:t>music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6021" y="1417146"/>
            <a:ext cx="468624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Notice the use of indeterminacy.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With indeterminate music there is often much that cannot be predicted before performance.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Certain decisions in this piece are left to the performer – including the opening instruction about the first stave being at least 20 seconds long.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Therefore every performance of this piece is likely to be different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8202" name="Picture 10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58" y="2447545"/>
            <a:ext cx="2913865" cy="20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9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541" y="25302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sonority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6020" y="1417146"/>
            <a:ext cx="81042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emphasis in Petals is on the </a:t>
            </a:r>
            <a:r>
              <a:rPr lang="en-GB" sz="2000" b="1" dirty="0" smtClean="0">
                <a:solidFill>
                  <a:srgbClr val="FF0000"/>
                </a:solidFill>
              </a:rPr>
              <a:t>sonic range </a:t>
            </a:r>
            <a:r>
              <a:rPr lang="en-GB" sz="2000" dirty="0" smtClean="0"/>
              <a:t>explored rather than melody or harmony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piece is made up of </a:t>
            </a:r>
            <a:r>
              <a:rPr lang="en-GB" sz="2000" b="1" dirty="0" smtClean="0">
                <a:solidFill>
                  <a:srgbClr val="FF0000"/>
                </a:solidFill>
              </a:rPr>
              <a:t>shifting soundscapes </a:t>
            </a:r>
            <a:r>
              <a:rPr lang="en-GB" sz="2000" dirty="0" smtClean="0"/>
              <a:t>and much of the focus is on </a:t>
            </a:r>
            <a:r>
              <a:rPr lang="en-GB" sz="2000" b="1" dirty="0" smtClean="0">
                <a:solidFill>
                  <a:srgbClr val="FF0000"/>
                </a:solidFill>
              </a:rPr>
              <a:t>timbre.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single note is made up of the fundamental note plus quieter frequency </a:t>
            </a:r>
            <a:r>
              <a:rPr lang="en-GB" sz="2000" b="1" dirty="0" smtClean="0">
                <a:solidFill>
                  <a:srgbClr val="FF0000"/>
                </a:solidFill>
              </a:rPr>
              <a:t>resonances or overtones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timbre is partly determined by the relative strength of these overtones which can be altered by different ways of playing, such as changes in </a:t>
            </a:r>
            <a:r>
              <a:rPr lang="en-GB" sz="2000" b="1" dirty="0" smtClean="0">
                <a:solidFill>
                  <a:srgbClr val="FF0000"/>
                </a:solidFill>
              </a:rPr>
              <a:t>bow pressure, dynamics, and bowing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overtones can be produced separately on string instruments by touching the string lightly at various points and producing glassy high notes of flute like purity</a:t>
            </a:r>
            <a:r>
              <a:rPr lang="en-GB" sz="2000" dirty="0" smtClean="0"/>
              <a:t>. Thes</a:t>
            </a:r>
            <a:r>
              <a:rPr lang="en-GB" sz="2000" dirty="0" smtClean="0"/>
              <a:t>e are called </a:t>
            </a:r>
            <a:r>
              <a:rPr lang="en-GB" sz="2000" b="1" dirty="0" smtClean="0">
                <a:solidFill>
                  <a:srgbClr val="FF0000"/>
                </a:solidFill>
              </a:rPr>
              <a:t>false harmonics.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2327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31195" r="19571" b="46093"/>
          <a:stretch/>
        </p:blipFill>
        <p:spPr bwMode="auto">
          <a:xfrm>
            <a:off x="914401" y="1546551"/>
            <a:ext cx="7521742" cy="1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542" y="253020"/>
            <a:ext cx="350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sonority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53907" r="19571" b="23382"/>
          <a:stretch/>
        </p:blipFill>
        <p:spPr bwMode="auto">
          <a:xfrm>
            <a:off x="914401" y="3616374"/>
            <a:ext cx="7521742" cy="1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22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Melody &amp; harmony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6020" y="1417146"/>
            <a:ext cx="8104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FF0000"/>
                </a:solidFill>
              </a:rPr>
              <a:t>Microintervals</a:t>
            </a:r>
            <a:r>
              <a:rPr lang="en-GB" sz="2000" dirty="0" smtClean="0"/>
              <a:t>, raising and lowering a note by a quarter tone, are created both by the cello (e.g. staves 4 and 5) and the harmoniser through pitch shifting (stave 2, 50%).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Although C </a:t>
            </a:r>
            <a:r>
              <a:rPr lang="en-GB" sz="2000" dirty="0" smtClean="0"/>
              <a:t>is </a:t>
            </a:r>
            <a:r>
              <a:rPr lang="en-GB" sz="2000" dirty="0" smtClean="0"/>
              <a:t>the primary pitch focus (staves 14-28) and the harmony changes and evolves gradually from stave 13, there is </a:t>
            </a:r>
            <a:r>
              <a:rPr lang="en-GB" sz="2000" b="1" dirty="0" smtClean="0">
                <a:solidFill>
                  <a:srgbClr val="FF0000"/>
                </a:solidFill>
              </a:rPr>
              <a:t>no clear harmonic goal</a:t>
            </a:r>
            <a:r>
              <a:rPr lang="en-GB" sz="2000" dirty="0" smtClean="0"/>
              <a:t> as would be found in functional harmony.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42727" r="51061" b="43378"/>
          <a:stretch/>
        </p:blipFill>
        <p:spPr bwMode="auto">
          <a:xfrm>
            <a:off x="2486694" y="2680351"/>
            <a:ext cx="3793118" cy="93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50000" r="34487" b="38239"/>
          <a:stretch/>
        </p:blipFill>
        <p:spPr bwMode="auto">
          <a:xfrm>
            <a:off x="1920839" y="3690350"/>
            <a:ext cx="5847122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Reprise Stamp" panose="02000000000000000000" pitchFamily="2" charset="0"/>
              </a:rPr>
              <a:t>Kaija</a:t>
            </a:r>
            <a:r>
              <a:rPr lang="en-GB" sz="4800" dirty="0" smtClean="0">
                <a:latin typeface="Reprise Stamp" panose="02000000000000000000" pitchFamily="2" charset="0"/>
              </a:rPr>
              <a:t> </a:t>
            </a:r>
            <a:r>
              <a:rPr lang="en-GB" sz="4800" dirty="0" err="1" smtClean="0">
                <a:latin typeface="Reprise Stamp" panose="02000000000000000000" pitchFamily="2" charset="0"/>
              </a:rPr>
              <a:t>saariaho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496586"/>
            <a:ext cx="4679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Born in Helsinki, Finland in 1952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Was intrigued by the role of computers could play in composing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developed techniques of computer assisted composition, working on tape and with live electronics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became known for mixing electronic sounds with classical instruments, creating a seamless connection between the two worlds</a:t>
            </a:r>
          </a:p>
          <a:p>
            <a:endParaRPr lang="en-GB" sz="2000" dirty="0" smtClean="0"/>
          </a:p>
        </p:txBody>
      </p:sp>
      <p:pic>
        <p:nvPicPr>
          <p:cNvPr id="1026" name="Picture 2" descr="Image result for saariah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06068" y="1258876"/>
            <a:ext cx="3659475" cy="52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2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Reprise Stamp" panose="02000000000000000000" pitchFamily="2" charset="0"/>
              </a:rPr>
              <a:t>Kaija</a:t>
            </a:r>
            <a:r>
              <a:rPr lang="en-GB" sz="4800" dirty="0" smtClean="0">
                <a:latin typeface="Reprise Stamp" panose="02000000000000000000" pitchFamily="2" charset="0"/>
              </a:rPr>
              <a:t> </a:t>
            </a:r>
            <a:r>
              <a:rPr lang="en-GB" sz="4800" dirty="0" err="1" smtClean="0">
                <a:latin typeface="Reprise Stamp" panose="02000000000000000000" pitchFamily="2" charset="0"/>
              </a:rPr>
              <a:t>saariaho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8501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This influenced her approach to orchestra writing which has an emphasis on the slow transformation of dense masses of sound in some 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Her varied output has included works for ensembles, orchestra,  opera houses, electronics and soloists.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2050" name="Picture 2" descr="Image result for saariah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11364"/>
          <a:stretch/>
        </p:blipFill>
        <p:spPr bwMode="auto">
          <a:xfrm>
            <a:off x="1189607" y="3168216"/>
            <a:ext cx="6718483" cy="32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Her music/style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558538"/>
            <a:ext cx="45336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She has a distinct and original voice; her music is marked by its sometimes celestial atmosphere where timbre and colours are central.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Some of her compositions can be described as </a:t>
            </a:r>
            <a:r>
              <a:rPr lang="en-GB" sz="2000" b="1" dirty="0" err="1" smtClean="0">
                <a:solidFill>
                  <a:srgbClr val="FF0000"/>
                </a:solidFill>
              </a:rPr>
              <a:t>spectralist</a:t>
            </a:r>
            <a:r>
              <a:rPr lang="en-GB" sz="2000" dirty="0" smtClean="0"/>
              <a:t>, a style of music pioneered by </a:t>
            </a:r>
            <a:r>
              <a:rPr lang="en-GB" sz="2000" dirty="0" err="1" smtClean="0"/>
              <a:t>Grisey</a:t>
            </a:r>
            <a:r>
              <a:rPr lang="en-GB" sz="2000" dirty="0" smtClean="0"/>
              <a:t> and </a:t>
            </a:r>
            <a:r>
              <a:rPr lang="en-GB" sz="2000" dirty="0" err="1" smtClean="0"/>
              <a:t>Murail</a:t>
            </a:r>
            <a:r>
              <a:rPr lang="en-GB" sz="2000" dirty="0" smtClean="0"/>
              <a:t> in the mid to late 1990s.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Murail</a:t>
            </a:r>
            <a:r>
              <a:rPr lang="en-GB" sz="2000" dirty="0" smtClean="0"/>
              <a:t> wrote that the initial motivation of the </a:t>
            </a:r>
            <a:r>
              <a:rPr lang="en-GB" sz="2000" dirty="0" err="1" smtClean="0"/>
              <a:t>spectralists</a:t>
            </a:r>
            <a:r>
              <a:rPr lang="en-GB" sz="2000" dirty="0" smtClean="0"/>
              <a:t> was ‘to control the finest possible degrees of change’.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3074" name="Picture 2" descr="Image result for saariah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01" y="2011299"/>
            <a:ext cx="3439586" cy="34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0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Her music/style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3681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Spectral music is based on the computer analysis of the sound-spectrum. It focuses on the manipulation of the spectral features of sound and the potential of the </a:t>
            </a:r>
            <a:r>
              <a:rPr lang="en-GB" sz="2000" b="1" dirty="0" smtClean="0">
                <a:solidFill>
                  <a:srgbClr val="FF0000"/>
                </a:solidFill>
              </a:rPr>
              <a:t>harmonic series </a:t>
            </a:r>
            <a:r>
              <a:rPr lang="en-GB" sz="2000" dirty="0" smtClean="0"/>
              <a:t>(or overtone series).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This analytical approach lead to her </a:t>
            </a:r>
            <a:r>
              <a:rPr lang="en-GB" sz="2000" dirty="0" err="1" smtClean="0"/>
              <a:t>Saariaho’s</a:t>
            </a:r>
            <a:r>
              <a:rPr lang="en-GB" sz="2000" dirty="0" smtClean="0"/>
              <a:t> use of detailed notation which uses </a:t>
            </a:r>
            <a:r>
              <a:rPr lang="en-GB" sz="2000" b="1" dirty="0" smtClean="0">
                <a:solidFill>
                  <a:srgbClr val="FF0000"/>
                </a:solidFill>
              </a:rPr>
              <a:t>harmonics</a:t>
            </a:r>
            <a:r>
              <a:rPr lang="en-GB" sz="2000" dirty="0" smtClean="0"/>
              <a:t>,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microintervals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an a subtle continuum of sound extending from pure tone to unpitched noise.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6146" name="Picture 2" descr="Image result for harmonic se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1" y="1492807"/>
            <a:ext cx="4691283" cy="45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8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Petals for solo cello &amp; optional electronics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2050889"/>
            <a:ext cx="4211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Written in 1988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Takes musical material from </a:t>
            </a:r>
            <a:r>
              <a:rPr lang="en-GB" sz="2000" dirty="0" err="1" smtClean="0"/>
              <a:t>Saariaho’s</a:t>
            </a:r>
            <a:r>
              <a:rPr lang="en-GB" sz="2000" dirty="0" smtClean="0"/>
              <a:t> </a:t>
            </a:r>
            <a:r>
              <a:rPr lang="en-GB" sz="2000" dirty="0" err="1" smtClean="0"/>
              <a:t>Nymphea</a:t>
            </a:r>
            <a:r>
              <a:rPr lang="en-GB" sz="2000" dirty="0" smtClean="0"/>
              <a:t> (</a:t>
            </a:r>
            <a:r>
              <a:rPr lang="en-GB" sz="2000" dirty="0" err="1" smtClean="0"/>
              <a:t>Waterlilly</a:t>
            </a:r>
            <a:r>
              <a:rPr lang="en-GB" sz="2000" dirty="0" smtClean="0"/>
              <a:t>) for string quartet and electronics written in 1987. This was inspired by the </a:t>
            </a:r>
            <a:r>
              <a:rPr lang="en-GB" sz="2000" dirty="0" err="1" smtClean="0"/>
              <a:t>Nympheas</a:t>
            </a:r>
            <a:r>
              <a:rPr lang="en-GB" sz="2000" dirty="0" smtClean="0"/>
              <a:t> series of artworks by the Impressionist artist Monet and could be described as a spectral soundscape.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5122" name="Picture 2" descr="Image result for monet water lil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63" y="2299315"/>
            <a:ext cx="3693111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1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electronics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417146"/>
            <a:ext cx="4569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score has parts for cello and electronics</a:t>
            </a:r>
            <a:r>
              <a:rPr lang="en-GB" sz="2000" dirty="0" smtClean="0"/>
              <a:t>. Amplification is via the use of a microphone.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 stands for reverb and H stands for harmoniser.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Harmonisation</a:t>
            </a:r>
            <a:r>
              <a:rPr lang="en-GB" sz="2000" dirty="0" smtClean="0"/>
              <a:t> alters the frequency of a signal thus changing the </a:t>
            </a:r>
            <a:r>
              <a:rPr lang="en-GB" sz="2000" dirty="0" smtClean="0"/>
              <a:t>pitch. It adds pitches a quarter tone above and below the original pitch simultaneously.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Reverb </a:t>
            </a:r>
            <a:r>
              <a:rPr lang="en-GB" sz="2000" dirty="0" smtClean="0"/>
              <a:t>is an effect whereby the sound is made to reverberate slightly (a little like an </a:t>
            </a:r>
            <a:r>
              <a:rPr lang="en-GB" sz="2000" dirty="0" smtClean="0"/>
              <a:t>echo/sustain pedal on a piano)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4098" name="Picture 2" descr="Image result for saariaho petal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35359" b="5875"/>
          <a:stretch/>
        </p:blipFill>
        <p:spPr bwMode="auto">
          <a:xfrm>
            <a:off x="5060887" y="1301686"/>
            <a:ext cx="3766242" cy="49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226423" y="3471169"/>
            <a:ext cx="852257" cy="10564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1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electronics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417146"/>
            <a:ext cx="8395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Traditional hairpins (crescendo/diminuendo markings) are used to indicate increases/decreases in the amount of effect </a:t>
            </a:r>
            <a:r>
              <a:rPr lang="en-GB" sz="2000" dirty="0" err="1" smtClean="0"/>
              <a:t>fedback</a:t>
            </a:r>
            <a:r>
              <a:rPr lang="en-GB" sz="2000" dirty="0" smtClean="0"/>
              <a:t> through the system, expressed as a percentage. Dotted lines indicate that the current level is to be sustained.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Harmonisation</a:t>
            </a:r>
            <a:r>
              <a:rPr lang="en-GB" sz="2000" dirty="0" smtClean="0"/>
              <a:t> </a:t>
            </a:r>
            <a:r>
              <a:rPr lang="en-GB" sz="2000" dirty="0" smtClean="0"/>
              <a:t> tends to be used with increases in the amount of ‘noise’ brought about by the increased bow pressure.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Reverb </a:t>
            </a:r>
            <a:r>
              <a:rPr lang="en-GB" sz="2000" dirty="0" smtClean="0"/>
              <a:t>tends to be used to support the quieter, lighter sounds, and to smooth over changes in slow passages of double stops.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40828" r="34187" b="39941"/>
          <a:stretch/>
        </p:blipFill>
        <p:spPr bwMode="auto">
          <a:xfrm>
            <a:off x="1119352" y="4693695"/>
            <a:ext cx="7014812" cy="18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7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The score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7" y="1417146"/>
            <a:ext cx="52793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are no bar lines, but each stave is numbered.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cello part uses the bass, tenor and treble clefs and includes numerous instructions and expression marks which are explained at the start of the score.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Wedge shaped markings above the stave (e.g. staves 2-3) are an indication to apply additional bow pressure, which results in gradual transitions in and out of noise.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Individual notes are transformed through </a:t>
            </a:r>
            <a:r>
              <a:rPr lang="en-GB" sz="2000" dirty="0" err="1" smtClean="0"/>
              <a:t>timbral</a:t>
            </a:r>
            <a:r>
              <a:rPr lang="en-GB" sz="2000" dirty="0" smtClean="0"/>
              <a:t> and pitch based manipulations including </a:t>
            </a:r>
            <a:r>
              <a:rPr lang="en-GB" sz="2000" b="1" dirty="0" smtClean="0">
                <a:solidFill>
                  <a:srgbClr val="FF0000"/>
                </a:solidFill>
              </a:rPr>
              <a:t>glissandi, vibrato and harmonics</a:t>
            </a:r>
            <a:r>
              <a:rPr lang="en-GB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19351" r="46450" b="9453"/>
          <a:stretch/>
        </p:blipFill>
        <p:spPr bwMode="auto">
          <a:xfrm>
            <a:off x="5495278" y="903288"/>
            <a:ext cx="3295461" cy="52962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3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882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93</cp:revision>
  <cp:lastPrinted>2016-09-30T13:40:38Z</cp:lastPrinted>
  <dcterms:created xsi:type="dcterms:W3CDTF">2015-08-03T10:15:02Z</dcterms:created>
  <dcterms:modified xsi:type="dcterms:W3CDTF">2017-03-24T14:41:46Z</dcterms:modified>
</cp:coreProperties>
</file>