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3" r:id="rId3"/>
    <p:sldId id="281" r:id="rId4"/>
    <p:sldId id="323" r:id="rId5"/>
    <p:sldId id="321" r:id="rId6"/>
    <p:sldId id="322" r:id="rId7"/>
    <p:sldId id="325" r:id="rId8"/>
    <p:sldId id="324" r:id="rId9"/>
    <p:sldId id="326" r:id="rId10"/>
    <p:sldId id="327" r:id="rId1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26" autoAdjust="0"/>
  </p:normalViewPr>
  <p:slideViewPr>
    <p:cSldViewPr snapToGrid="0" snapToObjects="1">
      <p:cViewPr varScale="1">
        <p:scale>
          <a:sx n="83" d="100"/>
          <a:sy n="83" d="100"/>
        </p:scale>
        <p:origin x="84"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41167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14999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50443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124826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CAC41E0-57EE-7642-A954-9951B2ACD86B}"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425398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CAC41E0-57EE-7642-A954-9951B2ACD86B}"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7205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CAC41E0-57EE-7642-A954-9951B2ACD86B}"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119712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CAC41E0-57EE-7642-A954-9951B2ACD86B}"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80808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C41E0-57EE-7642-A954-9951B2ACD86B}"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09360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AC41E0-57EE-7642-A954-9951B2ACD86B}"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157357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AC41E0-57EE-7642-A954-9951B2ACD86B}"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4044603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C41E0-57EE-7642-A954-9951B2ACD86B}" type="datetimeFigureOut">
              <a:rPr lang="en-US" smtClean="0"/>
              <a:t>1/23/2018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43540-657D-B742-A287-EAEB1F9A4D07}" type="slidenum">
              <a:rPr lang="en-US" smtClean="0"/>
              <a:t>‹#›</a:t>
            </a:fld>
            <a:endParaRPr lang="en-US"/>
          </a:p>
        </p:txBody>
      </p:sp>
    </p:spTree>
    <p:extLst>
      <p:ext uri="{BB962C8B-B14F-4D97-AF65-F5344CB8AC3E}">
        <p14:creationId xmlns:p14="http://schemas.microsoft.com/office/powerpoint/2010/main" val="2930812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98840" y="3160460"/>
            <a:ext cx="3577737" cy="3477875"/>
          </a:xfrm>
          <a:prstGeom prst="rect">
            <a:avLst/>
          </a:prstGeom>
          <a:noFill/>
        </p:spPr>
        <p:txBody>
          <a:bodyPr wrap="square" rtlCol="0">
            <a:spAutoFit/>
          </a:bodyPr>
          <a:lstStyle/>
          <a:p>
            <a:r>
              <a:rPr lang="en-US" sz="3600" dirty="0" smtClean="0">
                <a:latin typeface="Reprise Stamp" panose="02000000000000000000" pitchFamily="2" charset="0"/>
              </a:rPr>
              <a:t>Stravinsky: the rite of spring: </a:t>
            </a:r>
            <a:r>
              <a:rPr lang="en-US" sz="2800" dirty="0" smtClean="0">
                <a:latin typeface="Reprise Stamp" panose="02000000000000000000" pitchFamily="2" charset="0"/>
              </a:rPr>
              <a:t>‘introduction’, ‘les </a:t>
            </a:r>
            <a:r>
              <a:rPr lang="en-US" sz="2800" dirty="0" err="1" smtClean="0">
                <a:latin typeface="Reprise Stamp" panose="02000000000000000000" pitchFamily="2" charset="0"/>
              </a:rPr>
              <a:t>augures</a:t>
            </a:r>
            <a:r>
              <a:rPr lang="en-US" sz="2800" dirty="0" smtClean="0">
                <a:latin typeface="Reprise Stamp" panose="02000000000000000000" pitchFamily="2" charset="0"/>
              </a:rPr>
              <a:t> </a:t>
            </a:r>
            <a:r>
              <a:rPr lang="en-US" sz="2800" dirty="0" err="1" smtClean="0">
                <a:latin typeface="Reprise Stamp" panose="02000000000000000000" pitchFamily="2" charset="0"/>
              </a:rPr>
              <a:t>printaniers</a:t>
            </a:r>
            <a:r>
              <a:rPr lang="en-US" sz="2800" dirty="0" smtClean="0">
                <a:latin typeface="Reprise Stamp" panose="02000000000000000000" pitchFamily="2" charset="0"/>
              </a:rPr>
              <a:t>’ &amp; ‘</a:t>
            </a:r>
            <a:r>
              <a:rPr lang="en-US" sz="2800" dirty="0" err="1" smtClean="0">
                <a:latin typeface="Reprise Stamp" panose="02000000000000000000" pitchFamily="2" charset="0"/>
              </a:rPr>
              <a:t>Jeu</a:t>
            </a:r>
            <a:r>
              <a:rPr lang="en-US" sz="2800" dirty="0" smtClean="0">
                <a:latin typeface="Reprise Stamp" panose="02000000000000000000" pitchFamily="2" charset="0"/>
              </a:rPr>
              <a:t> du rapt’</a:t>
            </a:r>
            <a:endParaRPr lang="en-US" sz="1100" dirty="0">
              <a:latin typeface="Reprise Stamp" panose="02000000000000000000" pitchFamily="2" charset="0"/>
            </a:endParaRPr>
          </a:p>
        </p:txBody>
      </p:sp>
      <p:sp>
        <p:nvSpPr>
          <p:cNvPr id="2" name="AutoShape 2" descr="Berlioz: Harold en Italie (Harold in Italy), Op. 16; Rob Roy Overture; Le Corsaire (The Corsair) Overture, Op. 21"/>
          <p:cNvSpPr>
            <a:spLocks noChangeAspect="1" noChangeArrowheads="1"/>
          </p:cNvSpPr>
          <p:nvPr/>
        </p:nvSpPr>
        <p:spPr bwMode="auto">
          <a:xfrm>
            <a:off x="92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74" y="160338"/>
            <a:ext cx="5101967" cy="6576756"/>
          </a:xfrm>
          <a:prstGeom prst="rect">
            <a:avLst/>
          </a:prstGeom>
        </p:spPr>
      </p:pic>
    </p:spTree>
    <p:extLst>
      <p:ext uri="{BB962C8B-B14F-4D97-AF65-F5344CB8AC3E}">
        <p14:creationId xmlns:p14="http://schemas.microsoft.com/office/powerpoint/2010/main" val="215889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197148"/>
            <a:ext cx="8504236" cy="707886"/>
          </a:xfrm>
          <a:prstGeom prst="rect">
            <a:avLst/>
          </a:prstGeom>
          <a:noFill/>
        </p:spPr>
        <p:txBody>
          <a:bodyPr wrap="square" rtlCol="0">
            <a:spAutoFit/>
          </a:bodyPr>
          <a:lstStyle/>
          <a:p>
            <a:r>
              <a:rPr lang="en-GB" sz="4000" dirty="0" smtClean="0">
                <a:latin typeface="Reprise Stamp" panose="02000000000000000000" pitchFamily="2" charset="0"/>
              </a:rPr>
              <a:t>instrumentation</a:t>
            </a:r>
            <a:endParaRPr lang="en-GB" sz="40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15900" y="1055688"/>
            <a:ext cx="4831961" cy="5262979"/>
          </a:xfrm>
          <a:prstGeom prst="rect">
            <a:avLst/>
          </a:prstGeom>
          <a:noFill/>
        </p:spPr>
        <p:txBody>
          <a:bodyPr wrap="square" rtlCol="0">
            <a:spAutoFit/>
          </a:bodyPr>
          <a:lstStyle/>
          <a:p>
            <a:pPr marL="285750" indent="-285750">
              <a:buFont typeface="Arial" panose="020B0604020202020204" pitchFamily="34" charset="0"/>
              <a:buChar char="•"/>
            </a:pPr>
            <a:r>
              <a:rPr lang="en-GB" sz="1600" b="1" dirty="0" smtClean="0"/>
              <a:t>Quintuple </a:t>
            </a:r>
            <a:r>
              <a:rPr lang="en-GB" sz="1600" b="1" dirty="0"/>
              <a:t>woodwind </a:t>
            </a:r>
            <a:endParaRPr lang="en-GB" sz="1600" dirty="0"/>
          </a:p>
          <a:p>
            <a:pPr marL="742950" lvl="1" indent="-285750">
              <a:buFont typeface="Arial" panose="020B0604020202020204" pitchFamily="34" charset="0"/>
              <a:buChar char="•"/>
            </a:pPr>
            <a:r>
              <a:rPr lang="en-GB" sz="1600" b="1" dirty="0" smtClean="0"/>
              <a:t>Three </a:t>
            </a:r>
            <a:r>
              <a:rPr lang="en-GB" sz="1600" b="1" dirty="0"/>
              <a:t>flutes, piccolo, alto flute </a:t>
            </a:r>
            <a:r>
              <a:rPr lang="en-GB" sz="1600" dirty="0"/>
              <a:t>(one of the flute players </a:t>
            </a:r>
            <a:r>
              <a:rPr lang="en-GB" sz="1600" b="1" dirty="0"/>
              <a:t>doubles </a:t>
            </a:r>
            <a:r>
              <a:rPr lang="en-GB" sz="1600" dirty="0"/>
              <a:t>on second piccolo. This is shown in the score by the words ‘Fl. 3 </a:t>
            </a:r>
            <a:r>
              <a:rPr lang="en-GB" sz="1600" dirty="0" err="1"/>
              <a:t>muta</a:t>
            </a:r>
            <a:r>
              <a:rPr lang="en-GB" sz="1600" dirty="0"/>
              <a:t> in Fl. </a:t>
            </a:r>
            <a:r>
              <a:rPr lang="en-GB" sz="1600" dirty="0" err="1"/>
              <a:t>Picc</a:t>
            </a:r>
            <a:r>
              <a:rPr lang="en-GB" sz="1600" dirty="0"/>
              <a:t> 2’, i.e. Flute 3 changes to piccolo 2). </a:t>
            </a:r>
            <a:endParaRPr lang="en-GB" sz="1600" dirty="0" smtClean="0"/>
          </a:p>
          <a:p>
            <a:pPr marL="742950" lvl="1" indent="-285750">
              <a:buFont typeface="Arial" panose="020B0604020202020204" pitchFamily="34" charset="0"/>
              <a:buChar char="•"/>
            </a:pPr>
            <a:r>
              <a:rPr lang="en-GB" sz="1600" b="1" dirty="0" smtClean="0"/>
              <a:t>Four </a:t>
            </a:r>
            <a:r>
              <a:rPr lang="en-GB" sz="1600" b="1" dirty="0"/>
              <a:t>oboes, </a:t>
            </a:r>
            <a:r>
              <a:rPr lang="en-GB" sz="1600" b="1" dirty="0" err="1"/>
              <a:t>cor</a:t>
            </a:r>
            <a:r>
              <a:rPr lang="en-GB" sz="1600" b="1" dirty="0"/>
              <a:t> </a:t>
            </a:r>
            <a:r>
              <a:rPr lang="en-GB" sz="1600" b="1" dirty="0" err="1"/>
              <a:t>anglais</a:t>
            </a:r>
            <a:r>
              <a:rPr lang="en-GB" sz="1600" b="1" dirty="0"/>
              <a:t> </a:t>
            </a:r>
            <a:r>
              <a:rPr lang="en-GB" sz="1600" dirty="0"/>
              <a:t>(it is normal to have two oboes). </a:t>
            </a:r>
            <a:endParaRPr lang="en-GB" sz="1600" dirty="0" smtClean="0"/>
          </a:p>
          <a:p>
            <a:pPr marL="742950" lvl="1" indent="-285750">
              <a:buFont typeface="Arial" panose="020B0604020202020204" pitchFamily="34" charset="0"/>
              <a:buChar char="•"/>
            </a:pPr>
            <a:r>
              <a:rPr lang="en-GB" sz="1600" b="1" dirty="0" smtClean="0"/>
              <a:t>Three </a:t>
            </a:r>
            <a:r>
              <a:rPr lang="en-GB" sz="1600" b="1" dirty="0"/>
              <a:t>clarinets, clarinet in D, bass clarinet</a:t>
            </a:r>
            <a:r>
              <a:rPr lang="en-GB" sz="1600" dirty="0"/>
              <a:t>. </a:t>
            </a:r>
            <a:r>
              <a:rPr lang="en-GB" sz="1600" dirty="0" smtClean="0"/>
              <a:t>One </a:t>
            </a:r>
            <a:r>
              <a:rPr lang="en-GB" sz="1600" dirty="0"/>
              <a:t>of the clarinettists doubles on a second bass clarinet. </a:t>
            </a:r>
          </a:p>
          <a:p>
            <a:pPr marL="742950" lvl="1" indent="-285750">
              <a:buFont typeface="Arial" panose="020B0604020202020204" pitchFamily="34" charset="0"/>
              <a:buChar char="•"/>
            </a:pPr>
            <a:r>
              <a:rPr lang="en-GB" sz="1600" b="1" dirty="0" smtClean="0"/>
              <a:t>Four </a:t>
            </a:r>
            <a:r>
              <a:rPr lang="en-GB" sz="1600" b="1" dirty="0"/>
              <a:t>bassoons, double bassoon </a:t>
            </a:r>
            <a:endParaRPr lang="en-GB" sz="1600" b="1" dirty="0" smtClean="0"/>
          </a:p>
          <a:p>
            <a:pPr lvl="1"/>
            <a:endParaRPr lang="en-GB" sz="1600" b="1" dirty="0"/>
          </a:p>
          <a:p>
            <a:pPr marL="285750" indent="-285750">
              <a:buFont typeface="Arial" panose="020B0604020202020204" pitchFamily="34" charset="0"/>
              <a:buChar char="•"/>
            </a:pPr>
            <a:r>
              <a:rPr lang="en-GB" sz="1600" b="1" dirty="0" smtClean="0"/>
              <a:t>Extra-large </a:t>
            </a:r>
            <a:r>
              <a:rPr lang="en-GB" sz="1600" b="1" dirty="0"/>
              <a:t>brass section </a:t>
            </a:r>
            <a:r>
              <a:rPr lang="en-GB" sz="1600" dirty="0"/>
              <a:t>(</a:t>
            </a:r>
            <a:r>
              <a:rPr lang="en-GB" sz="1600" b="1" dirty="0"/>
              <a:t>eight </a:t>
            </a:r>
            <a:r>
              <a:rPr lang="en-GB" sz="1600" dirty="0"/>
              <a:t>horns, </a:t>
            </a:r>
            <a:r>
              <a:rPr lang="en-GB" sz="1600" b="1" dirty="0"/>
              <a:t>five </a:t>
            </a:r>
            <a:r>
              <a:rPr lang="en-GB" sz="1600" dirty="0"/>
              <a:t>trumpets, </a:t>
            </a:r>
            <a:r>
              <a:rPr lang="en-GB" sz="1600" b="1" dirty="0"/>
              <a:t>three </a:t>
            </a:r>
            <a:r>
              <a:rPr lang="en-GB" sz="1600" dirty="0"/>
              <a:t>trombones, </a:t>
            </a:r>
            <a:r>
              <a:rPr lang="en-GB" sz="1600" b="1" dirty="0"/>
              <a:t>two </a:t>
            </a:r>
            <a:r>
              <a:rPr lang="en-GB" sz="1600" dirty="0"/>
              <a:t>tubas</a:t>
            </a:r>
            <a:r>
              <a:rPr lang="en-GB" sz="1600" dirty="0" smtClean="0"/>
              <a:t>)</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smtClean="0"/>
              <a:t>Large </a:t>
            </a:r>
            <a:r>
              <a:rPr lang="en-GB" sz="1600" b="1" dirty="0"/>
              <a:t>percussion section</a:t>
            </a:r>
            <a:r>
              <a:rPr lang="en-GB" sz="1600" dirty="0"/>
              <a:t>, including </a:t>
            </a:r>
            <a:r>
              <a:rPr lang="en-GB" sz="1600" b="1" dirty="0"/>
              <a:t>two </a:t>
            </a:r>
            <a:r>
              <a:rPr lang="en-GB" sz="1600" dirty="0"/>
              <a:t>timpani players and parts for </a:t>
            </a:r>
            <a:r>
              <a:rPr lang="en-GB" sz="1600" b="1" dirty="0"/>
              <a:t>tuned cymbals</a:t>
            </a:r>
            <a:r>
              <a:rPr lang="en-GB" sz="1600" dirty="0"/>
              <a:t>, </a:t>
            </a:r>
            <a:r>
              <a:rPr lang="en-GB" sz="1600" b="1" dirty="0"/>
              <a:t>tam-tam </a:t>
            </a:r>
            <a:r>
              <a:rPr lang="en-GB" sz="1600" dirty="0"/>
              <a:t>(large orchestral gong) and </a:t>
            </a:r>
            <a:r>
              <a:rPr lang="en-GB" sz="1600" b="1" dirty="0"/>
              <a:t>guiro</a:t>
            </a:r>
            <a:r>
              <a:rPr lang="en-GB" sz="1600" dirty="0"/>
              <a:t>, etc</a:t>
            </a:r>
            <a:r>
              <a:rPr lang="en-GB" sz="1600" dirty="0" smtClean="0"/>
              <a:t>.</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smtClean="0"/>
              <a:t>Standard </a:t>
            </a:r>
            <a:r>
              <a:rPr lang="en-GB" sz="1600" b="1" dirty="0"/>
              <a:t>string section</a:t>
            </a:r>
            <a:r>
              <a:rPr lang="en-GB" sz="1600" dirty="0"/>
              <a:t>. </a:t>
            </a:r>
          </a:p>
          <a:p>
            <a:endParaRPr lang="en-GB"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3492" y="1358549"/>
            <a:ext cx="3331454" cy="44077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7181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899" y="215771"/>
            <a:ext cx="6552729" cy="830997"/>
          </a:xfrm>
          <a:prstGeom prst="rect">
            <a:avLst/>
          </a:prstGeom>
          <a:noFill/>
        </p:spPr>
        <p:txBody>
          <a:bodyPr wrap="square" rtlCol="0">
            <a:spAutoFit/>
          </a:bodyPr>
          <a:lstStyle/>
          <a:p>
            <a:r>
              <a:rPr lang="en-GB" sz="4800" dirty="0" smtClean="0">
                <a:latin typeface="Reprise Stamp" panose="02000000000000000000" pitchFamily="2" charset="0"/>
              </a:rPr>
              <a:t>Igor </a:t>
            </a:r>
            <a:r>
              <a:rPr lang="en-GB" sz="4800" dirty="0" err="1" smtClean="0">
                <a:latin typeface="Reprise Stamp" panose="02000000000000000000" pitchFamily="2" charset="0"/>
              </a:rPr>
              <a:t>stravinsky</a:t>
            </a:r>
            <a:endParaRPr lang="en-GB" sz="48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91463" y="1195076"/>
            <a:ext cx="5059036" cy="2923877"/>
          </a:xfrm>
          <a:prstGeom prst="rect">
            <a:avLst/>
          </a:prstGeom>
          <a:noFill/>
        </p:spPr>
        <p:txBody>
          <a:bodyPr wrap="square" rtlCol="0">
            <a:spAutoFit/>
          </a:bodyPr>
          <a:lstStyle/>
          <a:p>
            <a:pPr marL="342900" indent="-342900">
              <a:buFont typeface="Arial" panose="020B0604020202020204" pitchFamily="34" charset="0"/>
              <a:buChar char="•"/>
            </a:pPr>
            <a:r>
              <a:rPr lang="en-GB" sz="1600" dirty="0" smtClean="0"/>
              <a:t>1882-1971</a:t>
            </a:r>
          </a:p>
          <a:p>
            <a:pPr marL="342900" indent="-342900">
              <a:buFont typeface="Arial" panose="020B0604020202020204" pitchFamily="34" charset="0"/>
              <a:buChar char="•"/>
            </a:pPr>
            <a:r>
              <a:rPr lang="en-GB" sz="1600" dirty="0" smtClean="0"/>
              <a:t>Gave up his Law studies to study composition with Rimsky-Korsakov (the leading Russian nationalist composer of the time).</a:t>
            </a:r>
          </a:p>
          <a:p>
            <a:pPr marL="342900" indent="-342900">
              <a:buFont typeface="Arial" panose="020B0604020202020204" pitchFamily="34" charset="0"/>
              <a:buChar char="•"/>
            </a:pPr>
            <a:r>
              <a:rPr lang="en-GB" sz="1600" dirty="0" smtClean="0"/>
              <a:t>Wrote a number of orchestral works, notably Feu </a:t>
            </a:r>
            <a:r>
              <a:rPr lang="en-GB" sz="1600" dirty="0" err="1" smtClean="0"/>
              <a:t>d’artifice</a:t>
            </a:r>
            <a:r>
              <a:rPr lang="en-GB" sz="1600" dirty="0" smtClean="0"/>
              <a:t> (1908) which caught the attention of Diaghilev and led to a long lasting collaboration with the impresario. </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endParaRPr lang="en-GB" sz="1900"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8701" y="1309946"/>
            <a:ext cx="3516604" cy="1978090"/>
          </a:xfrm>
          <a:prstGeom prst="rect">
            <a:avLst/>
          </a:prstGeom>
        </p:spPr>
      </p:pic>
      <p:sp>
        <p:nvSpPr>
          <p:cNvPr id="11" name="TextBox 10"/>
          <p:cNvSpPr txBox="1"/>
          <p:nvPr/>
        </p:nvSpPr>
        <p:spPr>
          <a:xfrm>
            <a:off x="215898" y="3702855"/>
            <a:ext cx="6552729" cy="707886"/>
          </a:xfrm>
          <a:prstGeom prst="rect">
            <a:avLst/>
          </a:prstGeom>
          <a:noFill/>
        </p:spPr>
        <p:txBody>
          <a:bodyPr wrap="square" rtlCol="0">
            <a:spAutoFit/>
          </a:bodyPr>
          <a:lstStyle/>
          <a:p>
            <a:r>
              <a:rPr lang="en-GB" sz="4000" dirty="0" smtClean="0">
                <a:latin typeface="Reprise Stamp" panose="02000000000000000000" pitchFamily="2" charset="0"/>
              </a:rPr>
              <a:t>Sergei </a:t>
            </a:r>
            <a:r>
              <a:rPr lang="en-GB" sz="4000" dirty="0" err="1" smtClean="0">
                <a:latin typeface="Reprise Stamp" panose="02000000000000000000" pitchFamily="2" charset="0"/>
              </a:rPr>
              <a:t>diaghilev</a:t>
            </a:r>
            <a:endParaRPr lang="en-GB" sz="4000" dirty="0">
              <a:latin typeface="Reprise Stamp" panose="02000000000000000000" pitchFamily="2" charset="0"/>
            </a:endParaRPr>
          </a:p>
        </p:txBody>
      </p:sp>
      <p:sp>
        <p:nvSpPr>
          <p:cNvPr id="13" name="TextBox 12"/>
          <p:cNvSpPr txBox="1"/>
          <p:nvPr/>
        </p:nvSpPr>
        <p:spPr>
          <a:xfrm>
            <a:off x="152435" y="4508898"/>
            <a:ext cx="6028446" cy="2677656"/>
          </a:xfrm>
          <a:prstGeom prst="rect">
            <a:avLst/>
          </a:prstGeom>
          <a:noFill/>
        </p:spPr>
        <p:txBody>
          <a:bodyPr wrap="square" rtlCol="0">
            <a:spAutoFit/>
          </a:bodyPr>
          <a:lstStyle/>
          <a:p>
            <a:pPr marL="342900" indent="-342900">
              <a:buFont typeface="Arial" panose="020B0604020202020204" pitchFamily="34" charset="0"/>
              <a:buChar char="•"/>
            </a:pPr>
            <a:r>
              <a:rPr lang="en-GB" sz="1600" dirty="0" smtClean="0"/>
              <a:t>1872-1929</a:t>
            </a:r>
          </a:p>
          <a:p>
            <a:pPr marL="342900" indent="-342900">
              <a:buFont typeface="Arial" panose="020B0604020202020204" pitchFamily="34" charset="0"/>
              <a:buChar char="•"/>
            </a:pPr>
            <a:r>
              <a:rPr lang="en-GB" sz="1600" dirty="0" smtClean="0"/>
              <a:t>Russian impresario who made Russian opera and ballet better known in the West through his Ballet </a:t>
            </a:r>
            <a:r>
              <a:rPr lang="en-GB" sz="1600" dirty="0" err="1" smtClean="0"/>
              <a:t>Russes</a:t>
            </a:r>
            <a:r>
              <a:rPr lang="en-GB" sz="1600" dirty="0" smtClean="0"/>
              <a:t> company</a:t>
            </a:r>
          </a:p>
          <a:p>
            <a:pPr marL="342900" indent="-342900">
              <a:buFont typeface="Arial" panose="020B0604020202020204" pitchFamily="34" charset="0"/>
              <a:buChar char="•"/>
            </a:pPr>
            <a:r>
              <a:rPr lang="en-GB" sz="1600" dirty="0" smtClean="0"/>
              <a:t>Enormously influential – also commissioned work from Debussy, Ravel &amp; Strauss.</a:t>
            </a:r>
          </a:p>
          <a:p>
            <a:pPr marL="342900" indent="-342900">
              <a:buFont typeface="Arial" panose="020B0604020202020204" pitchFamily="34" charset="0"/>
              <a:buChar char="•"/>
            </a:pPr>
            <a:r>
              <a:rPr lang="en-GB" sz="1600" dirty="0" smtClean="0"/>
              <a:t>He also engaged with Bakst and Picasso to design sets and costumes for his shows. </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endParaRPr lang="en-GB" sz="1900"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315" y="3702855"/>
            <a:ext cx="2429989" cy="2871565"/>
          </a:xfrm>
          <a:prstGeom prst="rect">
            <a:avLst/>
          </a:prstGeom>
        </p:spPr>
      </p:pic>
    </p:spTree>
    <p:extLst>
      <p:ext uri="{BB962C8B-B14F-4D97-AF65-F5344CB8AC3E}">
        <p14:creationId xmlns:p14="http://schemas.microsoft.com/office/powerpoint/2010/main" val="2645726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197148"/>
            <a:ext cx="8504236" cy="1446550"/>
          </a:xfrm>
          <a:prstGeom prst="rect">
            <a:avLst/>
          </a:prstGeom>
          <a:noFill/>
        </p:spPr>
        <p:txBody>
          <a:bodyPr wrap="square" rtlCol="0">
            <a:spAutoFit/>
          </a:bodyPr>
          <a:lstStyle/>
          <a:p>
            <a:r>
              <a:rPr lang="en-GB" sz="4400" dirty="0" smtClean="0">
                <a:latin typeface="Reprise Stamp" panose="02000000000000000000" pitchFamily="2" charset="0"/>
              </a:rPr>
              <a:t>The rite </a:t>
            </a:r>
          </a:p>
          <a:p>
            <a:r>
              <a:rPr lang="en-GB" sz="4400" dirty="0" smtClean="0">
                <a:latin typeface="Reprise Stamp" panose="02000000000000000000" pitchFamily="2" charset="0"/>
              </a:rPr>
              <a:t>of spring</a:t>
            </a:r>
            <a:endParaRPr lang="en-GB" sz="44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05715" y="1923073"/>
            <a:ext cx="3815780" cy="4031873"/>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Regarded as </a:t>
            </a:r>
            <a:r>
              <a:rPr lang="en-GB" sz="1600" b="1" dirty="0" smtClean="0">
                <a:solidFill>
                  <a:srgbClr val="FF0000"/>
                </a:solidFill>
              </a:rPr>
              <a:t>one of the most significant works</a:t>
            </a:r>
            <a:r>
              <a:rPr lang="en-GB" sz="1600" dirty="0" smtClean="0"/>
              <a:t> in the history of </a:t>
            </a:r>
            <a:r>
              <a:rPr lang="en-GB" sz="1600" b="1" dirty="0" smtClean="0">
                <a:solidFill>
                  <a:srgbClr val="FF0000"/>
                </a:solidFill>
              </a:rPr>
              <a:t>early 20</a:t>
            </a:r>
            <a:r>
              <a:rPr lang="en-GB" sz="1600" b="1" baseline="30000" dirty="0" smtClean="0">
                <a:solidFill>
                  <a:srgbClr val="FF0000"/>
                </a:solidFill>
              </a:rPr>
              <a:t>th</a:t>
            </a:r>
            <a:r>
              <a:rPr lang="en-GB" sz="1600" b="1" dirty="0" smtClean="0">
                <a:solidFill>
                  <a:srgbClr val="FF0000"/>
                </a:solidFill>
              </a:rPr>
              <a:t> century music</a:t>
            </a:r>
          </a:p>
          <a:p>
            <a:pPr marL="285750" indent="-285750">
              <a:buFont typeface="Arial" panose="020B0604020202020204" pitchFamily="34" charset="0"/>
              <a:buChar char="•"/>
            </a:pPr>
            <a:endParaRPr lang="en-GB" sz="1600" b="1" dirty="0" smtClean="0">
              <a:solidFill>
                <a:srgbClr val="FF0000"/>
              </a:solidFill>
            </a:endParaRPr>
          </a:p>
          <a:p>
            <a:pPr marL="285750" indent="-285750">
              <a:buFont typeface="Arial" panose="020B0604020202020204" pitchFamily="34" charset="0"/>
              <a:buChar char="•"/>
            </a:pPr>
            <a:r>
              <a:rPr lang="en-GB" sz="1600" dirty="0" smtClean="0"/>
              <a:t>Third of a series of </a:t>
            </a:r>
            <a:r>
              <a:rPr lang="en-GB" sz="1600" b="1" dirty="0" smtClean="0">
                <a:solidFill>
                  <a:srgbClr val="FF0000"/>
                </a:solidFill>
              </a:rPr>
              <a:t>ballet scores </a:t>
            </a:r>
            <a:r>
              <a:rPr lang="en-GB" sz="1600" dirty="0" smtClean="0"/>
              <a:t>composed by Stravinsky for the Ballet </a:t>
            </a:r>
            <a:r>
              <a:rPr lang="en-GB" sz="1600" dirty="0" err="1" smtClean="0"/>
              <a:t>Russes</a:t>
            </a:r>
            <a:endParaRPr lang="en-GB" sz="1600" dirty="0" smtClean="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Written in the </a:t>
            </a:r>
            <a:r>
              <a:rPr lang="en-GB" sz="1600" b="1" dirty="0" smtClean="0">
                <a:solidFill>
                  <a:srgbClr val="FF0000"/>
                </a:solidFill>
              </a:rPr>
              <a:t>Russian nationalist style </a:t>
            </a:r>
            <a:r>
              <a:rPr lang="en-GB" sz="1600" dirty="0" smtClean="0"/>
              <a:t>adopted in his preceding works, The Firebird (1910) and </a:t>
            </a:r>
            <a:r>
              <a:rPr lang="en-GB" sz="1600" dirty="0" err="1" smtClean="0"/>
              <a:t>Petrouchka</a:t>
            </a:r>
            <a:r>
              <a:rPr lang="en-GB" sz="1600" dirty="0" smtClean="0"/>
              <a:t> (1911), both of which draw extensively on Folk music. </a:t>
            </a:r>
          </a:p>
          <a:p>
            <a:endParaRPr lang="en-GB" sz="1600" dirty="0" smtClean="0"/>
          </a:p>
          <a:p>
            <a:endParaRPr lang="en-GB" sz="1600" dirty="0" smtClean="0"/>
          </a:p>
          <a:p>
            <a:endParaRPr lang="en-GB" sz="16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769" y="489535"/>
            <a:ext cx="4373553" cy="257123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347" y="3241186"/>
            <a:ext cx="1918975" cy="327504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6769" y="3241187"/>
            <a:ext cx="2239974" cy="3275045"/>
          </a:xfrm>
          <a:prstGeom prst="rect">
            <a:avLst/>
          </a:prstGeom>
        </p:spPr>
      </p:pic>
    </p:spTree>
    <p:extLst>
      <p:ext uri="{BB962C8B-B14F-4D97-AF65-F5344CB8AC3E}">
        <p14:creationId xmlns:p14="http://schemas.microsoft.com/office/powerpoint/2010/main" val="61614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197148"/>
            <a:ext cx="8504236" cy="1446550"/>
          </a:xfrm>
          <a:prstGeom prst="rect">
            <a:avLst/>
          </a:prstGeom>
          <a:noFill/>
        </p:spPr>
        <p:txBody>
          <a:bodyPr wrap="square" rtlCol="0">
            <a:spAutoFit/>
          </a:bodyPr>
          <a:lstStyle/>
          <a:p>
            <a:r>
              <a:rPr lang="en-GB" sz="4400" dirty="0" smtClean="0">
                <a:latin typeface="Reprise Stamp" panose="02000000000000000000" pitchFamily="2" charset="0"/>
              </a:rPr>
              <a:t>The rite </a:t>
            </a:r>
          </a:p>
          <a:p>
            <a:r>
              <a:rPr lang="en-GB" sz="4400" dirty="0" smtClean="0">
                <a:latin typeface="Reprise Stamp" panose="02000000000000000000" pitchFamily="2" charset="0"/>
              </a:rPr>
              <a:t>of spring</a:t>
            </a:r>
            <a:endParaRPr lang="en-GB" sz="44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05715" y="1923073"/>
            <a:ext cx="3815780" cy="5016758"/>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First performed on 29</a:t>
            </a:r>
            <a:r>
              <a:rPr lang="en-GB" sz="1600" baseline="30000" dirty="0" smtClean="0"/>
              <a:t>th</a:t>
            </a:r>
            <a:r>
              <a:rPr lang="en-GB" sz="1600" dirty="0" smtClean="0"/>
              <a:t> May, 1913 at the Theatre des Champs-Elysees in Paris</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It caused a riot and fist fights between different factions in the audience!!</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The open dress rehearsal the preceding day, attended mainly by artist and musicians, had passed off without incident, but the fashionable audience at the official first night was provoked by both the music and choreography.</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The audience did not like the dissonant harmony or the walking/stamping/heavy jumping of the choreography by Nijinsky.</a:t>
            </a:r>
          </a:p>
          <a:p>
            <a:endParaRPr lang="en-GB" sz="1600" dirty="0" smtClean="0"/>
          </a:p>
          <a:p>
            <a:endParaRPr lang="en-GB" sz="1600" dirty="0" smtClean="0"/>
          </a:p>
          <a:p>
            <a:endParaRPr lang="en-GB" sz="16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3895" y="1171435"/>
            <a:ext cx="4536907" cy="5102043"/>
          </a:xfrm>
          <a:prstGeom prst="rect">
            <a:avLst/>
          </a:prstGeom>
        </p:spPr>
      </p:pic>
    </p:spTree>
    <p:extLst>
      <p:ext uri="{BB962C8B-B14F-4D97-AF65-F5344CB8AC3E}">
        <p14:creationId xmlns:p14="http://schemas.microsoft.com/office/powerpoint/2010/main" val="3497092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500" y="197148"/>
            <a:ext cx="8504236" cy="584775"/>
          </a:xfrm>
          <a:prstGeom prst="rect">
            <a:avLst/>
          </a:prstGeom>
          <a:noFill/>
        </p:spPr>
        <p:txBody>
          <a:bodyPr wrap="square" rtlCol="0">
            <a:spAutoFit/>
          </a:bodyPr>
          <a:lstStyle/>
          <a:p>
            <a:r>
              <a:rPr lang="en-GB" sz="3200" dirty="0" smtClean="0">
                <a:latin typeface="Reprise Stamp" panose="02000000000000000000" pitchFamily="2" charset="0"/>
              </a:rPr>
              <a:t>The rite of spring</a:t>
            </a:r>
            <a:endParaRPr lang="en-GB" sz="32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05714" y="691794"/>
            <a:ext cx="4252395" cy="5755422"/>
          </a:xfrm>
          <a:prstGeom prst="rect">
            <a:avLst/>
          </a:prstGeom>
          <a:noFill/>
        </p:spPr>
        <p:txBody>
          <a:bodyPr wrap="square" rtlCol="0">
            <a:spAutoFit/>
          </a:bodyPr>
          <a:lstStyle/>
          <a:p>
            <a:endParaRPr lang="en-GB" sz="1600" dirty="0" smtClean="0"/>
          </a:p>
          <a:p>
            <a:r>
              <a:rPr lang="en-GB" sz="1600" dirty="0" smtClean="0"/>
              <a:t>The work has its origins in a dram or ‘fleetin</a:t>
            </a:r>
            <a:r>
              <a:rPr lang="en-GB" sz="1600" dirty="0" smtClean="0"/>
              <a:t>g vision’ Stravinsky had while finishing the orchestration of The Firebird in the spring of 1910. </a:t>
            </a:r>
          </a:p>
          <a:p>
            <a:endParaRPr lang="en-GB" sz="1600" dirty="0" smtClean="0"/>
          </a:p>
          <a:p>
            <a:r>
              <a:rPr lang="en-GB" sz="1600" dirty="0" smtClean="0"/>
              <a:t>It centred on a ‘young maiden dancing to the point of exhaustion before a group of men of fabulous age’.</a:t>
            </a:r>
          </a:p>
          <a:p>
            <a:endParaRPr lang="en-GB" sz="1600" dirty="0" smtClean="0"/>
          </a:p>
          <a:p>
            <a:r>
              <a:rPr lang="en-GB" sz="1600" dirty="0" smtClean="0"/>
              <a:t>The artist Roerich (1874-1947) played a major role in the development of the concept.</a:t>
            </a:r>
          </a:p>
          <a:p>
            <a:endParaRPr lang="en-GB" sz="1600" dirty="0" smtClean="0"/>
          </a:p>
          <a:p>
            <a:r>
              <a:rPr lang="en-GB" sz="1600" dirty="0" err="1" smtClean="0"/>
              <a:t>Diagheliv</a:t>
            </a:r>
            <a:r>
              <a:rPr lang="en-GB" sz="1600" dirty="0" smtClean="0"/>
              <a:t> had previously used his designs for staging the </a:t>
            </a:r>
            <a:r>
              <a:rPr lang="en-GB" sz="1600" dirty="0" err="1" smtClean="0"/>
              <a:t>Polovtsian</a:t>
            </a:r>
            <a:r>
              <a:rPr lang="en-GB" sz="1600" dirty="0" smtClean="0"/>
              <a:t> Dances from Borodin’s Prince Igor, and by this time, he was regarded as Russia’s leading specialist on pagan antiquity. </a:t>
            </a:r>
          </a:p>
          <a:p>
            <a:endParaRPr lang="en-GB" sz="1600" dirty="0" smtClean="0"/>
          </a:p>
          <a:p>
            <a:r>
              <a:rPr lang="en-GB" sz="1600" dirty="0" smtClean="0"/>
              <a:t>He had produced impressive paintings of prehistoric scenes, including </a:t>
            </a:r>
            <a:r>
              <a:rPr lang="en-GB" sz="1600" dirty="0" err="1" smtClean="0"/>
              <a:t>Yarilo’s</a:t>
            </a:r>
            <a:r>
              <a:rPr lang="en-GB" sz="1600" dirty="0" smtClean="0"/>
              <a:t> Gully (1908) – </a:t>
            </a:r>
            <a:r>
              <a:rPr lang="en-GB" sz="1600" dirty="0" err="1" smtClean="0"/>
              <a:t>Yarilo</a:t>
            </a:r>
            <a:r>
              <a:rPr lang="en-GB" sz="1600" dirty="0" smtClean="0"/>
              <a:t> being the Slavonic sun god to whom the sacrifice is made of the end of The Rite. </a:t>
            </a:r>
            <a:endParaRPr lang="en-GB" sz="1600" dirty="0" smtClean="0"/>
          </a:p>
          <a:p>
            <a:endParaRPr lang="en-GB" sz="16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824" y="3528237"/>
            <a:ext cx="4262026" cy="306889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824" y="589861"/>
            <a:ext cx="4262026" cy="2797152"/>
          </a:xfrm>
          <a:prstGeom prst="rect">
            <a:avLst/>
          </a:prstGeom>
        </p:spPr>
      </p:pic>
    </p:spTree>
    <p:extLst>
      <p:ext uri="{BB962C8B-B14F-4D97-AF65-F5344CB8AC3E}">
        <p14:creationId xmlns:p14="http://schemas.microsoft.com/office/powerpoint/2010/main" val="93478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197148"/>
            <a:ext cx="8504236" cy="584775"/>
          </a:xfrm>
          <a:prstGeom prst="rect">
            <a:avLst/>
          </a:prstGeom>
          <a:noFill/>
        </p:spPr>
        <p:txBody>
          <a:bodyPr wrap="square" rtlCol="0">
            <a:spAutoFit/>
          </a:bodyPr>
          <a:lstStyle/>
          <a:p>
            <a:r>
              <a:rPr lang="en-GB" sz="3200" dirty="0" smtClean="0">
                <a:latin typeface="Reprise Stamp" panose="02000000000000000000" pitchFamily="2" charset="0"/>
              </a:rPr>
              <a:t>The rite of spring</a:t>
            </a:r>
            <a:endParaRPr lang="en-GB" sz="32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05715" y="923278"/>
            <a:ext cx="8695688" cy="1569660"/>
          </a:xfrm>
          <a:prstGeom prst="rect">
            <a:avLst/>
          </a:prstGeom>
          <a:noFill/>
        </p:spPr>
        <p:txBody>
          <a:bodyPr wrap="square" rtlCol="0">
            <a:spAutoFit/>
          </a:bodyPr>
          <a:lstStyle/>
          <a:p>
            <a:r>
              <a:rPr lang="en-GB" sz="1600" dirty="0" smtClean="0"/>
              <a:t>Roerich and Stravinsky expanded the action backwards from the final scene (Stravinsky’s original dream), and the ballet came to comprise a series of ‘pictures from Pagan Russia’.</a:t>
            </a:r>
          </a:p>
          <a:p>
            <a:endParaRPr lang="en-GB" sz="1600" dirty="0"/>
          </a:p>
          <a:p>
            <a:r>
              <a:rPr lang="en-GB" sz="1600" dirty="0" smtClean="0"/>
              <a:t>The prescribed extracts come </a:t>
            </a:r>
            <a:r>
              <a:rPr lang="en-GB" sz="1600" dirty="0"/>
              <a:t>f</a:t>
            </a:r>
            <a:r>
              <a:rPr lang="en-GB" sz="1600" dirty="0" smtClean="0"/>
              <a:t>rom the opening of the first of the work’s two parts, the section initially entitled ‘The Adoration of Earth’.</a:t>
            </a:r>
          </a:p>
          <a:p>
            <a:endParaRPr lang="en-GB"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8351" y="2251671"/>
            <a:ext cx="5430415" cy="3829683"/>
          </a:xfrm>
          <a:prstGeom prst="rect">
            <a:avLst/>
          </a:prstGeom>
        </p:spPr>
      </p:pic>
      <p:sp>
        <p:nvSpPr>
          <p:cNvPr id="3" name="TextBox 2"/>
          <p:cNvSpPr txBox="1"/>
          <p:nvPr/>
        </p:nvSpPr>
        <p:spPr>
          <a:xfrm>
            <a:off x="215900" y="2407298"/>
            <a:ext cx="2901821" cy="4062651"/>
          </a:xfrm>
          <a:prstGeom prst="rect">
            <a:avLst/>
          </a:prstGeom>
          <a:noFill/>
        </p:spPr>
        <p:txBody>
          <a:bodyPr wrap="square" rtlCol="0">
            <a:spAutoFit/>
          </a:bodyPr>
          <a:lstStyle/>
          <a:p>
            <a:r>
              <a:rPr lang="en-GB" sz="1600" dirty="0"/>
              <a:t>Roerich said it ‘transports us to the foot of a scared hill, amid green fields where Slavonic tribes have gathered for their vernal games’.</a:t>
            </a:r>
          </a:p>
          <a:p>
            <a:endParaRPr lang="en-GB" sz="1600" dirty="0"/>
          </a:p>
          <a:p>
            <a:r>
              <a:rPr lang="en-GB" sz="1600" dirty="0"/>
              <a:t>An early synopsis by Stravinsky refers to a series of ancient Slavonic rituals reflecting the joy of spring: ‘The orchestral introduction is a swarm of spring pipes (</a:t>
            </a:r>
            <a:r>
              <a:rPr lang="en-GB" sz="1600" dirty="0" err="1"/>
              <a:t>dudki</a:t>
            </a:r>
            <a:r>
              <a:rPr lang="en-GB" sz="1600" dirty="0"/>
              <a:t>); later the curtain goes up, the are </a:t>
            </a:r>
            <a:r>
              <a:rPr lang="en-GB" sz="1600" dirty="0" smtClean="0"/>
              <a:t>auguries, </a:t>
            </a:r>
            <a:r>
              <a:rPr lang="en-GB" sz="1600" dirty="0" err="1" smtClean="0"/>
              <a:t>khorovod</a:t>
            </a:r>
            <a:r>
              <a:rPr lang="en-GB" sz="1600" dirty="0" smtClean="0"/>
              <a:t> rituals and </a:t>
            </a:r>
            <a:r>
              <a:rPr lang="en-GB" sz="1600" dirty="0"/>
              <a:t>a game of abduction’. </a:t>
            </a:r>
          </a:p>
          <a:p>
            <a:endParaRPr lang="en-GB" dirty="0"/>
          </a:p>
        </p:txBody>
      </p:sp>
      <p:sp>
        <p:nvSpPr>
          <p:cNvPr id="4" name="TextBox 3"/>
          <p:cNvSpPr txBox="1"/>
          <p:nvPr/>
        </p:nvSpPr>
        <p:spPr>
          <a:xfrm>
            <a:off x="598455" y="6285283"/>
            <a:ext cx="8041692" cy="369332"/>
          </a:xfrm>
          <a:prstGeom prst="rect">
            <a:avLst/>
          </a:prstGeom>
          <a:noFill/>
          <a:ln w="22225">
            <a:solidFill>
              <a:schemeClr val="accent1"/>
            </a:solidFill>
          </a:ln>
        </p:spPr>
        <p:txBody>
          <a:bodyPr wrap="square" rtlCol="0">
            <a:spAutoFit/>
          </a:bodyPr>
          <a:lstStyle/>
          <a:p>
            <a:r>
              <a:rPr lang="en-GB" dirty="0" err="1" smtClean="0"/>
              <a:t>Dudki</a:t>
            </a:r>
            <a:r>
              <a:rPr lang="en-GB" dirty="0" smtClean="0"/>
              <a:t> = Polish and Russian for wind pipes	 	</a:t>
            </a:r>
            <a:r>
              <a:rPr lang="en-GB" dirty="0" err="1" smtClean="0"/>
              <a:t>Khorovod</a:t>
            </a:r>
            <a:r>
              <a:rPr lang="en-GB" dirty="0" smtClean="0"/>
              <a:t> = a type of dance</a:t>
            </a:r>
            <a:endParaRPr lang="en-GB" dirty="0"/>
          </a:p>
        </p:txBody>
      </p:sp>
    </p:spTree>
    <p:extLst>
      <p:ext uri="{BB962C8B-B14F-4D97-AF65-F5344CB8AC3E}">
        <p14:creationId xmlns:p14="http://schemas.microsoft.com/office/powerpoint/2010/main" val="71331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874" t="31357" r="58859" b="13451"/>
          <a:stretch/>
        </p:blipFill>
        <p:spPr>
          <a:xfrm rot="5400000">
            <a:off x="2443787" y="306175"/>
            <a:ext cx="4043267" cy="7435758"/>
          </a:xfrm>
          <a:prstGeom prst="rect">
            <a:avLst/>
          </a:prstGeom>
          <a:ln w="38100">
            <a:solidFill>
              <a:schemeClr val="accent1"/>
            </a:solidFill>
          </a:ln>
          <a:effectLst>
            <a:softEdge rad="12700"/>
          </a:effectLst>
        </p:spPr>
      </p:pic>
      <p:sp>
        <p:nvSpPr>
          <p:cNvPr id="5" name="TextBox 4"/>
          <p:cNvSpPr txBox="1"/>
          <p:nvPr/>
        </p:nvSpPr>
        <p:spPr>
          <a:xfrm>
            <a:off x="215900" y="197148"/>
            <a:ext cx="8504236" cy="1692771"/>
          </a:xfrm>
          <a:prstGeom prst="rect">
            <a:avLst/>
          </a:prstGeom>
          <a:noFill/>
        </p:spPr>
        <p:txBody>
          <a:bodyPr wrap="square" rtlCol="0">
            <a:spAutoFit/>
          </a:bodyPr>
          <a:lstStyle/>
          <a:p>
            <a:r>
              <a:rPr lang="en-GB" sz="3200" dirty="0" smtClean="0">
                <a:latin typeface="Reprise Stamp" panose="02000000000000000000" pitchFamily="2" charset="0"/>
              </a:rPr>
              <a:t>The rite of spring</a:t>
            </a:r>
          </a:p>
          <a:p>
            <a:endParaRPr lang="en-GB" sz="3200" dirty="0">
              <a:latin typeface="Reprise Stamp" panose="02000000000000000000" pitchFamily="2" charset="0"/>
            </a:endParaRPr>
          </a:p>
          <a:p>
            <a:r>
              <a:rPr lang="en-GB" dirty="0" smtClean="0"/>
              <a:t>Another synopsis, given below, was sent to the conductor ahead of a performance in 1914:</a:t>
            </a:r>
            <a:endParaRPr lang="en-GB" dirty="0"/>
          </a:p>
        </p:txBody>
      </p:sp>
    </p:spTree>
    <p:extLst>
      <p:ext uri="{BB962C8B-B14F-4D97-AF65-F5344CB8AC3E}">
        <p14:creationId xmlns:p14="http://schemas.microsoft.com/office/powerpoint/2010/main" val="13312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197148"/>
            <a:ext cx="8504236" cy="584775"/>
          </a:xfrm>
          <a:prstGeom prst="rect">
            <a:avLst/>
          </a:prstGeom>
          <a:noFill/>
        </p:spPr>
        <p:txBody>
          <a:bodyPr wrap="square" rtlCol="0">
            <a:spAutoFit/>
          </a:bodyPr>
          <a:lstStyle/>
          <a:p>
            <a:r>
              <a:rPr lang="en-GB" sz="3200" dirty="0" smtClean="0">
                <a:latin typeface="Reprise Stamp" panose="02000000000000000000" pitchFamily="2" charset="0"/>
              </a:rPr>
              <a:t>Russian nationalist style</a:t>
            </a:r>
            <a:endParaRPr lang="en-GB" sz="32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15900" y="1055688"/>
            <a:ext cx="4875571" cy="5262979"/>
          </a:xfrm>
          <a:prstGeom prst="rect">
            <a:avLst/>
          </a:prstGeom>
          <a:noFill/>
        </p:spPr>
        <p:txBody>
          <a:bodyPr wrap="square" rtlCol="0">
            <a:spAutoFit/>
          </a:bodyPr>
          <a:lstStyle/>
          <a:p>
            <a:r>
              <a:rPr lang="en-GB" sz="1600" dirty="0" smtClean="0"/>
              <a:t>19</a:t>
            </a:r>
            <a:r>
              <a:rPr lang="en-GB" sz="1600" baseline="30000" dirty="0" smtClean="0"/>
              <a:t>th</a:t>
            </a:r>
            <a:r>
              <a:rPr lang="en-GB" sz="1600" dirty="0" smtClean="0"/>
              <a:t> century Russian composers showed a particular interest in the use of </a:t>
            </a:r>
            <a:r>
              <a:rPr lang="en-GB" sz="1600" b="1" dirty="0" smtClean="0">
                <a:solidFill>
                  <a:srgbClr val="FF0000"/>
                </a:solidFill>
              </a:rPr>
              <a:t>folk song </a:t>
            </a:r>
            <a:r>
              <a:rPr lang="en-GB" sz="1600" dirty="0" smtClean="0"/>
              <a:t>in their works. </a:t>
            </a:r>
          </a:p>
          <a:p>
            <a:endParaRPr lang="en-GB" sz="1600" dirty="0"/>
          </a:p>
          <a:p>
            <a:r>
              <a:rPr lang="en-GB" sz="1600" dirty="0" smtClean="0"/>
              <a:t>Prominent nationalist composers based in St Petersburg, known as ‘The Five’ or the ‘Mighty Handful’:</a:t>
            </a:r>
          </a:p>
          <a:p>
            <a:pPr marL="342900" indent="-342900">
              <a:buFont typeface="+mj-lt"/>
              <a:buAutoNum type="arabicPeriod"/>
            </a:pPr>
            <a:r>
              <a:rPr lang="en-GB" sz="1600" dirty="0" smtClean="0"/>
              <a:t>Balakirev</a:t>
            </a:r>
          </a:p>
          <a:p>
            <a:pPr marL="342900" indent="-342900">
              <a:buFont typeface="+mj-lt"/>
              <a:buAutoNum type="arabicPeriod"/>
            </a:pPr>
            <a:r>
              <a:rPr lang="en-GB" sz="1600" dirty="0" smtClean="0"/>
              <a:t>Borodin</a:t>
            </a:r>
          </a:p>
          <a:p>
            <a:pPr marL="342900" indent="-342900">
              <a:buFont typeface="+mj-lt"/>
              <a:buAutoNum type="arabicPeriod"/>
            </a:pPr>
            <a:r>
              <a:rPr lang="en-GB" sz="1600" dirty="0" smtClean="0"/>
              <a:t>Cui</a:t>
            </a:r>
          </a:p>
          <a:p>
            <a:pPr marL="342900" indent="-342900">
              <a:buFont typeface="+mj-lt"/>
              <a:buAutoNum type="arabicPeriod"/>
            </a:pPr>
            <a:r>
              <a:rPr lang="en-GB" sz="1600" dirty="0" smtClean="0"/>
              <a:t>Mussorgsky</a:t>
            </a:r>
          </a:p>
          <a:p>
            <a:pPr marL="342900" indent="-342900">
              <a:buFont typeface="+mj-lt"/>
              <a:buAutoNum type="arabicPeriod"/>
            </a:pPr>
            <a:r>
              <a:rPr lang="en-GB" sz="1600" dirty="0" smtClean="0"/>
              <a:t>Rimsky-Korsakov</a:t>
            </a:r>
          </a:p>
          <a:p>
            <a:endParaRPr lang="en-GB" sz="1600" dirty="0"/>
          </a:p>
          <a:p>
            <a:r>
              <a:rPr lang="en-GB" sz="1600" dirty="0" smtClean="0"/>
              <a:t>The style differs fro German composers of the time, in a tendency to use </a:t>
            </a:r>
            <a:r>
              <a:rPr lang="en-GB" sz="1600" b="1" dirty="0" smtClean="0">
                <a:solidFill>
                  <a:srgbClr val="FF0000"/>
                </a:solidFill>
              </a:rPr>
              <a:t>varied repetition </a:t>
            </a:r>
            <a:r>
              <a:rPr lang="en-GB" sz="1600" dirty="0" smtClean="0"/>
              <a:t>rather than motivic development, the use of structures composed of </a:t>
            </a:r>
            <a:r>
              <a:rPr lang="en-GB" sz="1600" b="1" dirty="0" smtClean="0">
                <a:solidFill>
                  <a:srgbClr val="FF0000"/>
                </a:solidFill>
              </a:rPr>
              <a:t>contrasting blocks of sound</a:t>
            </a:r>
            <a:r>
              <a:rPr lang="en-GB" sz="1600" dirty="0" smtClean="0"/>
              <a:t>, a stress on the use of </a:t>
            </a:r>
            <a:r>
              <a:rPr lang="en-GB" sz="1600" b="1" dirty="0" smtClean="0">
                <a:solidFill>
                  <a:srgbClr val="FF0000"/>
                </a:solidFill>
              </a:rPr>
              <a:t>changing backgrounds (harmonic and instrumental)</a:t>
            </a:r>
            <a:r>
              <a:rPr lang="en-GB" sz="1600" dirty="0" smtClean="0"/>
              <a:t> and a liking for colouristic effects in general.</a:t>
            </a:r>
          </a:p>
          <a:p>
            <a:endParaRPr lang="en-GB" sz="1600" dirty="0"/>
          </a:p>
          <a:p>
            <a:r>
              <a:rPr lang="en-GB" sz="1600" dirty="0" smtClean="0"/>
              <a:t>Debussy spent some time in Russia in his early years and was influenced by Russian nationalist approaches. </a:t>
            </a:r>
          </a:p>
          <a:p>
            <a:endParaRPr lang="en-GB"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1083" y="1055688"/>
            <a:ext cx="3622997" cy="5376790"/>
          </a:xfrm>
          <a:prstGeom prst="rect">
            <a:avLst/>
          </a:prstGeom>
        </p:spPr>
      </p:pic>
    </p:spTree>
    <p:extLst>
      <p:ext uri="{BB962C8B-B14F-4D97-AF65-F5344CB8AC3E}">
        <p14:creationId xmlns:p14="http://schemas.microsoft.com/office/powerpoint/2010/main" val="4123846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197148"/>
            <a:ext cx="8504236" cy="707886"/>
          </a:xfrm>
          <a:prstGeom prst="rect">
            <a:avLst/>
          </a:prstGeom>
          <a:noFill/>
        </p:spPr>
        <p:txBody>
          <a:bodyPr wrap="square" rtlCol="0">
            <a:spAutoFit/>
          </a:bodyPr>
          <a:lstStyle/>
          <a:p>
            <a:r>
              <a:rPr lang="en-GB" sz="4000" dirty="0" smtClean="0">
                <a:latin typeface="Reprise Stamp" panose="02000000000000000000" pitchFamily="2" charset="0"/>
              </a:rPr>
              <a:t>instrumentation</a:t>
            </a:r>
            <a:endParaRPr lang="en-GB" sz="40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15900" y="1055688"/>
            <a:ext cx="8504236" cy="1569660"/>
          </a:xfrm>
          <a:prstGeom prst="rect">
            <a:avLst/>
          </a:prstGeom>
          <a:noFill/>
        </p:spPr>
        <p:txBody>
          <a:bodyPr wrap="square" rtlCol="0">
            <a:spAutoFit/>
          </a:bodyPr>
          <a:lstStyle/>
          <a:p>
            <a:r>
              <a:rPr lang="en-GB" sz="1600" dirty="0" smtClean="0"/>
              <a:t>This is written for an </a:t>
            </a:r>
            <a:r>
              <a:rPr lang="en-GB" sz="1600" b="1" dirty="0" smtClean="0">
                <a:solidFill>
                  <a:srgbClr val="FF0000"/>
                </a:solidFill>
              </a:rPr>
              <a:t>exceptionally large orchestra</a:t>
            </a:r>
            <a:r>
              <a:rPr lang="en-GB" sz="1600" dirty="0" smtClean="0"/>
              <a:t>, with many transposing instruments (see below).</a:t>
            </a:r>
          </a:p>
          <a:p>
            <a:endParaRPr lang="en-GB" sz="1600" dirty="0" smtClean="0"/>
          </a:p>
          <a:p>
            <a:r>
              <a:rPr lang="en-GB" sz="1600" dirty="0" smtClean="0"/>
              <a:t>The ‘introduction’ and ‘</a:t>
            </a:r>
            <a:r>
              <a:rPr lang="en-GB" sz="1600" dirty="0" err="1" smtClean="0"/>
              <a:t>Jeu</a:t>
            </a:r>
            <a:r>
              <a:rPr lang="en-GB" sz="1600" dirty="0" smtClean="0"/>
              <a:t> du rapt’ sections do not have a key signature, and this is a conscious choice, not an indication that we are in C major. The transposing instruments are still written at transposing pitch in these movements, not concert pitch, despite sharing the blank key signature. </a:t>
            </a:r>
            <a:r>
              <a:rPr lang="en-GB" sz="1600" dirty="0" smtClean="0"/>
              <a:t> </a:t>
            </a:r>
          </a:p>
          <a:p>
            <a:endParaRPr lang="en-GB" sz="1600" dirty="0"/>
          </a:p>
        </p:txBody>
      </p:sp>
      <p:pic>
        <p:nvPicPr>
          <p:cNvPr id="2" name="Picture 1"/>
          <p:cNvPicPr>
            <a:picLocks noChangeAspect="1"/>
          </p:cNvPicPr>
          <p:nvPr/>
        </p:nvPicPr>
        <p:blipFill rotWithShape="1">
          <a:blip r:embed="rId2"/>
          <a:srcRect l="22575" t="38606" r="65096" b="9630"/>
          <a:stretch/>
        </p:blipFill>
        <p:spPr>
          <a:xfrm rot="5400000">
            <a:off x="2432118" y="1135820"/>
            <a:ext cx="4071800" cy="6838332"/>
          </a:xfrm>
          <a:prstGeom prst="rect">
            <a:avLst/>
          </a:prstGeom>
        </p:spPr>
      </p:pic>
    </p:spTree>
    <p:extLst>
      <p:ext uri="{BB962C8B-B14F-4D97-AF65-F5344CB8AC3E}">
        <p14:creationId xmlns:p14="http://schemas.microsoft.com/office/powerpoint/2010/main" val="3561651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2593</TotalTime>
  <Words>915</Words>
  <Application>Microsoft Office PowerPoint</Application>
  <PresentationFormat>On-screen Show (4:3)</PresentationFormat>
  <Paragraphs>81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Reprise Stamp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MUSIC</dc:creator>
  <cp:lastModifiedBy>Ceilidh A. Botfield</cp:lastModifiedBy>
  <cp:revision>90</cp:revision>
  <cp:lastPrinted>2016-09-30T13:40:38Z</cp:lastPrinted>
  <dcterms:created xsi:type="dcterms:W3CDTF">2015-08-03T10:15:02Z</dcterms:created>
  <dcterms:modified xsi:type="dcterms:W3CDTF">2018-01-23T16:00:36Z</dcterms:modified>
</cp:coreProperties>
</file>