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6"/>
  </p:handoutMasterIdLst>
  <p:sldIdLst>
    <p:sldId id="256" r:id="rId2"/>
    <p:sldId id="257" r:id="rId3"/>
    <p:sldId id="259" r:id="rId4"/>
    <p:sldId id="283" r:id="rId5"/>
    <p:sldId id="284" r:id="rId6"/>
    <p:sldId id="275" r:id="rId7"/>
    <p:sldId id="263" r:id="rId8"/>
    <p:sldId id="274" r:id="rId9"/>
    <p:sldId id="273" r:id="rId10"/>
    <p:sldId id="262" r:id="rId11"/>
    <p:sldId id="282" r:id="rId12"/>
    <p:sldId id="266" r:id="rId13"/>
    <p:sldId id="264" r:id="rId14"/>
    <p:sldId id="267" r:id="rId15"/>
    <p:sldId id="265" r:id="rId16"/>
    <p:sldId id="285" r:id="rId17"/>
    <p:sldId id="286" r:id="rId18"/>
    <p:sldId id="270" r:id="rId19"/>
    <p:sldId id="268" r:id="rId20"/>
    <p:sldId id="276" r:id="rId21"/>
    <p:sldId id="271" r:id="rId22"/>
    <p:sldId id="269" r:id="rId23"/>
    <p:sldId id="277" r:id="rId24"/>
    <p:sldId id="287"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2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4B0EC08-AFE6-4E5F-993F-CB1A7BA36EAE}" type="datetimeFigureOut">
              <a:rPr lang="en-GB" smtClean="0"/>
              <a:t>23/04/2018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F11DF81-9828-46EE-BFB6-D567D0D9112F}" type="slidenum">
              <a:rPr lang="en-GB" smtClean="0"/>
              <a:t>‹#›</a:t>
            </a:fld>
            <a:endParaRPr lang="en-GB"/>
          </a:p>
        </p:txBody>
      </p:sp>
    </p:spTree>
    <p:extLst>
      <p:ext uri="{BB962C8B-B14F-4D97-AF65-F5344CB8AC3E}">
        <p14:creationId xmlns:p14="http://schemas.microsoft.com/office/powerpoint/2010/main" val="33117027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27DB5B-0948-449C-85E8-F050886CB175}" type="datetimeFigureOut">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2FB5D2-4E3E-455C-BF7F-22148A06C21F}" type="slidenum">
              <a:rPr lang="en-GB" smtClean="0"/>
              <a:t>‹#›</a:t>
            </a:fld>
            <a:endParaRPr lang="en-GB"/>
          </a:p>
        </p:txBody>
      </p:sp>
    </p:spTree>
    <p:extLst>
      <p:ext uri="{BB962C8B-B14F-4D97-AF65-F5344CB8AC3E}">
        <p14:creationId xmlns:p14="http://schemas.microsoft.com/office/powerpoint/2010/main" val="269195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27DB5B-0948-449C-85E8-F050886CB175}" type="datetimeFigureOut">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2FB5D2-4E3E-455C-BF7F-22148A06C21F}" type="slidenum">
              <a:rPr lang="en-GB" smtClean="0"/>
              <a:t>‹#›</a:t>
            </a:fld>
            <a:endParaRPr lang="en-GB"/>
          </a:p>
        </p:txBody>
      </p:sp>
    </p:spTree>
    <p:extLst>
      <p:ext uri="{BB962C8B-B14F-4D97-AF65-F5344CB8AC3E}">
        <p14:creationId xmlns:p14="http://schemas.microsoft.com/office/powerpoint/2010/main" val="48609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F27DB5B-0948-449C-85E8-F050886CB175}" type="datetimeFigureOut">
              <a:rPr lang="en-GB" smtClean="0"/>
              <a:t>23/04/2018</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442FB5D2-4E3E-455C-BF7F-22148A06C21F}" type="slidenum">
              <a:rPr lang="en-GB" smtClean="0"/>
              <a:t>‹#›</a:t>
            </a:fld>
            <a:endParaRPr lang="en-GB"/>
          </a:p>
        </p:txBody>
      </p:sp>
    </p:spTree>
    <p:extLst>
      <p:ext uri="{BB962C8B-B14F-4D97-AF65-F5344CB8AC3E}">
        <p14:creationId xmlns:p14="http://schemas.microsoft.com/office/powerpoint/2010/main" val="36975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27DB5B-0948-449C-85E8-F050886CB175}" type="datetimeFigureOut">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2FB5D2-4E3E-455C-BF7F-22148A06C21F}" type="slidenum">
              <a:rPr lang="en-GB" smtClean="0"/>
              <a:t>‹#›</a:t>
            </a:fld>
            <a:endParaRPr lang="en-GB"/>
          </a:p>
        </p:txBody>
      </p:sp>
    </p:spTree>
    <p:extLst>
      <p:ext uri="{BB962C8B-B14F-4D97-AF65-F5344CB8AC3E}">
        <p14:creationId xmlns:p14="http://schemas.microsoft.com/office/powerpoint/2010/main" val="50387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F27DB5B-0948-449C-85E8-F050886CB175}" type="datetimeFigureOut">
              <a:rPr lang="en-GB" smtClean="0"/>
              <a:t>23/04/2018</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42FB5D2-4E3E-455C-BF7F-22148A06C21F}" type="slidenum">
              <a:rPr lang="en-GB" smtClean="0"/>
              <a:t>‹#›</a:t>
            </a:fld>
            <a:endParaRPr lang="en-GB"/>
          </a:p>
        </p:txBody>
      </p:sp>
    </p:spTree>
    <p:extLst>
      <p:ext uri="{BB962C8B-B14F-4D97-AF65-F5344CB8AC3E}">
        <p14:creationId xmlns:p14="http://schemas.microsoft.com/office/powerpoint/2010/main" val="14549676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27DB5B-0948-449C-85E8-F050886CB175}" type="datetimeFigureOut">
              <a:rPr lang="en-GB" smtClean="0"/>
              <a:t>23/04/2018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2FB5D2-4E3E-455C-BF7F-22148A06C21F}" type="slidenum">
              <a:rPr lang="en-GB" smtClean="0"/>
              <a:t>‹#›</a:t>
            </a:fld>
            <a:endParaRPr lang="en-GB"/>
          </a:p>
        </p:txBody>
      </p:sp>
    </p:spTree>
    <p:extLst>
      <p:ext uri="{BB962C8B-B14F-4D97-AF65-F5344CB8AC3E}">
        <p14:creationId xmlns:p14="http://schemas.microsoft.com/office/powerpoint/2010/main" val="138260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27DB5B-0948-449C-85E8-F050886CB175}" type="datetimeFigureOut">
              <a:rPr lang="en-GB" smtClean="0"/>
              <a:t>23/04/2018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2FB5D2-4E3E-455C-BF7F-22148A06C21F}" type="slidenum">
              <a:rPr lang="en-GB" smtClean="0"/>
              <a:t>‹#›</a:t>
            </a:fld>
            <a:endParaRPr lang="en-GB"/>
          </a:p>
        </p:txBody>
      </p:sp>
    </p:spTree>
    <p:extLst>
      <p:ext uri="{BB962C8B-B14F-4D97-AF65-F5344CB8AC3E}">
        <p14:creationId xmlns:p14="http://schemas.microsoft.com/office/powerpoint/2010/main" val="24793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27DB5B-0948-449C-85E8-F050886CB175}" type="datetimeFigureOut">
              <a:rPr lang="en-GB" smtClean="0"/>
              <a:t>23/04/2018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2FB5D2-4E3E-455C-BF7F-22148A06C21F}" type="slidenum">
              <a:rPr lang="en-GB" smtClean="0"/>
              <a:t>‹#›</a:t>
            </a:fld>
            <a:endParaRPr lang="en-GB"/>
          </a:p>
        </p:txBody>
      </p:sp>
    </p:spTree>
    <p:extLst>
      <p:ext uri="{BB962C8B-B14F-4D97-AF65-F5344CB8AC3E}">
        <p14:creationId xmlns:p14="http://schemas.microsoft.com/office/powerpoint/2010/main" val="222289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7DB5B-0948-449C-85E8-F050886CB175}" type="datetimeFigureOut">
              <a:rPr lang="en-GB" smtClean="0"/>
              <a:t>23/04/2018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2FB5D2-4E3E-455C-BF7F-22148A06C21F}" type="slidenum">
              <a:rPr lang="en-GB" smtClean="0"/>
              <a:t>‹#›</a:t>
            </a:fld>
            <a:endParaRPr lang="en-GB"/>
          </a:p>
        </p:txBody>
      </p:sp>
    </p:spTree>
    <p:extLst>
      <p:ext uri="{BB962C8B-B14F-4D97-AF65-F5344CB8AC3E}">
        <p14:creationId xmlns:p14="http://schemas.microsoft.com/office/powerpoint/2010/main" val="80610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7DB5B-0948-449C-85E8-F050886CB175}" type="datetimeFigureOut">
              <a:rPr lang="en-GB" smtClean="0"/>
              <a:t>23/04/2018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2FB5D2-4E3E-455C-BF7F-22148A06C21F}" type="slidenum">
              <a:rPr lang="en-GB" smtClean="0"/>
              <a:t>‹#›</a:t>
            </a:fld>
            <a:endParaRPr lang="en-GB"/>
          </a:p>
        </p:txBody>
      </p:sp>
    </p:spTree>
    <p:extLst>
      <p:ext uri="{BB962C8B-B14F-4D97-AF65-F5344CB8AC3E}">
        <p14:creationId xmlns:p14="http://schemas.microsoft.com/office/powerpoint/2010/main" val="165675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7DB5B-0948-449C-85E8-F050886CB175}" type="datetimeFigureOut">
              <a:rPr lang="en-GB" smtClean="0"/>
              <a:t>23/04/2018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2FB5D2-4E3E-455C-BF7F-22148A06C21F}" type="slidenum">
              <a:rPr lang="en-GB" smtClean="0"/>
              <a:t>‹#›</a:t>
            </a:fld>
            <a:endParaRPr lang="en-GB"/>
          </a:p>
        </p:txBody>
      </p:sp>
    </p:spTree>
    <p:extLst>
      <p:ext uri="{BB962C8B-B14F-4D97-AF65-F5344CB8AC3E}">
        <p14:creationId xmlns:p14="http://schemas.microsoft.com/office/powerpoint/2010/main" val="153907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F27DB5B-0948-449C-85E8-F050886CB175}" type="datetimeFigureOut">
              <a:rPr lang="en-GB" smtClean="0"/>
              <a:t>23/04/2018</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42FB5D2-4E3E-455C-BF7F-22148A06C21F}" type="slidenum">
              <a:rPr lang="en-GB" smtClean="0"/>
              <a:t>‹#›</a:t>
            </a:fld>
            <a:endParaRPr lang="en-GB"/>
          </a:p>
        </p:txBody>
      </p:sp>
    </p:spTree>
    <p:extLst>
      <p:ext uri="{BB962C8B-B14F-4D97-AF65-F5344CB8AC3E}">
        <p14:creationId xmlns:p14="http://schemas.microsoft.com/office/powerpoint/2010/main" val="284368930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blog.print-print.co.uk/uk-political-party-brand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428" y="2371614"/>
            <a:ext cx="11471565" cy="1739347"/>
          </a:xfrm>
        </p:spPr>
        <p:txBody>
          <a:bodyPr/>
          <a:lstStyle/>
          <a:p>
            <a:r>
              <a:rPr lang="en-GB" dirty="0" smtClean="0"/>
              <a:t>Political Parties Revision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852" y="4086808"/>
            <a:ext cx="4394190" cy="26872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7991" y="4086808"/>
            <a:ext cx="4327763" cy="25966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9" y="4110961"/>
            <a:ext cx="3048264" cy="25483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3787" y="154691"/>
            <a:ext cx="3371541" cy="252865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5987" y="164142"/>
            <a:ext cx="3358940" cy="2519205"/>
          </a:xfrm>
          <a:prstGeom prst="rect">
            <a:avLst/>
          </a:prstGeom>
        </p:spPr>
      </p:pic>
    </p:spTree>
    <p:extLst>
      <p:ext uri="{BB962C8B-B14F-4D97-AF65-F5344CB8AC3E}">
        <p14:creationId xmlns:p14="http://schemas.microsoft.com/office/powerpoint/2010/main" val="602035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Adversary vs consensus politics </a:t>
            </a:r>
            <a:endParaRPr lang="en-GB" dirty="0"/>
          </a:p>
        </p:txBody>
      </p:sp>
      <p:sp>
        <p:nvSpPr>
          <p:cNvPr id="3" name="Content Placeholder 2"/>
          <p:cNvSpPr>
            <a:spLocks noGrp="1"/>
          </p:cNvSpPr>
          <p:nvPr>
            <p:ph idx="1"/>
          </p:nvPr>
        </p:nvSpPr>
        <p:spPr>
          <a:xfrm>
            <a:off x="296562" y="1881052"/>
            <a:ext cx="10522486" cy="4725694"/>
          </a:xfrm>
        </p:spPr>
        <p:txBody>
          <a:bodyPr>
            <a:normAutofit/>
          </a:bodyPr>
          <a:lstStyle/>
          <a:p>
            <a:pPr marL="0" lvl="0" indent="0">
              <a:buNone/>
            </a:pPr>
            <a:r>
              <a:rPr lang="en-GB" sz="4000" dirty="0" smtClean="0"/>
              <a:t>Consensus Politics- </a:t>
            </a:r>
          </a:p>
          <a:p>
            <a:pPr lvl="0"/>
            <a:endParaRPr lang="en-GB" dirty="0"/>
          </a:p>
          <a:p>
            <a:pPr lvl="0"/>
            <a:r>
              <a:rPr lang="en-GB" sz="2300" dirty="0" smtClean="0"/>
              <a:t>One </a:t>
            </a:r>
            <a:r>
              <a:rPr lang="en-GB" sz="2300" dirty="0"/>
              <a:t>meaning  is that the main political parties adopt policies which are similar and overlap a great deal. That is, there is a broad consensus over most key political issues. This is likely to reflect broader opinion among the electorate. With consensus politics, political conflict tends to concern such issues as policy detail, how to deliver policies and the competence or otherwise of the government and opposition, but not over the main issues. </a:t>
            </a:r>
          </a:p>
          <a:p>
            <a:pPr lvl="0"/>
            <a:r>
              <a:rPr lang="en-GB" sz="2300" dirty="0"/>
              <a:t>Generally agreed that the ‘50s and ‘60s (‘Butskellism’) and the period since 2005 = consensus politics. </a:t>
            </a:r>
          </a:p>
          <a:p>
            <a:r>
              <a:rPr lang="en-GB" sz="2300" dirty="0" smtClean="0"/>
              <a:t>This arguably reached its peak during the Coalition </a:t>
            </a:r>
            <a:endParaRPr lang="en-GB" sz="2300" dirty="0"/>
          </a:p>
        </p:txBody>
      </p:sp>
    </p:spTree>
    <p:extLst>
      <p:ext uri="{BB962C8B-B14F-4D97-AF65-F5344CB8AC3E}">
        <p14:creationId xmlns:p14="http://schemas.microsoft.com/office/powerpoint/2010/main" val="1095969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Ideologies</a:t>
            </a:r>
            <a:endParaRPr lang="en-GB" dirty="0"/>
          </a:p>
        </p:txBody>
      </p:sp>
      <p:pic>
        <p:nvPicPr>
          <p:cNvPr id="12290" name="Picture 2" descr="main UK political party logos">
            <a:hlinkClick r:id="rId2" tooltip="Permalink to UK Political Party Branding"/>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687" y="519380"/>
            <a:ext cx="2115632" cy="12180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378657581"/>
              </p:ext>
            </p:extLst>
          </p:nvPr>
        </p:nvGraphicFramePr>
        <p:xfrm>
          <a:off x="380024" y="1853523"/>
          <a:ext cx="11470599" cy="4648200"/>
        </p:xfrm>
        <a:graphic>
          <a:graphicData uri="http://schemas.openxmlformats.org/drawingml/2006/table">
            <a:tbl>
              <a:tblPr firstRow="1" bandRow="1">
                <a:tableStyleId>{2A488322-F2BA-4B5B-9748-0D474271808F}</a:tableStyleId>
              </a:tblPr>
              <a:tblGrid>
                <a:gridCol w="3823533">
                  <a:extLst>
                    <a:ext uri="{9D8B030D-6E8A-4147-A177-3AD203B41FA5}">
                      <a16:colId xmlns="" xmlns:a16="http://schemas.microsoft.com/office/drawing/2014/main" val="20000"/>
                    </a:ext>
                  </a:extLst>
                </a:gridCol>
                <a:gridCol w="3823533">
                  <a:extLst>
                    <a:ext uri="{9D8B030D-6E8A-4147-A177-3AD203B41FA5}">
                      <a16:colId xmlns="" xmlns:a16="http://schemas.microsoft.com/office/drawing/2014/main" val="20001"/>
                    </a:ext>
                  </a:extLst>
                </a:gridCol>
                <a:gridCol w="3823533">
                  <a:extLst>
                    <a:ext uri="{9D8B030D-6E8A-4147-A177-3AD203B41FA5}">
                      <a16:colId xmlns="" xmlns:a16="http://schemas.microsoft.com/office/drawing/2014/main" val="20002"/>
                    </a:ext>
                  </a:extLst>
                </a:gridCol>
              </a:tblGrid>
              <a:tr h="361618">
                <a:tc>
                  <a:txBody>
                    <a:bodyPr/>
                    <a:lstStyle/>
                    <a:p>
                      <a:pPr algn="ctr"/>
                      <a:r>
                        <a:rPr lang="en-GB" sz="2000" dirty="0"/>
                        <a:t>Conservatism</a:t>
                      </a:r>
                    </a:p>
                  </a:txBody>
                  <a:tcPr/>
                </a:tc>
                <a:tc>
                  <a:txBody>
                    <a:bodyPr/>
                    <a:lstStyle/>
                    <a:p>
                      <a:pPr algn="ctr"/>
                      <a:r>
                        <a:rPr lang="en-GB" sz="2000" dirty="0"/>
                        <a:t>Socialism</a:t>
                      </a:r>
                    </a:p>
                  </a:txBody>
                  <a:tcPr/>
                </a:tc>
                <a:tc>
                  <a:txBody>
                    <a:bodyPr/>
                    <a:lstStyle/>
                    <a:p>
                      <a:pPr algn="ctr"/>
                      <a:r>
                        <a:rPr lang="en-GB" sz="2000" dirty="0"/>
                        <a:t>Liberalism</a:t>
                      </a:r>
                    </a:p>
                  </a:txBody>
                  <a:tcPr/>
                </a:tc>
                <a:extLst>
                  <a:ext uri="{0D108BD9-81ED-4DB2-BD59-A6C34878D82A}">
                    <a16:rowId xmlns="" xmlns:a16="http://schemas.microsoft.com/office/drawing/2014/main" val="10000"/>
                  </a:ext>
                </a:extLst>
              </a:tr>
              <a:tr h="3126451">
                <a:tc>
                  <a:txBody>
                    <a:bodyPr/>
                    <a:lstStyle/>
                    <a:p>
                      <a:r>
                        <a:rPr lang="en-GB" sz="2000" b="1" i="1" dirty="0"/>
                        <a:t>Definition: </a:t>
                      </a:r>
                      <a:r>
                        <a:rPr lang="en-GB" sz="2000" dirty="0">
                          <a:solidFill>
                            <a:srgbClr val="002060"/>
                          </a:solidFill>
                        </a:rPr>
                        <a:t>An ideology (political belief) that is defined by a desire to ‘conserve’. It places faith in tradition, experience and history. Its defining values are</a:t>
                      </a:r>
                      <a:r>
                        <a:rPr lang="en-GB" sz="2000" dirty="0" smtClean="0">
                          <a:solidFill>
                            <a:srgbClr val="002060"/>
                          </a:solidFill>
                        </a:rPr>
                        <a:t>:</a:t>
                      </a:r>
                    </a:p>
                    <a:p>
                      <a:endParaRPr lang="en-GB" sz="2000" dirty="0">
                        <a:solidFill>
                          <a:srgbClr val="002060"/>
                        </a:solidFill>
                      </a:endParaRPr>
                    </a:p>
                    <a:p>
                      <a:endParaRPr lang="en-GB" sz="900" dirty="0">
                        <a:solidFill>
                          <a:srgbClr val="002060"/>
                        </a:solidFill>
                      </a:endParaRPr>
                    </a:p>
                    <a:p>
                      <a:r>
                        <a:rPr lang="en-GB" b="1" dirty="0">
                          <a:solidFill>
                            <a:srgbClr val="002060"/>
                          </a:solidFill>
                        </a:rPr>
                        <a:t>Tradition</a:t>
                      </a:r>
                      <a:r>
                        <a:rPr lang="en-GB" dirty="0">
                          <a:solidFill>
                            <a:srgbClr val="002060"/>
                          </a:solidFill>
                        </a:rPr>
                        <a:t> – respect for traditional ideas and practices</a:t>
                      </a:r>
                    </a:p>
                    <a:p>
                      <a:r>
                        <a:rPr lang="en-GB" b="1" dirty="0">
                          <a:solidFill>
                            <a:srgbClr val="002060"/>
                          </a:solidFill>
                        </a:rPr>
                        <a:t>Human Imperfection </a:t>
                      </a:r>
                      <a:r>
                        <a:rPr lang="en-GB" dirty="0">
                          <a:solidFill>
                            <a:srgbClr val="002060"/>
                          </a:solidFill>
                        </a:rPr>
                        <a:t>– belief that people are self-seeking </a:t>
                      </a:r>
                    </a:p>
                    <a:p>
                      <a:r>
                        <a:rPr lang="en-GB" b="1" dirty="0">
                          <a:solidFill>
                            <a:srgbClr val="002060"/>
                          </a:solidFill>
                        </a:rPr>
                        <a:t>Hierarchy and authority </a:t>
                      </a:r>
                      <a:r>
                        <a:rPr lang="en-GB" dirty="0">
                          <a:solidFill>
                            <a:srgbClr val="002060"/>
                          </a:solidFill>
                        </a:rPr>
                        <a:t>– ‘top down’ social organisation</a:t>
                      </a:r>
                    </a:p>
                    <a:p>
                      <a:endParaRPr lang="en-GB" dirty="0"/>
                    </a:p>
                  </a:txBody>
                  <a:tcPr/>
                </a:tc>
                <a:tc>
                  <a:txBody>
                    <a:bodyPr/>
                    <a:lstStyle/>
                    <a:p>
                      <a:r>
                        <a:rPr lang="en-GB" sz="2000" b="1" i="1" dirty="0"/>
                        <a:t>Definition: </a:t>
                      </a:r>
                      <a:r>
                        <a:rPr lang="en-GB" sz="2000" dirty="0">
                          <a:solidFill>
                            <a:srgbClr val="002060"/>
                          </a:solidFill>
                        </a:rPr>
                        <a:t>The central idea of socialism is that people are social creatures who are bound together by common humanity. Its defining values are</a:t>
                      </a:r>
                      <a:r>
                        <a:rPr lang="en-GB" sz="2000" dirty="0" smtClean="0">
                          <a:solidFill>
                            <a:srgbClr val="002060"/>
                          </a:solidFill>
                        </a:rPr>
                        <a:t>:</a:t>
                      </a:r>
                    </a:p>
                    <a:p>
                      <a:endParaRPr lang="en-GB" sz="2000" dirty="0">
                        <a:solidFill>
                          <a:srgbClr val="002060"/>
                        </a:solidFill>
                      </a:endParaRPr>
                    </a:p>
                    <a:p>
                      <a:endParaRPr lang="en-GB" sz="900" dirty="0">
                        <a:solidFill>
                          <a:srgbClr val="002060"/>
                        </a:solidFill>
                      </a:endParaRPr>
                    </a:p>
                    <a:p>
                      <a:r>
                        <a:rPr lang="en-GB" b="1" dirty="0">
                          <a:solidFill>
                            <a:srgbClr val="002060"/>
                          </a:solidFill>
                        </a:rPr>
                        <a:t>Fraternity</a:t>
                      </a:r>
                      <a:r>
                        <a:rPr lang="en-GB" dirty="0">
                          <a:solidFill>
                            <a:srgbClr val="002060"/>
                          </a:solidFill>
                        </a:rPr>
                        <a:t> – brotherhood or sympathy between people</a:t>
                      </a:r>
                    </a:p>
                    <a:p>
                      <a:r>
                        <a:rPr lang="en-GB" b="1" dirty="0">
                          <a:solidFill>
                            <a:srgbClr val="002060"/>
                          </a:solidFill>
                        </a:rPr>
                        <a:t>Cooperation</a:t>
                      </a:r>
                      <a:r>
                        <a:rPr lang="en-GB" dirty="0">
                          <a:solidFill>
                            <a:srgbClr val="002060"/>
                          </a:solidFill>
                        </a:rPr>
                        <a:t> – people working together rather than competing against one another</a:t>
                      </a:r>
                    </a:p>
                    <a:p>
                      <a:r>
                        <a:rPr lang="en-GB" b="1" dirty="0">
                          <a:solidFill>
                            <a:srgbClr val="002060"/>
                          </a:solidFill>
                        </a:rPr>
                        <a:t>Equality</a:t>
                      </a:r>
                      <a:r>
                        <a:rPr lang="en-GB" dirty="0">
                          <a:solidFill>
                            <a:srgbClr val="002060"/>
                          </a:solidFill>
                        </a:rPr>
                        <a:t> – Abolish or reduce class division</a:t>
                      </a:r>
                    </a:p>
                  </a:txBody>
                  <a:tcPr/>
                </a:tc>
                <a:tc>
                  <a:txBody>
                    <a:bodyPr/>
                    <a:lstStyle/>
                    <a:p>
                      <a:r>
                        <a:rPr lang="en-GB" sz="2000" b="1" i="1" dirty="0"/>
                        <a:t>Definition: </a:t>
                      </a:r>
                      <a:r>
                        <a:rPr lang="en-GB" sz="2000" dirty="0">
                          <a:solidFill>
                            <a:srgbClr val="002060"/>
                          </a:solidFill>
                        </a:rPr>
                        <a:t>An ideology that is defined by a commitment to the individual based on an idea of ‘natural’ human rights. Its defining values are</a:t>
                      </a:r>
                      <a:r>
                        <a:rPr lang="en-GB" sz="2000" dirty="0" smtClean="0">
                          <a:solidFill>
                            <a:srgbClr val="002060"/>
                          </a:solidFill>
                        </a:rPr>
                        <a:t>:</a:t>
                      </a:r>
                    </a:p>
                    <a:p>
                      <a:endParaRPr lang="en-GB" sz="2000" dirty="0">
                        <a:solidFill>
                          <a:srgbClr val="002060"/>
                        </a:solidFill>
                      </a:endParaRPr>
                    </a:p>
                    <a:p>
                      <a:endParaRPr lang="en-GB" sz="900" dirty="0">
                        <a:solidFill>
                          <a:srgbClr val="002060"/>
                        </a:solidFill>
                      </a:endParaRPr>
                    </a:p>
                    <a:p>
                      <a:r>
                        <a:rPr lang="en-GB" b="1" dirty="0">
                          <a:solidFill>
                            <a:srgbClr val="002060"/>
                          </a:solidFill>
                        </a:rPr>
                        <a:t>Individualism</a:t>
                      </a:r>
                      <a:r>
                        <a:rPr lang="en-GB" dirty="0">
                          <a:solidFill>
                            <a:srgbClr val="002060"/>
                          </a:solidFill>
                        </a:rPr>
                        <a:t> – the individual is of supreme importance</a:t>
                      </a:r>
                    </a:p>
                    <a:p>
                      <a:r>
                        <a:rPr lang="en-GB" b="1" dirty="0">
                          <a:solidFill>
                            <a:srgbClr val="002060"/>
                          </a:solidFill>
                        </a:rPr>
                        <a:t>Freedom</a:t>
                      </a:r>
                      <a:r>
                        <a:rPr lang="en-GB" dirty="0">
                          <a:solidFill>
                            <a:srgbClr val="002060"/>
                          </a:solidFill>
                        </a:rPr>
                        <a:t> – individuals should be as free as possible without affecting the freedom of others</a:t>
                      </a:r>
                    </a:p>
                    <a:p>
                      <a:r>
                        <a:rPr lang="en-GB" b="1" dirty="0" smtClean="0">
                          <a:solidFill>
                            <a:srgbClr val="002060"/>
                          </a:solidFill>
                        </a:rPr>
                        <a:t>Toleration</a:t>
                      </a:r>
                      <a:r>
                        <a:rPr lang="en-GB" dirty="0" smtClean="0">
                          <a:solidFill>
                            <a:srgbClr val="002060"/>
                          </a:solidFill>
                        </a:rPr>
                        <a:t> </a:t>
                      </a:r>
                      <a:r>
                        <a:rPr lang="en-GB" dirty="0">
                          <a:solidFill>
                            <a:srgbClr val="002060"/>
                          </a:solidFill>
                        </a:rPr>
                        <a:t>– people should be willing to accept ideas and practices they disapprove of</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024887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3588" y="470788"/>
            <a:ext cx="9784080" cy="1508760"/>
          </a:xfrm>
        </p:spPr>
        <p:txBody>
          <a:bodyPr>
            <a:normAutofit fontScale="90000"/>
          </a:bodyPr>
          <a:lstStyle/>
          <a:p>
            <a:r>
              <a:rPr lang="en-GB" b="1" dirty="0"/>
              <a:t>Main areas of consensus (similarities) between the </a:t>
            </a:r>
            <a:r>
              <a:rPr lang="en-GB" b="1" dirty="0" smtClean="0"/>
              <a:t>main parties</a:t>
            </a:r>
            <a:r>
              <a:rPr lang="en-GB" b="1" dirty="0"/>
              <a:t/>
            </a:r>
            <a:br>
              <a:rPr lang="en-GB" b="1" dirty="0"/>
            </a:b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5730" y="1852488"/>
            <a:ext cx="6100057" cy="3858238"/>
          </a:xfrm>
        </p:spPr>
      </p:pic>
    </p:spTree>
    <p:extLst>
      <p:ext uri="{BB962C8B-B14F-4D97-AF65-F5344CB8AC3E}">
        <p14:creationId xmlns:p14="http://schemas.microsoft.com/office/powerpoint/2010/main" val="3319308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605452"/>
            <a:ext cx="9784080" cy="1124494"/>
          </a:xfrm>
        </p:spPr>
        <p:txBody>
          <a:bodyPr>
            <a:normAutofit fontScale="90000"/>
          </a:bodyPr>
          <a:lstStyle/>
          <a:p>
            <a:r>
              <a:rPr lang="en-GB" b="1" dirty="0"/>
              <a:t>Main areas of consensus (similarities) between the </a:t>
            </a:r>
            <a:r>
              <a:rPr lang="en-GB" b="1" dirty="0" smtClean="0"/>
              <a:t>main </a:t>
            </a:r>
            <a:r>
              <a:rPr lang="en-GB" b="1" dirty="0"/>
              <a:t>parties. </a:t>
            </a:r>
            <a:br>
              <a:rPr lang="en-GB" b="1" dirty="0"/>
            </a:br>
            <a:endParaRPr lang="en-GB"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09249" y="1890990"/>
            <a:ext cx="2660343" cy="1662714"/>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846" y="3624133"/>
            <a:ext cx="2823746" cy="15883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2281" y="5236925"/>
            <a:ext cx="2298383" cy="1513723"/>
          </a:xfrm>
          <a:prstGeom prst="rect">
            <a:avLst/>
          </a:prstGeom>
        </p:spPr>
      </p:pic>
      <p:sp>
        <p:nvSpPr>
          <p:cNvPr id="8" name="Rectangle 7"/>
          <p:cNvSpPr/>
          <p:nvPr/>
        </p:nvSpPr>
        <p:spPr>
          <a:xfrm>
            <a:off x="230660" y="1819696"/>
            <a:ext cx="8515186" cy="5355312"/>
          </a:xfrm>
          <a:prstGeom prst="rect">
            <a:avLst/>
          </a:prstGeom>
        </p:spPr>
        <p:txBody>
          <a:bodyPr wrap="square">
            <a:spAutoFit/>
          </a:bodyPr>
          <a:lstStyle/>
          <a:p>
            <a:pPr marL="342900" lvl="0" indent="-342900">
              <a:spcAft>
                <a:spcPts val="0"/>
              </a:spcAft>
              <a:buFont typeface="Symbol" panose="05050102010706020507" pitchFamily="18" charset="2"/>
              <a:buChar char=""/>
            </a:pPr>
            <a:r>
              <a:rPr lang="en-GB" b="1" dirty="0" smtClean="0">
                <a:latin typeface="Calibri" panose="020F0502020204030204" pitchFamily="34" charset="0"/>
                <a:ea typeface="Calibri" panose="020F0502020204030204" pitchFamily="34" charset="0"/>
                <a:cs typeface="Calibri" panose="020F0502020204030204" pitchFamily="34" charset="0"/>
              </a:rPr>
              <a:t>Health/NHS</a:t>
            </a:r>
            <a:r>
              <a:rPr lang="en-GB" dirty="0">
                <a:latin typeface="Calibri" panose="020F0502020204030204" pitchFamily="34" charset="0"/>
                <a:ea typeface="Calibri" panose="020F0502020204030204" pitchFamily="34" charset="0"/>
                <a:cs typeface="Calibri" panose="020F0502020204030204" pitchFamily="34" charset="0"/>
              </a:rPr>
              <a:t>. All main parties agree that the NHS is an institution that needs funding and supporting. Whilst they disagree on the inner workings of it, they do both want to keep it broadly free at the point of access. </a:t>
            </a: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0"/>
              </a:spcAft>
              <a:buFont typeface="Symbol" panose="05050102010706020507" pitchFamily="18" charset="2"/>
              <a:buChar char=""/>
            </a:pPr>
            <a:r>
              <a:rPr lang="en-GB" b="1" dirty="0">
                <a:latin typeface="Calibri" panose="020F0502020204030204" pitchFamily="34" charset="0"/>
                <a:ea typeface="Calibri" panose="020F0502020204030204" pitchFamily="34" charset="0"/>
                <a:cs typeface="Calibri" panose="020F0502020204030204" pitchFamily="34" charset="0"/>
              </a:rPr>
              <a:t>Social Policy</a:t>
            </a:r>
            <a:r>
              <a:rPr lang="en-GB" dirty="0">
                <a:latin typeface="Calibri" panose="020F0502020204030204" pitchFamily="34" charset="0"/>
                <a:ea typeface="Calibri" panose="020F0502020204030204" pitchFamily="34" charset="0"/>
                <a:cs typeface="Calibri" panose="020F0502020204030204" pitchFamily="34" charset="0"/>
              </a:rPr>
              <a:t>. General consensus between three main parties that there is a need for policies to combat family breakdown, deprivation in poorer areas and lack of opportunity for the young. There is also a general sense that general inequality and lack of social justice need to be addressed. Disagreement is confined to methods rather than priorities. </a:t>
            </a: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0"/>
              </a:spcAft>
              <a:buFont typeface="Symbol" panose="05050102010706020507" pitchFamily="18" charset="2"/>
              <a:buChar char=""/>
            </a:pPr>
            <a:r>
              <a:rPr lang="en-GB" b="1" dirty="0">
                <a:latin typeface="Calibri" panose="020F0502020204030204" pitchFamily="34" charset="0"/>
                <a:ea typeface="Calibri" panose="020F0502020204030204" pitchFamily="34" charset="0"/>
                <a:cs typeface="Calibri" panose="020F0502020204030204" pitchFamily="34" charset="0"/>
              </a:rPr>
              <a:t>Environment</a:t>
            </a:r>
            <a:r>
              <a:rPr lang="en-GB" dirty="0">
                <a:latin typeface="Calibri" panose="020F0502020204030204" pitchFamily="34" charset="0"/>
                <a:ea typeface="Calibri" panose="020F0502020204030204" pitchFamily="34" charset="0"/>
                <a:cs typeface="Calibri" panose="020F0502020204030204" pitchFamily="34" charset="0"/>
              </a:rPr>
              <a:t>. All three parties agree that environmental protection is a priority, especially climate change and the need for renewable energy production. Conflict is confined to details of policy and which renewables are most appropriate, with some disagreement over nuclear energy. </a:t>
            </a: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0"/>
              </a:spcAft>
              <a:buFont typeface="Symbol" panose="05050102010706020507" pitchFamily="18" charset="2"/>
              <a:buChar char=""/>
            </a:pP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0"/>
              </a:spcAft>
              <a:buFont typeface="Symbol" panose="05050102010706020507" pitchFamily="18" charset="2"/>
              <a:buChar char=""/>
            </a:pPr>
            <a:r>
              <a:rPr lang="en-GB" b="1" dirty="0" smtClean="0">
                <a:latin typeface="Calibri" panose="020F0502020204030204" pitchFamily="34" charset="0"/>
                <a:ea typeface="Calibri" panose="020F0502020204030204" pitchFamily="34" charset="0"/>
                <a:cs typeface="Calibri" panose="020F0502020204030204" pitchFamily="34" charset="0"/>
              </a:rPr>
              <a:t>Brexit – </a:t>
            </a:r>
            <a:r>
              <a:rPr lang="en-GB" dirty="0" smtClean="0">
                <a:latin typeface="Calibri" panose="020F0502020204030204" pitchFamily="34" charset="0"/>
                <a:ea typeface="Calibri" panose="020F0502020204030204" pitchFamily="34" charset="0"/>
                <a:cs typeface="Calibri" panose="020F0502020204030204" pitchFamily="34" charset="0"/>
              </a:rPr>
              <a:t>Both Labour and Tories believe that the referendum result should be honoured – they do however differ on what ‘type’ of Brexit we should have (Hard or soft)-  it is only the Liberal Democrats who don’t believe this. </a:t>
            </a:r>
            <a:endParaRPr lang="en-GB" b="1"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5364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Main areas of Difference between the three main </a:t>
            </a:r>
            <a:r>
              <a:rPr lang="en-GB" b="1" dirty="0" smtClean="0"/>
              <a:t>parties. </a:t>
            </a:r>
            <a:endParaRPr lang="en-GB" dirty="0"/>
          </a:p>
        </p:txBody>
      </p:sp>
      <p:pic>
        <p:nvPicPr>
          <p:cNvPr id="4" name="Picture 3"/>
          <p:cNvPicPr>
            <a:picLocks noChangeAspect="1"/>
          </p:cNvPicPr>
          <p:nvPr/>
        </p:nvPicPr>
        <p:blipFill>
          <a:blip r:embed="rId2"/>
          <a:stretch>
            <a:fillRect/>
          </a:stretch>
        </p:blipFill>
        <p:spPr>
          <a:xfrm>
            <a:off x="2075935" y="2042810"/>
            <a:ext cx="7256862" cy="4512861"/>
          </a:xfrm>
          <a:prstGeom prst="rect">
            <a:avLst/>
          </a:prstGeom>
        </p:spPr>
      </p:pic>
    </p:spTree>
    <p:extLst>
      <p:ext uri="{BB962C8B-B14F-4D97-AF65-F5344CB8AC3E}">
        <p14:creationId xmlns:p14="http://schemas.microsoft.com/office/powerpoint/2010/main" val="2051048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1580" y="508111"/>
            <a:ext cx="9784080" cy="1508760"/>
          </a:xfrm>
        </p:spPr>
        <p:txBody>
          <a:bodyPr>
            <a:normAutofit fontScale="90000"/>
          </a:bodyPr>
          <a:lstStyle/>
          <a:p>
            <a:r>
              <a:rPr lang="en-GB" b="1" dirty="0"/>
              <a:t>Main areas of </a:t>
            </a:r>
            <a:r>
              <a:rPr lang="en-GB" b="1" dirty="0" smtClean="0"/>
              <a:t>Difference between </a:t>
            </a:r>
            <a:r>
              <a:rPr lang="en-GB" b="1" dirty="0"/>
              <a:t>the </a:t>
            </a:r>
            <a:r>
              <a:rPr lang="en-GB" b="1" dirty="0" smtClean="0"/>
              <a:t>main parties. </a:t>
            </a:r>
            <a:r>
              <a:rPr lang="en-GB" b="1" dirty="0"/>
              <a:t/>
            </a:r>
            <a:br>
              <a:rPr lang="en-GB" b="1" dirty="0"/>
            </a:br>
            <a:endParaRPr lang="en-GB" dirty="0"/>
          </a:p>
        </p:txBody>
      </p:sp>
      <p:sp>
        <p:nvSpPr>
          <p:cNvPr id="3" name="Content Placeholder 2"/>
          <p:cNvSpPr>
            <a:spLocks noGrp="1"/>
          </p:cNvSpPr>
          <p:nvPr>
            <p:ph idx="1"/>
          </p:nvPr>
        </p:nvSpPr>
        <p:spPr>
          <a:xfrm>
            <a:off x="313232" y="2159960"/>
            <a:ext cx="11878768" cy="4698039"/>
          </a:xfrm>
        </p:spPr>
        <p:txBody>
          <a:bodyPr>
            <a:normAutofit lnSpcReduction="10000"/>
          </a:bodyPr>
          <a:lstStyle/>
          <a:p>
            <a:r>
              <a:rPr lang="en-GB" b="1" dirty="0"/>
              <a:t>Main areas of difference between the parties</a:t>
            </a:r>
          </a:p>
          <a:p>
            <a:pPr lvl="0"/>
            <a:r>
              <a:rPr lang="en-GB" b="1" dirty="0"/>
              <a:t>Cutting the deficit</a:t>
            </a:r>
            <a:r>
              <a:rPr lang="en-GB" dirty="0"/>
              <a:t>. The Coalition still wants to cut ‘harder and faster’ than Labour. This is particularly true now Corbyn has taken over as Labour leader. </a:t>
            </a:r>
            <a:endParaRPr lang="en-GB" dirty="0" smtClean="0"/>
          </a:p>
          <a:p>
            <a:pPr lvl="0"/>
            <a:endParaRPr lang="en-GB" dirty="0"/>
          </a:p>
          <a:p>
            <a:pPr lvl="0"/>
            <a:r>
              <a:rPr lang="en-GB" b="1" dirty="0"/>
              <a:t>Crime</a:t>
            </a:r>
            <a:r>
              <a:rPr lang="en-GB" dirty="0"/>
              <a:t>. Conservatives see personal responsibility rather than social causes as the basis of crime and their response to the Summer 2011 riots was one emphasising the role of punishment</a:t>
            </a:r>
            <a:r>
              <a:rPr lang="en-GB" dirty="0" smtClean="0"/>
              <a:t>.</a:t>
            </a:r>
          </a:p>
          <a:p>
            <a:pPr lvl="0"/>
            <a:endParaRPr lang="en-GB" dirty="0"/>
          </a:p>
          <a:p>
            <a:pPr lvl="0"/>
            <a:r>
              <a:rPr lang="en-GB" b="1" dirty="0"/>
              <a:t>Education</a:t>
            </a:r>
            <a:r>
              <a:rPr lang="en-GB" dirty="0"/>
              <a:t>. Over Free Schools, grammar schools, tuition fees, Academies and the role of Local Authorities, there is now considerable difference in policy across the parties</a:t>
            </a:r>
            <a:r>
              <a:rPr lang="en-GB" dirty="0" smtClean="0"/>
              <a:t>.</a:t>
            </a:r>
          </a:p>
          <a:p>
            <a:pPr lvl="0"/>
            <a:endParaRPr lang="en-GB" dirty="0"/>
          </a:p>
          <a:p>
            <a:pPr lvl="0"/>
            <a:r>
              <a:rPr lang="en-GB" b="1" dirty="0"/>
              <a:t>Tax.</a:t>
            </a:r>
            <a:r>
              <a:rPr lang="en-GB" dirty="0"/>
              <a:t> Conservatives have a tax-cutting inclination and have continued this after the 2015 election. The 2017 budget included a range of tax cutting policies.  </a:t>
            </a:r>
          </a:p>
        </p:txBody>
      </p:sp>
    </p:spTree>
    <p:extLst>
      <p:ext uri="{BB962C8B-B14F-4D97-AF65-F5344CB8AC3E}">
        <p14:creationId xmlns:p14="http://schemas.microsoft.com/office/powerpoint/2010/main" val="2840043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1580" y="508111"/>
            <a:ext cx="9784080" cy="1508760"/>
          </a:xfrm>
        </p:spPr>
        <p:txBody>
          <a:bodyPr>
            <a:normAutofit fontScale="90000"/>
          </a:bodyPr>
          <a:lstStyle/>
          <a:p>
            <a:r>
              <a:rPr lang="en-GB" b="1" dirty="0"/>
              <a:t>Main areas of </a:t>
            </a:r>
            <a:r>
              <a:rPr lang="en-GB" b="1" dirty="0" smtClean="0"/>
              <a:t>Difference between </a:t>
            </a:r>
            <a:r>
              <a:rPr lang="en-GB" b="1" dirty="0"/>
              <a:t>the </a:t>
            </a:r>
            <a:r>
              <a:rPr lang="en-GB" b="1" dirty="0" smtClean="0"/>
              <a:t>main parties. </a:t>
            </a:r>
            <a:r>
              <a:rPr lang="en-GB" b="1" dirty="0"/>
              <a:t/>
            </a:r>
            <a:br>
              <a:rPr lang="en-GB" b="1" dirty="0"/>
            </a:br>
            <a:endParaRPr lang="en-GB" dirty="0"/>
          </a:p>
        </p:txBody>
      </p:sp>
      <p:sp>
        <p:nvSpPr>
          <p:cNvPr id="3" name="Content Placeholder 2"/>
          <p:cNvSpPr>
            <a:spLocks noGrp="1"/>
          </p:cNvSpPr>
          <p:nvPr>
            <p:ph idx="1"/>
          </p:nvPr>
        </p:nvSpPr>
        <p:spPr>
          <a:xfrm>
            <a:off x="313232" y="2159961"/>
            <a:ext cx="11878768" cy="4619780"/>
          </a:xfrm>
        </p:spPr>
        <p:txBody>
          <a:bodyPr>
            <a:normAutofit lnSpcReduction="10000"/>
          </a:bodyPr>
          <a:lstStyle/>
          <a:p>
            <a:r>
              <a:rPr lang="en-GB" b="1" dirty="0"/>
              <a:t>Main areas of difference between the parties</a:t>
            </a:r>
          </a:p>
          <a:p>
            <a:pPr lvl="0"/>
            <a:r>
              <a:rPr lang="en-GB" b="1" dirty="0" smtClean="0"/>
              <a:t>Welfare State</a:t>
            </a:r>
            <a:r>
              <a:rPr lang="en-GB" dirty="0" smtClean="0"/>
              <a:t>.</a:t>
            </a:r>
            <a:r>
              <a:rPr lang="en-GB" i="1" dirty="0" smtClean="0"/>
              <a:t> There are some disagreements over the detailed operation of welfare services. Iain Duncan-</a:t>
            </a:r>
            <a:r>
              <a:rPr lang="en-GB" dirty="0" smtClean="0"/>
              <a:t>Smith has introduced significant changes to the welfare system (including capping housing benefit, capping the amount of benefits any family can receive and reducing the rise in other benefits to below inflation levels).</a:t>
            </a:r>
          </a:p>
          <a:p>
            <a:pPr lvl="0"/>
            <a:endParaRPr lang="en-GB" dirty="0" smtClean="0"/>
          </a:p>
          <a:p>
            <a:pPr lvl="0"/>
            <a:r>
              <a:rPr lang="en-GB" b="1" dirty="0" smtClean="0"/>
              <a:t>Role </a:t>
            </a:r>
            <a:r>
              <a:rPr lang="en-GB" b="1" dirty="0"/>
              <a:t>of the State.</a:t>
            </a:r>
            <a:r>
              <a:rPr lang="en-GB" dirty="0"/>
              <a:t> Labour favours an interventionist or ‘Enabling’ State. The Conservatives have criticised this heavily calling it a ‘nanny state’. They favour a minimal state which empowers local communities (including voluntary groups and businesses </a:t>
            </a:r>
            <a:r>
              <a:rPr lang="en-GB" dirty="0" err="1"/>
              <a:t>etc</a:t>
            </a:r>
            <a:r>
              <a:rPr lang="en-GB" dirty="0"/>
              <a:t>) to take local action themselves. Cameron has said he wants to ‘wage war on the state’ in favour of his ‘Big Society</a:t>
            </a:r>
            <a:r>
              <a:rPr lang="en-GB" dirty="0" smtClean="0"/>
              <a:t>’.</a:t>
            </a:r>
          </a:p>
          <a:p>
            <a:pPr lvl="0"/>
            <a:endParaRPr lang="en-GB" dirty="0" smtClean="0"/>
          </a:p>
          <a:p>
            <a:pPr lvl="0"/>
            <a:r>
              <a:rPr lang="en-GB" dirty="0" smtClean="0"/>
              <a:t>Foreign Policy – Airstrikes In Syria, foreign wars and defence policy, i.e. Trident (Although JC is against Labour is so be careful with this one</a:t>
            </a:r>
            <a:endParaRPr lang="en-GB" dirty="0"/>
          </a:p>
        </p:txBody>
      </p:sp>
    </p:spTree>
    <p:extLst>
      <p:ext uri="{BB962C8B-B14F-4D97-AF65-F5344CB8AC3E}">
        <p14:creationId xmlns:p14="http://schemas.microsoft.com/office/powerpoint/2010/main" val="865132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 to what extent are the main parties divided?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1951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Left Wing Ideas </a:t>
            </a:r>
            <a:endParaRPr lang="en-GB" dirty="0"/>
          </a:p>
        </p:txBody>
      </p:sp>
      <p:sp>
        <p:nvSpPr>
          <p:cNvPr id="3" name="Content Placeholder 2"/>
          <p:cNvSpPr>
            <a:spLocks noGrp="1"/>
          </p:cNvSpPr>
          <p:nvPr>
            <p:ph idx="1"/>
          </p:nvPr>
        </p:nvSpPr>
        <p:spPr>
          <a:xfrm>
            <a:off x="1202918" y="2011679"/>
            <a:ext cx="10255913" cy="4537401"/>
          </a:xfrm>
        </p:spPr>
        <p:txBody>
          <a:bodyPr/>
          <a:lstStyle/>
          <a:p>
            <a:r>
              <a:rPr lang="en-GB" sz="2400" b="1" dirty="0" smtClean="0"/>
              <a:t>Historically based on socialist </a:t>
            </a:r>
            <a:r>
              <a:rPr lang="en-GB" sz="2400" b="1" dirty="0"/>
              <a:t>principles: equality, collectivism, redistributive taxation and the welfare </a:t>
            </a:r>
            <a:r>
              <a:rPr lang="en-GB" sz="2400" b="1" dirty="0" smtClean="0"/>
              <a:t>state</a:t>
            </a:r>
            <a:endParaRPr lang="en-GB" dirty="0" smtClean="0"/>
          </a:p>
          <a:p>
            <a:pPr lvl="0"/>
            <a:r>
              <a:rPr lang="en-GB" dirty="0" smtClean="0"/>
              <a:t>Left </a:t>
            </a:r>
            <a:r>
              <a:rPr lang="en-GB" dirty="0"/>
              <a:t>wing refers to socialism or social democracy. Labour is known as both a socialist and </a:t>
            </a:r>
            <a:r>
              <a:rPr lang="en-GB" dirty="0" smtClean="0"/>
              <a:t>a social </a:t>
            </a:r>
            <a:r>
              <a:rPr lang="en-GB" dirty="0"/>
              <a:t>democrat party.</a:t>
            </a:r>
          </a:p>
          <a:p>
            <a:pPr lvl="0"/>
            <a:r>
              <a:rPr lang="en-GB" dirty="0"/>
              <a:t>Left wing means a preference for the public sector. Labour tends to favour a balance towards the public sector in the provision of services</a:t>
            </a:r>
            <a:r>
              <a:rPr lang="en-GB" dirty="0" smtClean="0"/>
              <a:t>. Public ownership – </a:t>
            </a:r>
            <a:r>
              <a:rPr lang="en-GB" dirty="0" err="1" smtClean="0"/>
              <a:t>Corbyn</a:t>
            </a:r>
            <a:r>
              <a:rPr lang="en-GB" dirty="0" smtClean="0"/>
              <a:t> renationalise railways and energy companies. </a:t>
            </a:r>
            <a:endParaRPr lang="en-GB" dirty="0"/>
          </a:p>
          <a:p>
            <a:pPr lvl="0"/>
            <a:r>
              <a:rPr lang="en-GB" dirty="0"/>
              <a:t>Left wing implies support for equality and equality of opportunity. Labour traditionally supports both</a:t>
            </a:r>
            <a:r>
              <a:rPr lang="en-GB" dirty="0" smtClean="0"/>
              <a:t>.</a:t>
            </a:r>
            <a:r>
              <a:rPr lang="en-GB" dirty="0"/>
              <a:t> A National Education Service, following the NHS model, would be established. State-funded academies and free schools would be forced to return to local authority control. </a:t>
            </a:r>
          </a:p>
          <a:p>
            <a:endParaRPr lang="en-GB" dirty="0"/>
          </a:p>
        </p:txBody>
      </p:sp>
    </p:spTree>
    <p:extLst>
      <p:ext uri="{BB962C8B-B14F-4D97-AF65-F5344CB8AC3E}">
        <p14:creationId xmlns:p14="http://schemas.microsoft.com/office/powerpoint/2010/main" val="2706788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Ideals and beliefs of labour</a:t>
            </a:r>
            <a:endParaRPr lang="en-GB" dirty="0"/>
          </a:p>
        </p:txBody>
      </p:sp>
      <p:sp>
        <p:nvSpPr>
          <p:cNvPr id="5" name="Content Placeholder 4"/>
          <p:cNvSpPr>
            <a:spLocks noGrp="1"/>
          </p:cNvSpPr>
          <p:nvPr>
            <p:ph idx="1"/>
          </p:nvPr>
        </p:nvSpPr>
        <p:spPr>
          <a:xfrm>
            <a:off x="82378" y="1886466"/>
            <a:ext cx="12043719" cy="3748215"/>
          </a:xfrm>
        </p:spPr>
        <p:txBody>
          <a:bodyPr>
            <a:normAutofit/>
          </a:bodyPr>
          <a:lstStyle/>
          <a:p>
            <a:pPr marL="0" indent="0">
              <a:lnSpc>
                <a:spcPct val="115000"/>
              </a:lnSpc>
              <a:spcAft>
                <a:spcPts val="0"/>
              </a:spcAft>
              <a:buNone/>
            </a:pPr>
            <a:r>
              <a:rPr lang="en-GB" sz="1600" dirty="0" smtClean="0"/>
              <a:t>Main </a:t>
            </a:r>
            <a:r>
              <a:rPr lang="en-GB" sz="1600" dirty="0"/>
              <a:t>Beliefs and Policies of the Labour </a:t>
            </a:r>
            <a:r>
              <a:rPr lang="en-GB" sz="1600" dirty="0" smtClean="0"/>
              <a:t>Party</a:t>
            </a:r>
            <a:endParaRPr lang="en-GB" sz="1600" dirty="0"/>
          </a:p>
          <a:p>
            <a:pPr marL="342900" lvl="0" indent="-342900">
              <a:spcAft>
                <a:spcPts val="0"/>
              </a:spcAft>
              <a:buFont typeface="Symbol" panose="05050102010706020507" pitchFamily="18" charset="2"/>
              <a:buChar char=""/>
            </a:pPr>
            <a:r>
              <a:rPr lang="en-GB" sz="1600" dirty="0"/>
              <a:t>Historically based on </a:t>
            </a:r>
            <a:r>
              <a:rPr lang="en-GB" sz="1600" b="1" dirty="0"/>
              <a:t>socialist principles: equality, collectivism, redistributive taxation and the welfare </a:t>
            </a:r>
            <a:r>
              <a:rPr lang="en-GB" sz="1600" b="1" dirty="0" smtClean="0"/>
              <a:t>state</a:t>
            </a:r>
            <a:endParaRPr lang="en-GB" sz="1600" b="1" dirty="0"/>
          </a:p>
          <a:p>
            <a:pPr marL="342900" lvl="0" indent="-342900">
              <a:spcAft>
                <a:spcPts val="0"/>
              </a:spcAft>
              <a:buFont typeface="Symbol" panose="05050102010706020507" pitchFamily="18" charset="2"/>
              <a:buChar char=""/>
            </a:pPr>
            <a:r>
              <a:rPr lang="en-GB" sz="1600" dirty="0"/>
              <a:t>Labour now accepts that </a:t>
            </a:r>
            <a:r>
              <a:rPr lang="en-GB" sz="1600" b="1" dirty="0"/>
              <a:t>economic activity should be based largely on free markets</a:t>
            </a:r>
            <a:r>
              <a:rPr lang="en-GB" sz="1600" dirty="0"/>
              <a:t>. The role of the state is now more flexible – an ‘Enabling State’ focusing on delivering Equality of Opportunity. Combating inflation is a key priority, as is the promotion of </a:t>
            </a:r>
            <a:r>
              <a:rPr lang="en-GB" sz="1600" dirty="0" err="1"/>
              <a:t>en</a:t>
            </a:r>
            <a:r>
              <a:rPr lang="en-GB" sz="1600" dirty="0"/>
              <a:t> enterprise culture. </a:t>
            </a:r>
          </a:p>
          <a:p>
            <a:pPr marL="342900" lvl="0" indent="-342900">
              <a:spcAft>
                <a:spcPts val="0"/>
              </a:spcAft>
              <a:buFont typeface="Symbol" panose="05050102010706020507" pitchFamily="18" charset="2"/>
              <a:buChar char=""/>
            </a:pPr>
            <a:r>
              <a:rPr lang="en-GB" sz="1600" dirty="0"/>
              <a:t>They believe that the best response to poverty is not to redistribute income from rich to poor, but to offer </a:t>
            </a:r>
            <a:r>
              <a:rPr lang="en-GB" sz="1600" b="1" dirty="0"/>
              <a:t>tax credits to the ‘deserving poor’</a:t>
            </a:r>
            <a:r>
              <a:rPr lang="en-GB" sz="1600" dirty="0"/>
              <a:t> – those on low pay, seeking work, poor pensioners, or families with children. Welfare benefits should be an incentive to work not a disincentive (e.g. ‘Welfare to Work’ schemes) </a:t>
            </a:r>
          </a:p>
          <a:p>
            <a:pPr marL="342900" lvl="0" indent="-342900">
              <a:spcAft>
                <a:spcPts val="0"/>
              </a:spcAft>
              <a:buFont typeface="Symbol" panose="05050102010706020507" pitchFamily="18" charset="2"/>
              <a:buChar char=""/>
            </a:pPr>
            <a:r>
              <a:rPr lang="en-GB" sz="1600" b="1" dirty="0"/>
              <a:t>Education at all levels – </a:t>
            </a:r>
            <a:r>
              <a:rPr lang="en-GB" sz="1600" dirty="0"/>
              <a:t>nursery, primary, secondary and higher – is a priority and is seen as the best way to spread opportunity more evenly and to create a more effective, wealth creating workforce. It is also seen as a weapon against youth crime. Labour opposes the rise in tuition fees to £9,000.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6291" y="4975325"/>
            <a:ext cx="2835965" cy="1956816"/>
          </a:xfrm>
          <a:prstGeom prst="rect">
            <a:avLst/>
          </a:prstGeom>
        </p:spPr>
      </p:pic>
      <p:sp>
        <p:nvSpPr>
          <p:cNvPr id="7" name="TextBox 6"/>
          <p:cNvSpPr txBox="1"/>
          <p:nvPr/>
        </p:nvSpPr>
        <p:spPr>
          <a:xfrm>
            <a:off x="82378" y="5099222"/>
            <a:ext cx="8262552" cy="2031325"/>
          </a:xfrm>
          <a:prstGeom prst="rect">
            <a:avLst/>
          </a:prstGeom>
          <a:noFill/>
        </p:spPr>
        <p:txBody>
          <a:bodyPr wrap="square" rtlCol="0">
            <a:spAutoFit/>
          </a:bodyPr>
          <a:lstStyle/>
          <a:p>
            <a:pPr marL="285750" lvl="0" indent="-285750">
              <a:buFont typeface="Arial" panose="020B0604020202020204" pitchFamily="34" charset="0"/>
              <a:buChar char="•"/>
            </a:pPr>
            <a:r>
              <a:rPr lang="en-GB" b="1" dirty="0"/>
              <a:t>Health provision– free to all, equal and comprehensive</a:t>
            </a:r>
            <a:r>
              <a:rPr lang="en-GB" dirty="0"/>
              <a:t>, funded largely out of taxation. However, they believe the private sector should be involved when this creates better value for money or effective, faster treatment. </a:t>
            </a:r>
          </a:p>
          <a:p>
            <a:pPr marL="285750" lvl="0" indent="-285750">
              <a:buFont typeface="Arial" panose="020B0604020202020204" pitchFamily="34" charset="0"/>
              <a:buChar char="•"/>
            </a:pPr>
            <a:r>
              <a:rPr lang="en-GB" dirty="0"/>
              <a:t>The </a:t>
            </a:r>
            <a:r>
              <a:rPr lang="en-GB" b="1" dirty="0"/>
              <a:t>reduction of poverty,</a:t>
            </a:r>
            <a:r>
              <a:rPr lang="en-GB" dirty="0"/>
              <a:t> especially among children and pensioners, is a key priority, with ambitious targets for poverty reduction being adopted. Tax hikes on earnings over £150,000 (50%) to help fund this.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554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a:t>
            </a:r>
            <a:endParaRPr lang="en-GB" dirty="0"/>
          </a:p>
        </p:txBody>
      </p:sp>
      <p:sp>
        <p:nvSpPr>
          <p:cNvPr id="5" name="Content Placeholder 4"/>
          <p:cNvSpPr>
            <a:spLocks noGrp="1"/>
          </p:cNvSpPr>
          <p:nvPr>
            <p:ph idx="1"/>
          </p:nvPr>
        </p:nvSpPr>
        <p:spPr>
          <a:xfrm>
            <a:off x="381825" y="2039672"/>
            <a:ext cx="9784080" cy="4206240"/>
          </a:xfrm>
        </p:spPr>
        <p:txBody>
          <a:bodyPr/>
          <a:lstStyle/>
          <a:p>
            <a:r>
              <a:rPr lang="en-GB" b="1" dirty="0"/>
              <a:t>Political Party</a:t>
            </a:r>
          </a:p>
          <a:p>
            <a:r>
              <a:rPr lang="en-GB" b="1" dirty="0"/>
              <a:t>Party Government</a:t>
            </a:r>
          </a:p>
          <a:p>
            <a:r>
              <a:rPr lang="en-GB" b="1" dirty="0"/>
              <a:t>Manifesto and </a:t>
            </a:r>
            <a:r>
              <a:rPr lang="en-GB" b="1" dirty="0" smtClean="0"/>
              <a:t>Mandate</a:t>
            </a:r>
          </a:p>
          <a:p>
            <a:r>
              <a:rPr lang="en-GB" b="1" dirty="0" smtClean="0"/>
              <a:t>Factions</a:t>
            </a:r>
          </a:p>
          <a:p>
            <a:r>
              <a:rPr lang="en-GB" b="1" dirty="0" smtClean="0"/>
              <a:t>Right vs. Left Wing ideas </a:t>
            </a:r>
            <a:endParaRPr lang="en-GB" b="1" dirty="0"/>
          </a:p>
          <a:p>
            <a:r>
              <a:rPr lang="en-GB" b="1" dirty="0" smtClean="0"/>
              <a:t>Consensus </a:t>
            </a:r>
            <a:r>
              <a:rPr lang="en-GB" b="1" dirty="0"/>
              <a:t>politics </a:t>
            </a:r>
          </a:p>
          <a:p>
            <a:r>
              <a:rPr lang="en-GB" b="1" dirty="0"/>
              <a:t>Adversarial Politics</a:t>
            </a:r>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540" y="2720556"/>
            <a:ext cx="4686331" cy="3121701"/>
          </a:xfrm>
          <a:prstGeom prst="rect">
            <a:avLst/>
          </a:prstGeom>
        </p:spPr>
      </p:pic>
    </p:spTree>
    <p:extLst>
      <p:ext uri="{BB962C8B-B14F-4D97-AF65-F5344CB8AC3E}">
        <p14:creationId xmlns:p14="http://schemas.microsoft.com/office/powerpoint/2010/main" val="1008525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Labour under </a:t>
            </a:r>
            <a:r>
              <a:rPr lang="en-GB" dirty="0" err="1" smtClean="0"/>
              <a:t>corbyn</a:t>
            </a:r>
            <a:r>
              <a:rPr lang="en-GB" dirty="0" smtClean="0"/>
              <a:t> returned to/Abandoned traditional principles?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0009938"/>
              </p:ext>
            </p:extLst>
          </p:nvPr>
        </p:nvGraphicFramePr>
        <p:xfrm>
          <a:off x="1203325" y="2011363"/>
          <a:ext cx="9783674" cy="4134065"/>
        </p:xfrm>
        <a:graphic>
          <a:graphicData uri="http://schemas.openxmlformats.org/drawingml/2006/table">
            <a:tbl>
              <a:tblPr firstRow="1" bandRow="1">
                <a:tableStyleId>{5C22544A-7EE6-4342-B048-85BDC9FD1C3A}</a:tableStyleId>
              </a:tblPr>
              <a:tblGrid>
                <a:gridCol w="4891837"/>
                <a:gridCol w="4891837"/>
              </a:tblGrid>
              <a:tr h="826813">
                <a:tc>
                  <a:txBody>
                    <a:bodyPr/>
                    <a:lstStyle/>
                    <a:p>
                      <a:r>
                        <a:rPr lang="en-GB" dirty="0" smtClean="0"/>
                        <a:t>Returning to Old Labour </a:t>
                      </a:r>
                      <a:endParaRPr lang="en-GB" dirty="0"/>
                    </a:p>
                  </a:txBody>
                  <a:tcPr/>
                </a:tc>
                <a:tc>
                  <a:txBody>
                    <a:bodyPr/>
                    <a:lstStyle/>
                    <a:p>
                      <a:r>
                        <a:rPr lang="en-GB" dirty="0" smtClean="0"/>
                        <a:t>Elements of New</a:t>
                      </a:r>
                      <a:r>
                        <a:rPr lang="en-GB" baseline="0" dirty="0" smtClean="0"/>
                        <a:t> Labour remain </a:t>
                      </a:r>
                      <a:endParaRPr lang="en-GB" dirty="0"/>
                    </a:p>
                  </a:txBody>
                  <a:tcPr/>
                </a:tc>
              </a:tr>
              <a:tr h="826813">
                <a:tc>
                  <a:txBody>
                    <a:bodyPr/>
                    <a:lstStyle/>
                    <a:p>
                      <a:r>
                        <a:rPr lang="en-GB" dirty="0" smtClean="0"/>
                        <a:t>Economy – in particular taxation</a:t>
                      </a:r>
                      <a:endParaRPr lang="en-GB" dirty="0"/>
                    </a:p>
                  </a:txBody>
                  <a:tcPr/>
                </a:tc>
                <a:tc>
                  <a:txBody>
                    <a:bodyPr/>
                    <a:lstStyle/>
                    <a:p>
                      <a:r>
                        <a:rPr lang="en-GB" dirty="0" smtClean="0"/>
                        <a:t>Foreign policy</a:t>
                      </a:r>
                      <a:r>
                        <a:rPr lang="en-GB" baseline="0" dirty="0" smtClean="0"/>
                        <a:t> disagreements</a:t>
                      </a:r>
                      <a:endParaRPr lang="en-GB" dirty="0"/>
                    </a:p>
                  </a:txBody>
                  <a:tcPr/>
                </a:tc>
              </a:tr>
              <a:tr h="826813">
                <a:tc>
                  <a:txBody>
                    <a:bodyPr/>
                    <a:lstStyle/>
                    <a:p>
                      <a:r>
                        <a:rPr lang="en-GB" dirty="0" smtClean="0"/>
                        <a:t>Nationalisation </a:t>
                      </a:r>
                      <a:endParaRPr lang="en-GB" dirty="0"/>
                    </a:p>
                  </a:txBody>
                  <a:tcPr/>
                </a:tc>
                <a:tc>
                  <a:txBody>
                    <a:bodyPr/>
                    <a:lstStyle/>
                    <a:p>
                      <a:r>
                        <a:rPr lang="en-GB" dirty="0" smtClean="0"/>
                        <a:t>Environment</a:t>
                      </a:r>
                      <a:r>
                        <a:rPr lang="en-GB" baseline="0" dirty="0" smtClean="0"/>
                        <a:t> </a:t>
                      </a:r>
                      <a:endParaRPr lang="en-GB" dirty="0"/>
                    </a:p>
                  </a:txBody>
                  <a:tcPr/>
                </a:tc>
              </a:tr>
              <a:tr h="826813">
                <a:tc>
                  <a:txBody>
                    <a:bodyPr/>
                    <a:lstStyle/>
                    <a:p>
                      <a:r>
                        <a:rPr lang="en-GB" dirty="0" smtClean="0"/>
                        <a:t>Education </a:t>
                      </a:r>
                      <a:endParaRPr lang="en-GB" dirty="0"/>
                    </a:p>
                  </a:txBody>
                  <a:tcPr/>
                </a:tc>
                <a:tc>
                  <a:txBody>
                    <a:bodyPr/>
                    <a:lstStyle/>
                    <a:p>
                      <a:r>
                        <a:rPr lang="en-GB" dirty="0" smtClean="0"/>
                        <a:t>Similar on immigration </a:t>
                      </a:r>
                      <a:endParaRPr lang="en-GB" dirty="0"/>
                    </a:p>
                  </a:txBody>
                  <a:tcPr/>
                </a:tc>
              </a:tr>
              <a:tr h="826813">
                <a:tc>
                  <a:txBody>
                    <a:bodyPr/>
                    <a:lstStyle/>
                    <a:p>
                      <a:r>
                        <a:rPr lang="en-GB" dirty="0" smtClean="0"/>
                        <a:t>State spending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MPs still remain largely New Labour</a:t>
                      </a:r>
                    </a:p>
                    <a:p>
                      <a:endParaRPr lang="en-GB" dirty="0"/>
                    </a:p>
                  </a:txBody>
                  <a:tcPr/>
                </a:tc>
              </a:tr>
            </a:tbl>
          </a:graphicData>
        </a:graphic>
      </p:graphicFrame>
    </p:spTree>
    <p:extLst>
      <p:ext uri="{BB962C8B-B14F-4D97-AF65-F5344CB8AC3E}">
        <p14:creationId xmlns:p14="http://schemas.microsoft.com/office/powerpoint/2010/main" val="814316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Right Wing Ideas </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There are various political ideas which are considered to be right wing some </a:t>
            </a:r>
            <a:r>
              <a:rPr lang="en-GB" dirty="0" smtClean="0"/>
              <a:t>of which </a:t>
            </a:r>
            <a:r>
              <a:rPr lang="en-GB" dirty="0"/>
              <a:t>include:</a:t>
            </a:r>
          </a:p>
          <a:p>
            <a:r>
              <a:rPr lang="en-GB" dirty="0" smtClean="0"/>
              <a:t>Right </a:t>
            </a:r>
            <a:r>
              <a:rPr lang="en-GB" dirty="0"/>
              <a:t>wing political ideas stress a reduction in the role of the state and </a:t>
            </a:r>
            <a:r>
              <a:rPr lang="en-GB" dirty="0" smtClean="0"/>
              <a:t>as such </a:t>
            </a:r>
            <a:r>
              <a:rPr lang="en-GB" dirty="0"/>
              <a:t>we see the reduction of the role of welfare and social security in </a:t>
            </a:r>
            <a:r>
              <a:rPr lang="en-GB" dirty="0" smtClean="0"/>
              <a:t>the lives </a:t>
            </a:r>
            <a:r>
              <a:rPr lang="en-GB" dirty="0"/>
              <a:t>of the </a:t>
            </a:r>
            <a:r>
              <a:rPr lang="en-GB" dirty="0" smtClean="0"/>
              <a:t>individual – cuts to disability allowance under Tories. </a:t>
            </a:r>
          </a:p>
          <a:p>
            <a:r>
              <a:rPr lang="en-GB" dirty="0" smtClean="0"/>
              <a:t>Right </a:t>
            </a:r>
            <a:r>
              <a:rPr lang="en-GB" dirty="0"/>
              <a:t>wing political ideas stress the importance of private ownership </a:t>
            </a:r>
            <a:r>
              <a:rPr lang="en-GB" dirty="0" smtClean="0"/>
              <a:t>in business </a:t>
            </a:r>
            <a:r>
              <a:rPr lang="en-GB" dirty="0"/>
              <a:t>and for home ownership. There is a preference for privatisation </a:t>
            </a:r>
            <a:r>
              <a:rPr lang="en-GB" dirty="0" smtClean="0"/>
              <a:t>of state </a:t>
            </a:r>
            <a:r>
              <a:rPr lang="en-GB" dirty="0"/>
              <a:t>assets</a:t>
            </a:r>
            <a:r>
              <a:rPr lang="en-GB" dirty="0" smtClean="0"/>
              <a:t>. </a:t>
            </a:r>
            <a:r>
              <a:rPr lang="en-GB" dirty="0"/>
              <a:t>Privatisation of state industry – Thatcher (BT and BR</a:t>
            </a:r>
            <a:r>
              <a:rPr lang="en-GB" dirty="0" smtClean="0"/>
              <a:t>)</a:t>
            </a:r>
            <a:endParaRPr lang="en-GB" dirty="0"/>
          </a:p>
          <a:p>
            <a:r>
              <a:rPr lang="en-GB" dirty="0" smtClean="0"/>
              <a:t>Right </a:t>
            </a:r>
            <a:r>
              <a:rPr lang="en-GB" dirty="0"/>
              <a:t>wing ideas stress the promotion of a free market with </a:t>
            </a:r>
            <a:r>
              <a:rPr lang="en-GB" dirty="0" smtClean="0"/>
              <a:t>minimal interference </a:t>
            </a:r>
            <a:r>
              <a:rPr lang="en-GB" dirty="0"/>
              <a:t>from the state</a:t>
            </a:r>
            <a:r>
              <a:rPr lang="en-GB" dirty="0" smtClean="0"/>
              <a:t>. Reducing top rate of tax. </a:t>
            </a:r>
            <a:endParaRPr lang="en-GB" dirty="0"/>
          </a:p>
          <a:p>
            <a:r>
              <a:rPr lang="en-GB" dirty="0" smtClean="0"/>
              <a:t>Right </a:t>
            </a:r>
            <a:r>
              <a:rPr lang="en-GB" dirty="0"/>
              <a:t>wing ideas emphasise the need for authority and thus stress law </a:t>
            </a:r>
            <a:r>
              <a:rPr lang="en-GB" dirty="0" smtClean="0"/>
              <a:t>and order </a:t>
            </a:r>
            <a:r>
              <a:rPr lang="en-GB" dirty="0"/>
              <a:t>as priorities in society and therefore we see policies linked </a:t>
            </a:r>
            <a:r>
              <a:rPr lang="en-GB" dirty="0" smtClean="0"/>
              <a:t>to punishment </a:t>
            </a:r>
            <a:r>
              <a:rPr lang="en-GB" dirty="0"/>
              <a:t>and retribution for crime and </a:t>
            </a:r>
            <a:r>
              <a:rPr lang="en-GB" dirty="0" smtClean="0"/>
              <a:t>criminals (More police officers on the street, clamp down on illegal immigration/deportation)</a:t>
            </a:r>
            <a:endParaRPr lang="en-GB" dirty="0"/>
          </a:p>
        </p:txBody>
      </p:sp>
    </p:spTree>
    <p:extLst>
      <p:ext uri="{BB962C8B-B14F-4D97-AF65-F5344CB8AC3E}">
        <p14:creationId xmlns:p14="http://schemas.microsoft.com/office/powerpoint/2010/main" val="3239047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One Nation Conservatism (or traditional conservatism</a:t>
            </a:r>
            <a:r>
              <a:rPr lang="en-GB" dirty="0" smtClean="0"/>
              <a:t>) vs Thatcherism </a:t>
            </a:r>
            <a:r>
              <a:rPr lang="en-GB" sz="3200" dirty="0"/>
              <a:t/>
            </a:r>
            <a:br>
              <a:rPr lang="en-GB" sz="3200" dirty="0"/>
            </a:br>
            <a:endParaRPr lang="en-GB" dirty="0"/>
          </a:p>
        </p:txBody>
      </p:sp>
      <p:sp>
        <p:nvSpPr>
          <p:cNvPr id="5" name="Content Placeholder 4"/>
          <p:cNvSpPr>
            <a:spLocks noGrp="1"/>
          </p:cNvSpPr>
          <p:nvPr>
            <p:ph idx="1"/>
          </p:nvPr>
        </p:nvSpPr>
        <p:spPr>
          <a:xfrm>
            <a:off x="0" y="1867077"/>
            <a:ext cx="9784080" cy="4092558"/>
          </a:xfrm>
        </p:spPr>
        <p:txBody>
          <a:bodyPr>
            <a:normAutofit/>
          </a:bodyPr>
          <a:lstStyle/>
          <a:p>
            <a:pPr marL="0" indent="0" algn="ctr">
              <a:lnSpc>
                <a:spcPct val="115000"/>
              </a:lnSpc>
              <a:spcAft>
                <a:spcPts val="0"/>
              </a:spcAft>
              <a:buNone/>
            </a:pPr>
            <a:r>
              <a:rPr lang="en-GB" sz="1900" dirty="0" smtClean="0"/>
              <a:t>WHICH IS WHICH? </a:t>
            </a:r>
            <a:endParaRPr lang="en-GB" sz="1900" dirty="0"/>
          </a:p>
          <a:p>
            <a:pPr marL="342900" lvl="0" indent="-342900">
              <a:lnSpc>
                <a:spcPct val="115000"/>
              </a:lnSpc>
              <a:spcAft>
                <a:spcPts val="0"/>
              </a:spcAft>
              <a:buFont typeface="Symbol" panose="05050102010706020507" pitchFamily="18" charset="2"/>
              <a:buChar char=""/>
            </a:pPr>
            <a:r>
              <a:rPr lang="en-GB" sz="1900" dirty="0" smtClean="0"/>
              <a:t>One Nation Conservatism believes </a:t>
            </a:r>
            <a:r>
              <a:rPr lang="en-GB" sz="1900" dirty="0"/>
              <a:t>that government has a responsibility to maintain the welfare of all the people and should interfere to achieve that. They see society not as a collection of individuals but rather as an ‘organic whole’ (the ‘organic society’), where everyone’s interests are interrelated. This has led to a belief in ‘paternalism</a:t>
            </a:r>
            <a:r>
              <a:rPr lang="en-GB" sz="1900" dirty="0" smtClean="0"/>
              <a:t>’.</a:t>
            </a:r>
            <a:r>
              <a:rPr lang="en-GB" sz="1900" dirty="0"/>
              <a:t> </a:t>
            </a:r>
          </a:p>
          <a:p>
            <a:pPr marL="342900" lvl="0" indent="-342900">
              <a:lnSpc>
                <a:spcPct val="115000"/>
              </a:lnSpc>
              <a:spcAft>
                <a:spcPts val="0"/>
              </a:spcAft>
              <a:buFont typeface="Symbol" panose="05050102010706020507" pitchFamily="18" charset="2"/>
              <a:buChar char=""/>
            </a:pPr>
            <a:r>
              <a:rPr lang="en-GB" sz="1900" dirty="0" smtClean="0"/>
              <a:t>Thatcherism is </a:t>
            </a:r>
            <a:r>
              <a:rPr lang="en-GB" sz="1900" dirty="0"/>
              <a:t>typified by the belief in the strong individual and a strong economy. This equates to ‘</a:t>
            </a:r>
            <a:r>
              <a:rPr lang="en-GB" sz="1900" dirty="0" err="1"/>
              <a:t>neoconservatism</a:t>
            </a:r>
            <a:r>
              <a:rPr lang="en-GB" sz="1900" dirty="0"/>
              <a:t>’ and ‘neoliberalism’. Neo conservatism is the belief in robust moral values and an authoritarian state. Neoliberalism is the term used to describe ‘laissez-faire’ or free market economic ideas.</a:t>
            </a: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080" y="1792936"/>
            <a:ext cx="2240886" cy="3133739"/>
          </a:xfrm>
          <a:prstGeom prst="rect">
            <a:avLst/>
          </a:prstGeom>
        </p:spPr>
      </p:pic>
      <p:pic>
        <p:nvPicPr>
          <p:cNvPr id="2050" name="Picture 2" descr="Image result for thatcher ta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9802" y="5000816"/>
            <a:ext cx="3635165" cy="17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42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Tories Under May – One Nation or Thatcherite?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5846930"/>
              </p:ext>
            </p:extLst>
          </p:nvPr>
        </p:nvGraphicFramePr>
        <p:xfrm>
          <a:off x="1203325" y="2011363"/>
          <a:ext cx="10148416" cy="3923440"/>
        </p:xfrm>
        <a:graphic>
          <a:graphicData uri="http://schemas.openxmlformats.org/drawingml/2006/table">
            <a:tbl>
              <a:tblPr firstRow="1" bandRow="1">
                <a:tableStyleId>{5C22544A-7EE6-4342-B048-85BDC9FD1C3A}</a:tableStyleId>
              </a:tblPr>
              <a:tblGrid>
                <a:gridCol w="5074208"/>
                <a:gridCol w="5074208"/>
              </a:tblGrid>
              <a:tr h="352896">
                <a:tc>
                  <a:txBody>
                    <a:bodyPr/>
                    <a:lstStyle/>
                    <a:p>
                      <a:r>
                        <a:rPr lang="en-GB" dirty="0" smtClean="0"/>
                        <a:t>Thatcherite</a:t>
                      </a:r>
                      <a:endParaRPr lang="en-GB" dirty="0"/>
                    </a:p>
                  </a:txBody>
                  <a:tcPr/>
                </a:tc>
                <a:tc>
                  <a:txBody>
                    <a:bodyPr/>
                    <a:lstStyle/>
                    <a:p>
                      <a:r>
                        <a:rPr lang="en-GB" dirty="0" smtClean="0"/>
                        <a:t>One Nation</a:t>
                      </a:r>
                      <a:endParaRPr lang="en-GB" dirty="0"/>
                    </a:p>
                  </a:txBody>
                  <a:tcPr/>
                </a:tc>
              </a:tr>
              <a:tr h="889420">
                <a:tc>
                  <a:txBody>
                    <a:bodyPr/>
                    <a:lstStyle/>
                    <a:p>
                      <a:r>
                        <a:rPr lang="en-GB" dirty="0" smtClean="0"/>
                        <a:t>Tax</a:t>
                      </a:r>
                      <a:endParaRPr lang="en-GB" dirty="0"/>
                    </a:p>
                  </a:txBody>
                  <a:tcPr/>
                </a:tc>
                <a:tc>
                  <a:txBody>
                    <a:bodyPr/>
                    <a:lstStyle/>
                    <a:p>
                      <a:r>
                        <a:rPr lang="en-GB" dirty="0" smtClean="0"/>
                        <a:t>Health</a:t>
                      </a:r>
                      <a:endParaRPr lang="en-GB" dirty="0"/>
                    </a:p>
                  </a:txBody>
                  <a:tcPr/>
                </a:tc>
              </a:tr>
              <a:tr h="889420">
                <a:tc>
                  <a:txBody>
                    <a:bodyPr/>
                    <a:lstStyle/>
                    <a:p>
                      <a:r>
                        <a:rPr lang="en-GB" dirty="0" smtClean="0"/>
                        <a:t>Pension</a:t>
                      </a:r>
                      <a:endParaRPr lang="en-GB" dirty="0"/>
                    </a:p>
                  </a:txBody>
                  <a:tcPr/>
                </a:tc>
                <a:tc>
                  <a:txBody>
                    <a:bodyPr/>
                    <a:lstStyle/>
                    <a:p>
                      <a:r>
                        <a:rPr lang="en-GB" dirty="0" smtClean="0"/>
                        <a:t>Education</a:t>
                      </a:r>
                      <a:endParaRPr lang="en-GB" dirty="0"/>
                    </a:p>
                  </a:txBody>
                  <a:tcPr/>
                </a:tc>
              </a:tr>
              <a:tr h="889420">
                <a:tc>
                  <a:txBody>
                    <a:bodyPr/>
                    <a:lstStyle/>
                    <a:p>
                      <a:r>
                        <a:rPr lang="en-GB" dirty="0" smtClean="0"/>
                        <a:t>Immigration (neo-Conservatism</a:t>
                      </a:r>
                      <a:r>
                        <a:rPr lang="en-GB" baseline="0" dirty="0" smtClean="0"/>
                        <a:t>, British values)</a:t>
                      </a:r>
                      <a:endParaRPr lang="en-GB" dirty="0"/>
                    </a:p>
                  </a:txBody>
                  <a:tcPr/>
                </a:tc>
                <a:tc>
                  <a:txBody>
                    <a:bodyPr/>
                    <a:lstStyle/>
                    <a:p>
                      <a:r>
                        <a:rPr lang="en-GB" dirty="0" smtClean="0"/>
                        <a:t>Housing</a:t>
                      </a:r>
                      <a:endParaRPr lang="en-GB" dirty="0"/>
                    </a:p>
                  </a:txBody>
                  <a:tcPr/>
                </a:tc>
              </a:tr>
              <a:tr h="889420">
                <a:tc>
                  <a:txBody>
                    <a:bodyPr/>
                    <a:lstStyle/>
                    <a:p>
                      <a:r>
                        <a:rPr lang="en-GB" dirty="0" smtClean="0"/>
                        <a:t>EU</a:t>
                      </a:r>
                      <a:r>
                        <a:rPr lang="en-GB" baseline="0" dirty="0" smtClean="0"/>
                        <a:t> – to an extent </a:t>
                      </a:r>
                      <a:endParaRPr lang="en-GB" dirty="0"/>
                    </a:p>
                  </a:txBody>
                  <a:tcPr/>
                </a:tc>
                <a:tc>
                  <a:txBody>
                    <a:bodyPr/>
                    <a:lstStyle/>
                    <a:p>
                      <a:r>
                        <a:rPr lang="en-GB" dirty="0" smtClean="0"/>
                        <a:t>Workers rights - national living wage</a:t>
                      </a:r>
                      <a:endParaRPr lang="en-GB" dirty="0"/>
                    </a:p>
                  </a:txBody>
                  <a:tcPr/>
                </a:tc>
              </a:tr>
            </a:tbl>
          </a:graphicData>
        </a:graphic>
      </p:graphicFrame>
    </p:spTree>
    <p:extLst>
      <p:ext uri="{BB962C8B-B14F-4D97-AF65-F5344CB8AC3E}">
        <p14:creationId xmlns:p14="http://schemas.microsoft.com/office/powerpoint/2010/main" val="45293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Conclusion – to what extent is the current Conservative party Thatcherite </a:t>
            </a:r>
            <a:r>
              <a:rPr lang="en-GB" smtClean="0"/>
              <a:t>in nature?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39831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Political Party? </a:t>
            </a:r>
            <a:endParaRPr lang="en-GB" dirty="0"/>
          </a:p>
        </p:txBody>
      </p:sp>
      <p:sp>
        <p:nvSpPr>
          <p:cNvPr id="3" name="Content Placeholder 2"/>
          <p:cNvSpPr>
            <a:spLocks noGrp="1"/>
          </p:cNvSpPr>
          <p:nvPr>
            <p:ph idx="1"/>
          </p:nvPr>
        </p:nvSpPr>
        <p:spPr/>
        <p:txBody>
          <a:bodyPr/>
          <a:lstStyle/>
          <a:p>
            <a:pPr lvl="0"/>
            <a:r>
              <a:rPr lang="en-GB" dirty="0"/>
              <a:t>Group of like-minded people who attempt to win political power through elections. Disraeli said,  “Party is organised opinion</a:t>
            </a:r>
            <a:r>
              <a:rPr lang="en-GB" dirty="0" smtClean="0"/>
              <a:t>”.</a:t>
            </a:r>
          </a:p>
          <a:p>
            <a:pPr lvl="0"/>
            <a:endParaRPr lang="en-GB" dirty="0"/>
          </a:p>
          <a:p>
            <a:pPr lvl="0"/>
            <a:r>
              <a:rPr lang="en-GB" dirty="0"/>
              <a:t>Will generally have a </a:t>
            </a:r>
            <a:r>
              <a:rPr lang="en-GB" b="1" dirty="0"/>
              <a:t>broad ideological identity</a:t>
            </a:r>
            <a:r>
              <a:rPr lang="en-GB" dirty="0"/>
              <a:t> – its members will share basic values and goals. At elections they will produce a policy programme known as a manifesto</a:t>
            </a:r>
            <a:r>
              <a:rPr lang="en-GB" dirty="0" smtClean="0"/>
              <a:t>.</a:t>
            </a:r>
          </a:p>
          <a:p>
            <a:pPr lvl="0"/>
            <a:endParaRPr lang="en-GB" dirty="0"/>
          </a:p>
          <a:p>
            <a:r>
              <a:rPr lang="en-GB" dirty="0"/>
              <a:t>It will also have a broad policy focus (</a:t>
            </a:r>
            <a:r>
              <a:rPr lang="en-GB" b="1" dirty="0"/>
              <a:t>catch – all),</a:t>
            </a:r>
            <a:r>
              <a:rPr lang="en-GB" dirty="0"/>
              <a:t> since (if it is a major party) it must convince the electorate that it can take on the task of government.  Smaller parties may be more </a:t>
            </a:r>
            <a:r>
              <a:rPr lang="en-GB" b="1" dirty="0"/>
              <a:t>programmatic </a:t>
            </a:r>
            <a:r>
              <a:rPr lang="en-GB" dirty="0"/>
              <a:t>in nature – i.e. Much more fixed opinions (ideological) focussing on particular issues.</a:t>
            </a:r>
          </a:p>
        </p:txBody>
      </p:sp>
    </p:spTree>
    <p:extLst>
      <p:ext uri="{BB962C8B-B14F-4D97-AF65-F5344CB8AC3E}">
        <p14:creationId xmlns:p14="http://schemas.microsoft.com/office/powerpoint/2010/main" val="2793782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Party Factions</a:t>
            </a:r>
            <a:endParaRPr lang="en-GB" dirty="0"/>
          </a:p>
        </p:txBody>
      </p:sp>
      <p:sp>
        <p:nvSpPr>
          <p:cNvPr id="3" name="Content Placeholder 2"/>
          <p:cNvSpPr>
            <a:spLocks noGrp="1"/>
          </p:cNvSpPr>
          <p:nvPr>
            <p:ph idx="1"/>
          </p:nvPr>
        </p:nvSpPr>
        <p:spPr/>
        <p:txBody>
          <a:bodyPr>
            <a:normAutofit/>
          </a:bodyPr>
          <a:lstStyle/>
          <a:p>
            <a:r>
              <a:rPr lang="en-GB" dirty="0" smtClean="0"/>
              <a:t>A group of like minded politicians, usually formed around a key leader or in support of a particular set of policies preferences. </a:t>
            </a:r>
          </a:p>
          <a:p>
            <a:endParaRPr lang="en-GB" dirty="0"/>
          </a:p>
          <a:p>
            <a:r>
              <a:rPr lang="en-GB" dirty="0" smtClean="0"/>
              <a:t>Labour party factions: </a:t>
            </a:r>
          </a:p>
          <a:p>
            <a:r>
              <a:rPr lang="en-GB" dirty="0" smtClean="0"/>
              <a:t>Labour First – more right-wing group of labour Party – backed Anyone But </a:t>
            </a:r>
            <a:r>
              <a:rPr lang="en-GB" dirty="0" err="1" smtClean="0"/>
              <a:t>Corbyn</a:t>
            </a:r>
            <a:r>
              <a:rPr lang="en-GB" dirty="0" smtClean="0"/>
              <a:t> in both leadership races </a:t>
            </a:r>
          </a:p>
          <a:p>
            <a:r>
              <a:rPr lang="en-GB" dirty="0" smtClean="0"/>
              <a:t>Progress – moderate group of MPs (Blairite) </a:t>
            </a:r>
          </a:p>
          <a:p>
            <a:r>
              <a:rPr lang="en-GB" dirty="0" smtClean="0"/>
              <a:t>Momentum – Corbyn supporting and increasingly powerful </a:t>
            </a:r>
          </a:p>
          <a:p>
            <a:endParaRPr lang="en-GB" dirty="0"/>
          </a:p>
        </p:txBody>
      </p:sp>
    </p:spTree>
    <p:extLst>
      <p:ext uri="{BB962C8B-B14F-4D97-AF65-F5344CB8AC3E}">
        <p14:creationId xmlns:p14="http://schemas.microsoft.com/office/powerpoint/2010/main" val="1628302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Party Factions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 group of like minded politicians, usually formed around a key leader or in support of a particular set of policies preferences. </a:t>
            </a:r>
          </a:p>
          <a:p>
            <a:endParaRPr lang="en-GB" dirty="0"/>
          </a:p>
          <a:p>
            <a:r>
              <a:rPr lang="en-GB" dirty="0" smtClean="0"/>
              <a:t>Conservative Party factions</a:t>
            </a:r>
          </a:p>
          <a:p>
            <a:endParaRPr lang="en-GB" dirty="0"/>
          </a:p>
          <a:p>
            <a:r>
              <a:rPr lang="en-GB" dirty="0" smtClean="0"/>
              <a:t>With the Conservatives, it’s now easiest to approach this from a Brexit point of view, those in favour of a ‘hard’ Brexit vs those in favour of a ‘soft’ one</a:t>
            </a:r>
          </a:p>
          <a:p>
            <a:endParaRPr lang="en-GB" dirty="0"/>
          </a:p>
          <a:p>
            <a:r>
              <a:rPr lang="en-GB" dirty="0" smtClean="0"/>
              <a:t>The ‘hard’ Brexit Conservatives MPs are focussed around Boris Johnson &amp; Jacob Rees-</a:t>
            </a:r>
            <a:r>
              <a:rPr lang="en-GB" dirty="0" err="1" smtClean="0"/>
              <a:t>Mogg</a:t>
            </a:r>
            <a:endParaRPr lang="en-GB" dirty="0" smtClean="0"/>
          </a:p>
          <a:p>
            <a:endParaRPr lang="en-GB" dirty="0"/>
          </a:p>
          <a:p>
            <a:r>
              <a:rPr lang="en-GB" dirty="0" smtClean="0"/>
              <a:t>Whilst the ‘soft’ MPs are led by MPs such as Anna </a:t>
            </a:r>
            <a:r>
              <a:rPr lang="en-GB" dirty="0" err="1" smtClean="0"/>
              <a:t>Soubry</a:t>
            </a:r>
            <a:r>
              <a:rPr lang="en-GB" dirty="0" smtClean="0"/>
              <a:t> </a:t>
            </a:r>
            <a:endParaRPr lang="en-GB" dirty="0"/>
          </a:p>
        </p:txBody>
      </p:sp>
    </p:spTree>
    <p:extLst>
      <p:ext uri="{BB962C8B-B14F-4D97-AF65-F5344CB8AC3E}">
        <p14:creationId xmlns:p14="http://schemas.microsoft.com/office/powerpoint/2010/main" val="3893857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899996"/>
            <a:ext cx="9784080" cy="564910"/>
          </a:xfrm>
        </p:spPr>
        <p:txBody>
          <a:bodyPr>
            <a:normAutofit fontScale="90000"/>
          </a:bodyPr>
          <a:lstStyle/>
          <a:p>
            <a:r>
              <a:rPr lang="en-GB" b="1" u="sng" dirty="0"/>
              <a:t>Core Functions of political parties (10) </a:t>
            </a:r>
            <a:r>
              <a:rPr lang="en-GB" b="1" dirty="0"/>
              <a:t> (Think ‘PROPER’!)</a:t>
            </a:r>
            <a:br>
              <a:rPr lang="en-GB" b="1" dirty="0"/>
            </a:br>
            <a:endParaRPr lang="en-GB" dirty="0"/>
          </a:p>
        </p:txBody>
      </p:sp>
      <p:sp>
        <p:nvSpPr>
          <p:cNvPr id="3" name="Content Placeholder 2"/>
          <p:cNvSpPr>
            <a:spLocks noGrp="1"/>
          </p:cNvSpPr>
          <p:nvPr>
            <p:ph idx="1"/>
          </p:nvPr>
        </p:nvSpPr>
        <p:spPr>
          <a:xfrm>
            <a:off x="560368" y="2159961"/>
            <a:ext cx="9784080" cy="4206240"/>
          </a:xfrm>
        </p:spPr>
        <p:txBody>
          <a:bodyPr>
            <a:noAutofit/>
          </a:bodyPr>
          <a:lstStyle/>
          <a:p>
            <a:r>
              <a:rPr lang="en-GB" sz="2800" b="1" u="sng" dirty="0"/>
              <a:t>P</a:t>
            </a:r>
            <a:r>
              <a:rPr lang="en-GB" sz="1600" b="1" dirty="0"/>
              <a:t>olicy </a:t>
            </a:r>
            <a:r>
              <a:rPr lang="en-GB" sz="1600" b="1" dirty="0" smtClean="0"/>
              <a:t>function</a:t>
            </a:r>
          </a:p>
          <a:p>
            <a:endParaRPr lang="en-GB" sz="1600" dirty="0"/>
          </a:p>
          <a:p>
            <a:r>
              <a:rPr lang="en-GB" sz="1600" dirty="0" smtClean="0"/>
              <a:t> </a:t>
            </a:r>
            <a:r>
              <a:rPr lang="en-GB" sz="2800" b="1" u="sng" dirty="0" smtClean="0"/>
              <a:t>R</a:t>
            </a:r>
            <a:r>
              <a:rPr lang="en-GB" sz="1600" b="1" dirty="0" smtClean="0"/>
              <a:t>epresentative </a:t>
            </a:r>
            <a:r>
              <a:rPr lang="en-GB" sz="1600" b="1" dirty="0"/>
              <a:t>function</a:t>
            </a:r>
            <a:r>
              <a:rPr lang="en-GB" sz="1600" dirty="0"/>
              <a:t>: </a:t>
            </a:r>
            <a:endParaRPr lang="en-GB" sz="1600" dirty="0" smtClean="0"/>
          </a:p>
          <a:p>
            <a:endParaRPr lang="en-GB" sz="1600" b="1" u="sng" dirty="0"/>
          </a:p>
          <a:p>
            <a:r>
              <a:rPr lang="en-GB" sz="2400" b="1" u="sng" dirty="0" smtClean="0"/>
              <a:t>O</a:t>
            </a:r>
            <a:r>
              <a:rPr lang="en-GB" sz="1600" b="1" dirty="0" smtClean="0"/>
              <a:t>rganisation </a:t>
            </a:r>
            <a:r>
              <a:rPr lang="en-GB" sz="1600" b="1" dirty="0"/>
              <a:t>of Government: </a:t>
            </a:r>
            <a:r>
              <a:rPr lang="en-GB" sz="1600" dirty="0"/>
              <a:t> </a:t>
            </a:r>
            <a:endParaRPr lang="en-GB" sz="1600" dirty="0" smtClean="0"/>
          </a:p>
          <a:p>
            <a:endParaRPr lang="en-GB" sz="1600" dirty="0" smtClean="0"/>
          </a:p>
          <a:p>
            <a:r>
              <a:rPr lang="en-GB" sz="2400" b="1" u="sng" dirty="0" smtClean="0"/>
              <a:t>P</a:t>
            </a:r>
            <a:r>
              <a:rPr lang="en-GB" sz="1600" b="1" dirty="0" smtClean="0"/>
              <a:t>articipatory </a:t>
            </a:r>
            <a:r>
              <a:rPr lang="en-GB" sz="1600" b="1" dirty="0"/>
              <a:t>function</a:t>
            </a:r>
            <a:r>
              <a:rPr lang="en-GB" sz="1600" dirty="0"/>
              <a:t>. </a:t>
            </a:r>
            <a:endParaRPr lang="en-GB" sz="1600" dirty="0" smtClean="0"/>
          </a:p>
          <a:p>
            <a:endParaRPr lang="en-GB" sz="1600" dirty="0"/>
          </a:p>
          <a:p>
            <a:r>
              <a:rPr lang="en-GB" sz="2400" b="1" u="sng" dirty="0" smtClean="0"/>
              <a:t>E</a:t>
            </a:r>
            <a:r>
              <a:rPr lang="en-GB" sz="1600" b="1" dirty="0" smtClean="0"/>
              <a:t>lections:</a:t>
            </a:r>
          </a:p>
          <a:p>
            <a:endParaRPr lang="en-GB" sz="1600" b="1" dirty="0" smtClean="0"/>
          </a:p>
          <a:p>
            <a:r>
              <a:rPr lang="en-GB" sz="2000" b="1" u="sng" dirty="0" smtClean="0"/>
              <a:t>R</a:t>
            </a:r>
            <a:r>
              <a:rPr lang="en-GB" sz="1600" b="1" dirty="0" smtClean="0"/>
              <a:t>ecruitment </a:t>
            </a:r>
            <a:r>
              <a:rPr lang="en-GB" sz="1600" b="1" dirty="0"/>
              <a:t>of leaders</a:t>
            </a:r>
            <a:r>
              <a:rPr lang="en-GB" sz="1600" b="1" dirty="0" smtClean="0"/>
              <a:t>:</a:t>
            </a:r>
            <a:endParaRPr lang="en-GB" sz="1600" dirty="0" smtClean="0"/>
          </a:p>
          <a:p>
            <a:endParaRPr lang="en-GB" sz="1600" dirty="0"/>
          </a:p>
        </p:txBody>
      </p:sp>
    </p:spTree>
    <p:extLst>
      <p:ext uri="{BB962C8B-B14F-4D97-AF65-F5344CB8AC3E}">
        <p14:creationId xmlns:p14="http://schemas.microsoft.com/office/powerpoint/2010/main" val="2801837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Adversary vs consensus politics </a:t>
            </a:r>
          </a:p>
        </p:txBody>
      </p:sp>
      <p:sp>
        <p:nvSpPr>
          <p:cNvPr id="3" name="Content Placeholder 2"/>
          <p:cNvSpPr>
            <a:spLocks noGrp="1"/>
          </p:cNvSpPr>
          <p:nvPr>
            <p:ph idx="1"/>
          </p:nvPr>
        </p:nvSpPr>
        <p:spPr/>
        <p:txBody>
          <a:bodyPr/>
          <a:lstStyle/>
          <a:p>
            <a:r>
              <a:rPr lang="en-GB" dirty="0" smtClean="0"/>
              <a:t>What is meant by Adversary Politics? </a:t>
            </a:r>
            <a:endParaRPr lang="en-GB" dirty="0"/>
          </a:p>
        </p:txBody>
      </p:sp>
      <p:pic>
        <p:nvPicPr>
          <p:cNvPr id="5" name="Picture 4"/>
          <p:cNvPicPr>
            <a:picLocks noChangeAspect="1"/>
          </p:cNvPicPr>
          <p:nvPr/>
        </p:nvPicPr>
        <p:blipFill>
          <a:blip r:embed="rId2"/>
          <a:stretch>
            <a:fillRect/>
          </a:stretch>
        </p:blipFill>
        <p:spPr>
          <a:xfrm>
            <a:off x="3125755" y="2726765"/>
            <a:ext cx="5613918" cy="3491155"/>
          </a:xfrm>
          <a:prstGeom prst="rect">
            <a:avLst/>
          </a:prstGeom>
        </p:spPr>
      </p:pic>
    </p:spTree>
    <p:extLst>
      <p:ext uri="{BB962C8B-B14F-4D97-AF65-F5344CB8AC3E}">
        <p14:creationId xmlns:p14="http://schemas.microsoft.com/office/powerpoint/2010/main" val="2059656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Adversary vs consensus politics </a:t>
            </a:r>
          </a:p>
        </p:txBody>
      </p:sp>
      <p:sp>
        <p:nvSpPr>
          <p:cNvPr id="3" name="Content Placeholder 2"/>
          <p:cNvSpPr>
            <a:spLocks noGrp="1"/>
          </p:cNvSpPr>
          <p:nvPr>
            <p:ph idx="1"/>
          </p:nvPr>
        </p:nvSpPr>
        <p:spPr/>
        <p:txBody>
          <a:bodyPr>
            <a:normAutofit/>
          </a:bodyPr>
          <a:lstStyle/>
          <a:p>
            <a:r>
              <a:rPr lang="en-GB" dirty="0" smtClean="0"/>
              <a:t>Adversary Politics </a:t>
            </a:r>
          </a:p>
          <a:p>
            <a:endParaRPr lang="en-GB" dirty="0"/>
          </a:p>
          <a:p>
            <a:pPr lvl="0"/>
            <a:r>
              <a:rPr lang="en-GB" dirty="0" smtClean="0"/>
              <a:t>The </a:t>
            </a:r>
            <a:r>
              <a:rPr lang="en-GB" dirty="0"/>
              <a:t>broader meaning </a:t>
            </a:r>
            <a:r>
              <a:rPr lang="en-GB" dirty="0" smtClean="0"/>
              <a:t>of adversary politics is when </a:t>
            </a:r>
            <a:r>
              <a:rPr lang="en-GB" dirty="0"/>
              <a:t>there is a wide and clear gulf between the policies of main parties e.g. the 1980s was a great period of adversary politics in Britain, when Thatcherism was confronted by a very left wing Labour Party. </a:t>
            </a:r>
          </a:p>
          <a:p>
            <a:pPr lvl="0"/>
            <a:r>
              <a:rPr lang="en-GB" dirty="0"/>
              <a:t>Potentially the advent of </a:t>
            </a:r>
            <a:r>
              <a:rPr lang="en-GB" dirty="0" err="1"/>
              <a:t>Corbyn</a:t>
            </a:r>
            <a:r>
              <a:rPr lang="en-GB" dirty="0"/>
              <a:t> as leader of the Labour party means that this is coming back? </a:t>
            </a:r>
          </a:p>
          <a:p>
            <a:endParaRPr lang="en-GB" dirty="0"/>
          </a:p>
        </p:txBody>
      </p:sp>
    </p:spTree>
    <p:extLst>
      <p:ext uri="{BB962C8B-B14F-4D97-AF65-F5344CB8AC3E}">
        <p14:creationId xmlns:p14="http://schemas.microsoft.com/office/powerpoint/2010/main" val="2750321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7231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Adversary vs consensus politics </a:t>
            </a:r>
          </a:p>
        </p:txBody>
      </p:sp>
      <p:sp>
        <p:nvSpPr>
          <p:cNvPr id="3" name="Content Placeholder 2"/>
          <p:cNvSpPr>
            <a:spLocks noGrp="1"/>
          </p:cNvSpPr>
          <p:nvPr>
            <p:ph idx="1"/>
          </p:nvPr>
        </p:nvSpPr>
        <p:spPr/>
        <p:txBody>
          <a:bodyPr/>
          <a:lstStyle/>
          <a:p>
            <a:r>
              <a:rPr lang="en-GB" dirty="0" smtClean="0"/>
              <a:t>What is meant by Consensus Politics?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104" y="2705876"/>
            <a:ext cx="3981839" cy="3981839"/>
          </a:xfrm>
          <a:prstGeom prst="rect">
            <a:avLst/>
          </a:prstGeom>
        </p:spPr>
      </p:pic>
    </p:spTree>
    <p:extLst>
      <p:ext uri="{BB962C8B-B14F-4D97-AF65-F5344CB8AC3E}">
        <p14:creationId xmlns:p14="http://schemas.microsoft.com/office/powerpoint/2010/main" val="346531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668</TotalTime>
  <Words>2008</Words>
  <Application>Microsoft Office PowerPoint</Application>
  <PresentationFormat>Widescreen</PresentationFormat>
  <Paragraphs>155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Corbel</vt:lpstr>
      <vt:lpstr>Symbol</vt:lpstr>
      <vt:lpstr>Wingdings</vt:lpstr>
      <vt:lpstr>Banded</vt:lpstr>
      <vt:lpstr>Political Parties Revision </vt:lpstr>
      <vt:lpstr>Key Terms</vt:lpstr>
      <vt:lpstr>What is a Political Party? </vt:lpstr>
      <vt:lpstr>Party Factions</vt:lpstr>
      <vt:lpstr>Party Factions</vt:lpstr>
      <vt:lpstr>Core Functions of political parties (10)  (Think ‘PROPER’!) </vt:lpstr>
      <vt:lpstr>Adversary vs consensus politics </vt:lpstr>
      <vt:lpstr>Adversary vs consensus politics </vt:lpstr>
      <vt:lpstr>Adversary vs consensus politics </vt:lpstr>
      <vt:lpstr>Adversary vs consensus politics </vt:lpstr>
      <vt:lpstr>Ideologies</vt:lpstr>
      <vt:lpstr>Main areas of consensus (similarities) between the main parties </vt:lpstr>
      <vt:lpstr>Main areas of consensus (similarities) between the main parties.  </vt:lpstr>
      <vt:lpstr>Main areas of Difference between the three main parties. </vt:lpstr>
      <vt:lpstr>Main areas of Difference between the main parties.  </vt:lpstr>
      <vt:lpstr>Main areas of Difference between the main parties.  </vt:lpstr>
      <vt:lpstr>Conclusion – to what extent are the main parties divided? </vt:lpstr>
      <vt:lpstr>Left Wing Ideas </vt:lpstr>
      <vt:lpstr>Ideals and beliefs of labour</vt:lpstr>
      <vt:lpstr>Labour under corbyn returned to/Abandoned traditional principles? </vt:lpstr>
      <vt:lpstr>Right Wing Ideas </vt:lpstr>
      <vt:lpstr>One Nation Conservatism (or traditional conservatism) vs Thatcherism  </vt:lpstr>
      <vt:lpstr>Tories Under May – One Nation or Thatcherite? </vt:lpstr>
      <vt:lpstr>Conclusion – to what extent is the current Conservative party Thatcherite in nature?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 Revision</dc:title>
  <dc:creator>Ed Sylvester</dc:creator>
  <cp:lastModifiedBy>Laurie Huggett-Wilde</cp:lastModifiedBy>
  <cp:revision>40</cp:revision>
  <cp:lastPrinted>2018-04-23T07:44:57Z</cp:lastPrinted>
  <dcterms:created xsi:type="dcterms:W3CDTF">2017-05-08T12:44:17Z</dcterms:created>
  <dcterms:modified xsi:type="dcterms:W3CDTF">2018-04-23T07:45:16Z</dcterms:modified>
</cp:coreProperties>
</file>