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0" r:id="rId2"/>
    <p:sldMasterId id="2147483672" r:id="rId3"/>
  </p:sldMasterIdLst>
  <p:sldIdLst>
    <p:sldId id="258" r:id="rId4"/>
    <p:sldId id="259" r:id="rId5"/>
    <p:sldId id="271" r:id="rId6"/>
    <p:sldId id="256" r:id="rId7"/>
    <p:sldId id="257" r:id="rId8"/>
    <p:sldId id="260" r:id="rId9"/>
    <p:sldId id="261" r:id="rId10"/>
    <p:sldId id="262" r:id="rId11"/>
    <p:sldId id="263" r:id="rId12"/>
    <p:sldId id="264" r:id="rId13"/>
    <p:sldId id="265" r:id="rId14"/>
    <p:sldId id="266" r:id="rId15"/>
    <p:sldId id="269" r:id="rId16"/>
    <p:sldId id="267" r:id="rId17"/>
    <p:sldId id="268"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6" d="100"/>
          <a:sy n="116" d="100"/>
        </p:scale>
        <p:origin x="10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13A251-D5E8-41D1-B341-DC116CC3C965}"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GB"/>
        </a:p>
      </dgm:t>
    </dgm:pt>
    <dgm:pt modelId="{C08E993E-C0FD-4D63-B49A-62AFCE7052D8}">
      <dgm:prSet phldrT="[Text]"/>
      <dgm:spPr>
        <a:xfrm>
          <a:off x="2188666" y="1445716"/>
          <a:ext cx="1109067" cy="1109067"/>
        </a:xfrm>
        <a:prstGeom prst="ellipse">
          <a:avLst/>
        </a:prstGeom>
        <a:solidFill>
          <a:srgbClr val="808080">
            <a:hueOff val="0"/>
            <a:satOff val="0"/>
            <a:lumOff val="0"/>
            <a:alphaOff val="0"/>
          </a:srgbClr>
        </a:solidFill>
        <a:ln w="12700" cap="flat" cmpd="sng" algn="ctr">
          <a:solidFill>
            <a:srgbClr val="0C0C0C">
              <a:hueOff val="0"/>
              <a:satOff val="0"/>
              <a:lumOff val="0"/>
              <a:alphaOff val="0"/>
            </a:srgbClr>
          </a:solidFill>
          <a:prstDash val="solid"/>
          <a:miter lim="800000"/>
        </a:ln>
        <a:effectLst/>
      </dgm:spPr>
      <dgm:t>
        <a:bodyPr/>
        <a:lstStyle/>
        <a:p>
          <a:r>
            <a:rPr lang="en-GB">
              <a:solidFill>
                <a:srgbClr val="0C0C0C"/>
              </a:solidFill>
              <a:latin typeface="Calibri" panose="020F0502020204030204"/>
              <a:ea typeface="+mn-ea"/>
              <a:cs typeface="+mn-cs"/>
            </a:rPr>
            <a:t>What is the impact of the EU on Britain?</a:t>
          </a:r>
        </a:p>
      </dgm:t>
    </dgm:pt>
    <dgm:pt modelId="{1BBE0FC3-987C-41E8-8E1D-C058D9AEDF96}" type="parTrans" cxnId="{8500D4C6-08A0-4538-B818-41F149079F70}">
      <dgm:prSet/>
      <dgm:spPr/>
      <dgm:t>
        <a:bodyPr/>
        <a:lstStyle/>
        <a:p>
          <a:endParaRPr lang="en-GB"/>
        </a:p>
      </dgm:t>
    </dgm:pt>
    <dgm:pt modelId="{FC0FF860-2215-4498-A153-5BAEF14D4C3F}" type="sibTrans" cxnId="{8500D4C6-08A0-4538-B818-41F149079F70}">
      <dgm:prSet/>
      <dgm:spPr/>
      <dgm:t>
        <a:bodyPr/>
        <a:lstStyle/>
        <a:p>
          <a:endParaRPr lang="en-GB"/>
        </a:p>
      </dgm:t>
    </dgm:pt>
    <dgm:pt modelId="{28FDAE75-7216-4DE8-ACD5-E51D5FCB7196}">
      <dgm:prSet phldrT="[Text]">
        <dgm:style>
          <a:lnRef idx="2">
            <a:schemeClr val="accent4">
              <a:shade val="50000"/>
            </a:schemeClr>
          </a:lnRef>
          <a:fillRef idx="1">
            <a:schemeClr val="accent4"/>
          </a:fillRef>
          <a:effectRef idx="0">
            <a:schemeClr val="accent4"/>
          </a:effectRef>
          <a:fontRef idx="minor">
            <a:schemeClr val="lt1"/>
          </a:fontRef>
        </dgm:style>
      </dgm:prSet>
      <dgm:spPr>
        <a:xfrm>
          <a:off x="2188666" y="2398"/>
          <a:ext cx="1109067" cy="1109067"/>
        </a:xfrm>
        <a:prstGeom prst="ellipse">
          <a:avLst/>
        </a:prstGeom>
        <a:ln/>
      </dgm:spPr>
      <dgm:t>
        <a:bodyPr/>
        <a:lstStyle/>
        <a:p>
          <a:r>
            <a:rPr lang="en-GB" dirty="0">
              <a:solidFill>
                <a:srgbClr val="0C0C0C"/>
              </a:solidFill>
              <a:latin typeface="Calibri" panose="020F0502020204030204"/>
              <a:ea typeface="+mn-ea"/>
              <a:cs typeface="+mn-cs"/>
            </a:rPr>
            <a:t>UK Political Parties</a:t>
          </a:r>
        </a:p>
      </dgm:t>
    </dgm:pt>
    <dgm:pt modelId="{51B63DF2-0231-41E4-99CE-38A42FCF65CA}" type="parTrans" cxnId="{2CBF6E17-2293-4942-B2FE-E030D52E45E4}">
      <dgm:prSet/>
      <dgm:spPr>
        <a:xfrm rot="16200000">
          <a:off x="2576074" y="1260397"/>
          <a:ext cx="334250" cy="36386"/>
        </a:xfrm>
        <a:custGeom>
          <a:avLst/>
          <a:gdLst/>
          <a:ahLst/>
          <a:cxnLst/>
          <a:rect l="0" t="0" r="0" b="0"/>
          <a:pathLst>
            <a:path>
              <a:moveTo>
                <a:pt x="0" y="18193"/>
              </a:moveTo>
              <a:lnTo>
                <a:pt x="334250" y="18193"/>
              </a:lnTo>
            </a:path>
          </a:pathLst>
        </a:custGeom>
        <a:noFill/>
        <a:ln w="12700" cap="flat" cmpd="sng" algn="ctr">
          <a:solidFill>
            <a:srgbClr val="808080">
              <a:shade val="60000"/>
              <a:hueOff val="0"/>
              <a:satOff val="0"/>
              <a:lumOff val="0"/>
              <a:alphaOff val="0"/>
            </a:srgbClr>
          </a:solidFill>
          <a:prstDash val="solid"/>
          <a:miter lim="800000"/>
        </a:ln>
        <a:effectLst/>
      </dgm:spPr>
      <dgm:t>
        <a:bodyPr/>
        <a:lstStyle/>
        <a:p>
          <a:endParaRPr lang="en-GB">
            <a:solidFill>
              <a:srgbClr val="595959">
                <a:hueOff val="0"/>
                <a:satOff val="0"/>
                <a:lumOff val="0"/>
                <a:alphaOff val="0"/>
              </a:srgbClr>
            </a:solidFill>
            <a:latin typeface="Calibri" panose="020F0502020204030204"/>
            <a:ea typeface="+mn-ea"/>
            <a:cs typeface="+mn-cs"/>
          </a:endParaRPr>
        </a:p>
      </dgm:t>
    </dgm:pt>
    <dgm:pt modelId="{960879F5-5FEF-4A92-A235-B3260D70B8A2}" type="sibTrans" cxnId="{2CBF6E17-2293-4942-B2FE-E030D52E45E4}">
      <dgm:prSet/>
      <dgm:spPr/>
      <dgm:t>
        <a:bodyPr/>
        <a:lstStyle/>
        <a:p>
          <a:endParaRPr lang="en-GB"/>
        </a:p>
      </dgm:t>
    </dgm:pt>
    <dgm:pt modelId="{4B931538-C506-49E9-A7EC-FF24BB4C296D}">
      <dgm:prSet phldrT="[Text]">
        <dgm:style>
          <a:lnRef idx="3">
            <a:schemeClr val="lt1"/>
          </a:lnRef>
          <a:fillRef idx="1">
            <a:schemeClr val="accent5"/>
          </a:fillRef>
          <a:effectRef idx="1">
            <a:schemeClr val="accent5"/>
          </a:effectRef>
          <a:fontRef idx="minor">
            <a:schemeClr val="lt1"/>
          </a:fontRef>
        </dgm:style>
      </dgm:prSet>
      <dgm:spPr>
        <a:xfrm>
          <a:off x="3438616" y="724057"/>
          <a:ext cx="1109067" cy="1109067"/>
        </a:xfrm>
        <a:prstGeom prst="ellipse">
          <a:avLst/>
        </a:prstGeom>
        <a:ln/>
      </dgm:spPr>
      <dgm:t>
        <a:bodyPr/>
        <a:lstStyle/>
        <a:p>
          <a:r>
            <a:rPr lang="en-GB">
              <a:solidFill>
                <a:srgbClr val="0C0C0C"/>
              </a:solidFill>
              <a:latin typeface="Calibri" panose="020F0502020204030204"/>
              <a:ea typeface="+mn-ea"/>
              <a:cs typeface="+mn-cs"/>
            </a:rPr>
            <a:t>Brexit</a:t>
          </a:r>
        </a:p>
      </dgm:t>
    </dgm:pt>
    <dgm:pt modelId="{CCB8A7F0-1982-4AE9-9ACB-B1605FDD87D8}" type="parTrans" cxnId="{AC2E351B-14D5-44F3-89E2-46DA1BF42106}">
      <dgm:prSet/>
      <dgm:spPr>
        <a:xfrm rot="19800000">
          <a:off x="3201049" y="1621227"/>
          <a:ext cx="334250" cy="36386"/>
        </a:xfrm>
        <a:custGeom>
          <a:avLst/>
          <a:gdLst/>
          <a:ahLst/>
          <a:cxnLst/>
          <a:rect l="0" t="0" r="0" b="0"/>
          <a:pathLst>
            <a:path>
              <a:moveTo>
                <a:pt x="0" y="18193"/>
              </a:moveTo>
              <a:lnTo>
                <a:pt x="334250" y="18193"/>
              </a:lnTo>
            </a:path>
          </a:pathLst>
        </a:custGeom>
        <a:noFill/>
        <a:ln w="12700" cap="flat" cmpd="sng" algn="ctr">
          <a:solidFill>
            <a:srgbClr val="808080">
              <a:shade val="60000"/>
              <a:hueOff val="0"/>
              <a:satOff val="0"/>
              <a:lumOff val="0"/>
              <a:alphaOff val="0"/>
            </a:srgbClr>
          </a:solidFill>
          <a:prstDash val="solid"/>
          <a:miter lim="800000"/>
        </a:ln>
        <a:effectLst/>
      </dgm:spPr>
      <dgm:t>
        <a:bodyPr/>
        <a:lstStyle/>
        <a:p>
          <a:endParaRPr lang="en-GB">
            <a:solidFill>
              <a:srgbClr val="595959">
                <a:hueOff val="0"/>
                <a:satOff val="0"/>
                <a:lumOff val="0"/>
                <a:alphaOff val="0"/>
              </a:srgbClr>
            </a:solidFill>
            <a:latin typeface="Calibri" panose="020F0502020204030204"/>
            <a:ea typeface="+mn-ea"/>
            <a:cs typeface="+mn-cs"/>
          </a:endParaRPr>
        </a:p>
      </dgm:t>
    </dgm:pt>
    <dgm:pt modelId="{70CAD0B6-F20B-45B6-B289-86CE0839EF9C}" type="sibTrans" cxnId="{AC2E351B-14D5-44F3-89E2-46DA1BF42106}">
      <dgm:prSet/>
      <dgm:spPr/>
      <dgm:t>
        <a:bodyPr/>
        <a:lstStyle/>
        <a:p>
          <a:endParaRPr lang="en-GB"/>
        </a:p>
      </dgm:t>
    </dgm:pt>
    <dgm:pt modelId="{04BA611F-BD6B-445A-A9F4-7B31F4C49332}">
      <dgm:prSet phldrT="[Text]"/>
      <dgm:spPr>
        <a:xfrm>
          <a:off x="3438616" y="2167375"/>
          <a:ext cx="1109067" cy="1109067"/>
        </a:xfrm>
        <a:prstGeom prst="ellipse">
          <a:avLst/>
        </a:prstGeom>
        <a:solidFill>
          <a:schemeClr val="tx2">
            <a:lumMod val="10000"/>
            <a:lumOff val="90000"/>
          </a:schemeClr>
        </a:solidFill>
        <a:ln w="12700" cap="flat" cmpd="sng" algn="ctr">
          <a:solidFill>
            <a:srgbClr val="0C0C0C">
              <a:hueOff val="0"/>
              <a:satOff val="0"/>
              <a:lumOff val="0"/>
              <a:alphaOff val="0"/>
            </a:srgbClr>
          </a:solidFill>
          <a:prstDash val="solid"/>
          <a:miter lim="800000"/>
        </a:ln>
        <a:effectLst/>
      </dgm:spPr>
      <dgm:t>
        <a:bodyPr/>
        <a:lstStyle/>
        <a:p>
          <a:r>
            <a:rPr lang="en-GB" dirty="0">
              <a:solidFill>
                <a:srgbClr val="0C0C0C"/>
              </a:solidFill>
              <a:latin typeface="Calibri" panose="020F0502020204030204"/>
              <a:ea typeface="+mn-ea"/>
              <a:cs typeface="+mn-cs"/>
            </a:rPr>
            <a:t>Public Policy</a:t>
          </a:r>
        </a:p>
      </dgm:t>
    </dgm:pt>
    <dgm:pt modelId="{2301276E-16FB-46FC-8110-E8E1ADFC27A6}" type="parTrans" cxnId="{47E9B0EF-22A9-4AAB-87B3-E49217797AA2}">
      <dgm:prSet/>
      <dgm:spPr>
        <a:xfrm rot="1800000">
          <a:off x="3201049" y="2342886"/>
          <a:ext cx="334250" cy="36386"/>
        </a:xfrm>
        <a:custGeom>
          <a:avLst/>
          <a:gdLst/>
          <a:ahLst/>
          <a:cxnLst/>
          <a:rect l="0" t="0" r="0" b="0"/>
          <a:pathLst>
            <a:path>
              <a:moveTo>
                <a:pt x="0" y="18193"/>
              </a:moveTo>
              <a:lnTo>
                <a:pt x="334250" y="18193"/>
              </a:lnTo>
            </a:path>
          </a:pathLst>
        </a:custGeom>
        <a:noFill/>
        <a:ln w="12700" cap="flat" cmpd="sng" algn="ctr">
          <a:solidFill>
            <a:srgbClr val="808080">
              <a:shade val="60000"/>
              <a:hueOff val="0"/>
              <a:satOff val="0"/>
              <a:lumOff val="0"/>
              <a:alphaOff val="0"/>
            </a:srgbClr>
          </a:solidFill>
          <a:prstDash val="solid"/>
          <a:miter lim="800000"/>
        </a:ln>
        <a:effectLst/>
      </dgm:spPr>
      <dgm:t>
        <a:bodyPr/>
        <a:lstStyle/>
        <a:p>
          <a:endParaRPr lang="en-GB">
            <a:solidFill>
              <a:srgbClr val="595959">
                <a:hueOff val="0"/>
                <a:satOff val="0"/>
                <a:lumOff val="0"/>
                <a:alphaOff val="0"/>
              </a:srgbClr>
            </a:solidFill>
            <a:latin typeface="Calibri" panose="020F0502020204030204"/>
            <a:ea typeface="+mn-ea"/>
            <a:cs typeface="+mn-cs"/>
          </a:endParaRPr>
        </a:p>
      </dgm:t>
    </dgm:pt>
    <dgm:pt modelId="{446B84E3-5A63-4141-BEAC-0C298F43077E}" type="sibTrans" cxnId="{47E9B0EF-22A9-4AAB-87B3-E49217797AA2}">
      <dgm:prSet/>
      <dgm:spPr/>
      <dgm:t>
        <a:bodyPr/>
        <a:lstStyle/>
        <a:p>
          <a:endParaRPr lang="en-GB"/>
        </a:p>
      </dgm:t>
    </dgm:pt>
    <dgm:pt modelId="{DC2AC929-F00E-4075-A0D8-EE342A84C802}">
      <dgm:prSet phldrT="[Text]"/>
      <dgm:spPr/>
      <dgm:t>
        <a:bodyPr/>
        <a:lstStyle/>
        <a:p>
          <a:endParaRPr lang="en-GB"/>
        </a:p>
      </dgm:t>
    </dgm:pt>
    <dgm:pt modelId="{195A72D4-E603-4F80-AAF7-56D3EF1856C4}" type="parTrans" cxnId="{AF3B1B07-565D-4D13-99C0-BA44C0DADB67}">
      <dgm:prSet/>
      <dgm:spPr/>
      <dgm:t>
        <a:bodyPr/>
        <a:lstStyle/>
        <a:p>
          <a:endParaRPr lang="en-GB"/>
        </a:p>
      </dgm:t>
    </dgm:pt>
    <dgm:pt modelId="{08110247-FB56-4FEC-9F1E-928D6632273A}" type="sibTrans" cxnId="{AF3B1B07-565D-4D13-99C0-BA44C0DADB67}">
      <dgm:prSet/>
      <dgm:spPr/>
      <dgm:t>
        <a:bodyPr/>
        <a:lstStyle/>
        <a:p>
          <a:endParaRPr lang="en-GB"/>
        </a:p>
      </dgm:t>
    </dgm:pt>
    <dgm:pt modelId="{BB758203-5B15-42AC-8970-32D402013385}">
      <dgm:prSet phldrT="[Text]"/>
      <dgm:spPr>
        <a:xfrm>
          <a:off x="2188666" y="2889034"/>
          <a:ext cx="1109067" cy="1109067"/>
        </a:xfrm>
        <a:prstGeom prst="ellipse">
          <a:avLst/>
        </a:prstGeom>
        <a:solidFill>
          <a:schemeClr val="accent3"/>
        </a:solidFill>
        <a:ln w="12700" cap="flat" cmpd="sng" algn="ctr">
          <a:solidFill>
            <a:srgbClr val="0C0C0C">
              <a:hueOff val="0"/>
              <a:satOff val="0"/>
              <a:lumOff val="0"/>
              <a:alphaOff val="0"/>
            </a:srgbClr>
          </a:solidFill>
          <a:prstDash val="solid"/>
          <a:miter lim="800000"/>
        </a:ln>
        <a:effectLst/>
      </dgm:spPr>
      <dgm:t>
        <a:bodyPr/>
        <a:lstStyle/>
        <a:p>
          <a:r>
            <a:rPr lang="en-GB" dirty="0">
              <a:solidFill>
                <a:srgbClr val="0C0C0C"/>
              </a:solidFill>
              <a:latin typeface="Calibri" panose="020F0502020204030204"/>
              <a:ea typeface="+mn-ea"/>
              <a:cs typeface="+mn-cs"/>
            </a:rPr>
            <a:t>Pressure groups</a:t>
          </a:r>
        </a:p>
      </dgm:t>
    </dgm:pt>
    <dgm:pt modelId="{095D0CF6-5F93-4213-A88C-DFD1EDD36CE0}" type="parTrans" cxnId="{400645D2-8D07-4B17-AB80-7C6EA682FC17}">
      <dgm:prSet/>
      <dgm:spPr>
        <a:xfrm rot="5400000">
          <a:off x="2576074" y="2703715"/>
          <a:ext cx="334250" cy="36386"/>
        </a:xfrm>
        <a:custGeom>
          <a:avLst/>
          <a:gdLst/>
          <a:ahLst/>
          <a:cxnLst/>
          <a:rect l="0" t="0" r="0" b="0"/>
          <a:pathLst>
            <a:path>
              <a:moveTo>
                <a:pt x="0" y="18193"/>
              </a:moveTo>
              <a:lnTo>
                <a:pt x="334250" y="18193"/>
              </a:lnTo>
            </a:path>
          </a:pathLst>
        </a:custGeom>
        <a:noFill/>
        <a:ln w="12700" cap="flat" cmpd="sng" algn="ctr">
          <a:solidFill>
            <a:srgbClr val="808080">
              <a:shade val="60000"/>
              <a:hueOff val="0"/>
              <a:satOff val="0"/>
              <a:lumOff val="0"/>
              <a:alphaOff val="0"/>
            </a:srgbClr>
          </a:solidFill>
          <a:prstDash val="solid"/>
          <a:miter lim="800000"/>
        </a:ln>
        <a:effectLst/>
      </dgm:spPr>
      <dgm:t>
        <a:bodyPr/>
        <a:lstStyle/>
        <a:p>
          <a:endParaRPr lang="en-GB">
            <a:solidFill>
              <a:srgbClr val="595959">
                <a:hueOff val="0"/>
                <a:satOff val="0"/>
                <a:lumOff val="0"/>
                <a:alphaOff val="0"/>
              </a:srgbClr>
            </a:solidFill>
            <a:latin typeface="Calibri" panose="020F0502020204030204"/>
            <a:ea typeface="+mn-ea"/>
            <a:cs typeface="+mn-cs"/>
          </a:endParaRPr>
        </a:p>
      </dgm:t>
    </dgm:pt>
    <dgm:pt modelId="{B8191840-505D-4308-A500-10A378B41AD3}" type="sibTrans" cxnId="{400645D2-8D07-4B17-AB80-7C6EA682FC17}">
      <dgm:prSet/>
      <dgm:spPr/>
      <dgm:t>
        <a:bodyPr/>
        <a:lstStyle/>
        <a:p>
          <a:endParaRPr lang="en-GB"/>
        </a:p>
      </dgm:t>
    </dgm:pt>
    <dgm:pt modelId="{6C485244-DC59-4937-9C79-6CE344DC7A81}">
      <dgm:prSet phldrT="[Text]"/>
      <dgm:spPr>
        <a:xfrm>
          <a:off x="938716" y="2167375"/>
          <a:ext cx="1109067" cy="1109067"/>
        </a:xfrm>
        <a:prstGeom prst="ellipse">
          <a:avLst/>
        </a:prstGeom>
        <a:solidFill>
          <a:schemeClr val="accent6">
            <a:lumMod val="40000"/>
            <a:lumOff val="60000"/>
          </a:schemeClr>
        </a:solidFill>
        <a:ln w="12700" cap="flat" cmpd="sng" algn="ctr">
          <a:solidFill>
            <a:srgbClr val="0C0C0C">
              <a:hueOff val="0"/>
              <a:satOff val="0"/>
              <a:lumOff val="0"/>
              <a:alphaOff val="0"/>
            </a:srgbClr>
          </a:solidFill>
          <a:prstDash val="solid"/>
          <a:miter lim="800000"/>
        </a:ln>
        <a:effectLst/>
      </dgm:spPr>
      <dgm:t>
        <a:bodyPr/>
        <a:lstStyle/>
        <a:p>
          <a:r>
            <a:rPr lang="en-GB" dirty="0">
              <a:solidFill>
                <a:srgbClr val="0C0C0C"/>
              </a:solidFill>
              <a:latin typeface="Calibri" panose="020F0502020204030204"/>
              <a:ea typeface="+mn-ea"/>
              <a:cs typeface="+mn-cs"/>
            </a:rPr>
            <a:t>Public Opinion</a:t>
          </a:r>
        </a:p>
      </dgm:t>
    </dgm:pt>
    <dgm:pt modelId="{5B076335-1642-4A45-A5E4-4FDB76251307}" type="parTrans" cxnId="{C8F8464C-2E6A-451C-B21E-8C4C34DA4AF1}">
      <dgm:prSet/>
      <dgm:spPr>
        <a:xfrm rot="9000000">
          <a:off x="1951099" y="2342886"/>
          <a:ext cx="334250" cy="36386"/>
        </a:xfrm>
        <a:custGeom>
          <a:avLst/>
          <a:gdLst/>
          <a:ahLst/>
          <a:cxnLst/>
          <a:rect l="0" t="0" r="0" b="0"/>
          <a:pathLst>
            <a:path>
              <a:moveTo>
                <a:pt x="0" y="18193"/>
              </a:moveTo>
              <a:lnTo>
                <a:pt x="334250" y="18193"/>
              </a:lnTo>
            </a:path>
          </a:pathLst>
        </a:custGeom>
        <a:noFill/>
        <a:ln w="12700" cap="flat" cmpd="sng" algn="ctr">
          <a:solidFill>
            <a:srgbClr val="808080">
              <a:shade val="60000"/>
              <a:hueOff val="0"/>
              <a:satOff val="0"/>
              <a:lumOff val="0"/>
              <a:alphaOff val="0"/>
            </a:srgbClr>
          </a:solidFill>
          <a:prstDash val="solid"/>
          <a:miter lim="800000"/>
        </a:ln>
        <a:effectLst/>
      </dgm:spPr>
      <dgm:t>
        <a:bodyPr/>
        <a:lstStyle/>
        <a:p>
          <a:endParaRPr lang="en-GB">
            <a:solidFill>
              <a:srgbClr val="595959">
                <a:hueOff val="0"/>
                <a:satOff val="0"/>
                <a:lumOff val="0"/>
                <a:alphaOff val="0"/>
              </a:srgbClr>
            </a:solidFill>
            <a:latin typeface="Calibri" panose="020F0502020204030204"/>
            <a:ea typeface="+mn-ea"/>
            <a:cs typeface="+mn-cs"/>
          </a:endParaRPr>
        </a:p>
      </dgm:t>
    </dgm:pt>
    <dgm:pt modelId="{E5DA9978-31AA-4FBD-AE6E-9B3798C2D49F}" type="sibTrans" cxnId="{C8F8464C-2E6A-451C-B21E-8C4C34DA4AF1}">
      <dgm:prSet/>
      <dgm:spPr/>
      <dgm:t>
        <a:bodyPr/>
        <a:lstStyle/>
        <a:p>
          <a:endParaRPr lang="en-GB"/>
        </a:p>
      </dgm:t>
    </dgm:pt>
    <dgm:pt modelId="{CC24FC2B-3615-4F7C-B435-CA2976887CDB}">
      <dgm:prSet phldrT="[Text]">
        <dgm:style>
          <a:lnRef idx="2">
            <a:schemeClr val="accent1">
              <a:shade val="50000"/>
            </a:schemeClr>
          </a:lnRef>
          <a:fillRef idx="1">
            <a:schemeClr val="accent1"/>
          </a:fillRef>
          <a:effectRef idx="0">
            <a:schemeClr val="accent1"/>
          </a:effectRef>
          <a:fontRef idx="minor">
            <a:schemeClr val="lt1"/>
          </a:fontRef>
        </dgm:style>
      </dgm:prSet>
      <dgm:spPr>
        <a:xfrm>
          <a:off x="938716" y="724057"/>
          <a:ext cx="1109067" cy="1109067"/>
        </a:xfrm>
        <a:prstGeom prst="ellipse">
          <a:avLst/>
        </a:prstGeom>
        <a:ln/>
      </dgm:spPr>
      <dgm:t>
        <a:bodyPr/>
        <a:lstStyle/>
        <a:p>
          <a:r>
            <a:rPr lang="en-GB">
              <a:solidFill>
                <a:srgbClr val="0C0C0C"/>
              </a:solidFill>
              <a:latin typeface="Calibri" panose="020F0502020204030204"/>
              <a:ea typeface="+mn-ea"/>
              <a:cs typeface="+mn-cs"/>
            </a:rPr>
            <a:t>Economy</a:t>
          </a:r>
        </a:p>
      </dgm:t>
    </dgm:pt>
    <dgm:pt modelId="{26F0B73A-85A9-4373-832B-BED2426A6493}" type="parTrans" cxnId="{F5318CC8-0DCA-4D1E-AD0E-DC369E7C8ED7}">
      <dgm:prSet/>
      <dgm:spPr>
        <a:xfrm rot="12600000">
          <a:off x="1951099" y="1621227"/>
          <a:ext cx="334250" cy="36386"/>
        </a:xfrm>
        <a:custGeom>
          <a:avLst/>
          <a:gdLst/>
          <a:ahLst/>
          <a:cxnLst/>
          <a:rect l="0" t="0" r="0" b="0"/>
          <a:pathLst>
            <a:path>
              <a:moveTo>
                <a:pt x="0" y="18193"/>
              </a:moveTo>
              <a:lnTo>
                <a:pt x="334250" y="18193"/>
              </a:lnTo>
            </a:path>
          </a:pathLst>
        </a:custGeom>
        <a:noFill/>
        <a:ln w="12700" cap="flat" cmpd="sng" algn="ctr">
          <a:solidFill>
            <a:srgbClr val="808080">
              <a:shade val="60000"/>
              <a:hueOff val="0"/>
              <a:satOff val="0"/>
              <a:lumOff val="0"/>
              <a:alphaOff val="0"/>
            </a:srgbClr>
          </a:solidFill>
          <a:prstDash val="solid"/>
          <a:miter lim="800000"/>
        </a:ln>
        <a:effectLst/>
      </dgm:spPr>
      <dgm:t>
        <a:bodyPr/>
        <a:lstStyle/>
        <a:p>
          <a:endParaRPr lang="en-GB">
            <a:solidFill>
              <a:srgbClr val="595959">
                <a:hueOff val="0"/>
                <a:satOff val="0"/>
                <a:lumOff val="0"/>
                <a:alphaOff val="0"/>
              </a:srgbClr>
            </a:solidFill>
            <a:latin typeface="Calibri" panose="020F0502020204030204"/>
            <a:ea typeface="+mn-ea"/>
            <a:cs typeface="+mn-cs"/>
          </a:endParaRPr>
        </a:p>
      </dgm:t>
    </dgm:pt>
    <dgm:pt modelId="{61A2B1D5-2C8E-48D0-A779-DD045C1B02EC}" type="sibTrans" cxnId="{F5318CC8-0DCA-4D1E-AD0E-DC369E7C8ED7}">
      <dgm:prSet/>
      <dgm:spPr/>
      <dgm:t>
        <a:bodyPr/>
        <a:lstStyle/>
        <a:p>
          <a:endParaRPr lang="en-GB"/>
        </a:p>
      </dgm:t>
    </dgm:pt>
    <dgm:pt modelId="{232017E2-93A3-440E-89B1-84A9ADDCC35A}" type="pres">
      <dgm:prSet presAssocID="{D913A251-D5E8-41D1-B341-DC116CC3C965}" presName="cycle" presStyleCnt="0">
        <dgm:presLayoutVars>
          <dgm:chMax val="1"/>
          <dgm:dir/>
          <dgm:animLvl val="ctr"/>
          <dgm:resizeHandles val="exact"/>
        </dgm:presLayoutVars>
      </dgm:prSet>
      <dgm:spPr/>
      <dgm:t>
        <a:bodyPr/>
        <a:lstStyle/>
        <a:p>
          <a:endParaRPr lang="en-GB"/>
        </a:p>
      </dgm:t>
    </dgm:pt>
    <dgm:pt modelId="{5B9E8252-ECF7-4E26-BBAC-373E9FFA985D}" type="pres">
      <dgm:prSet presAssocID="{C08E993E-C0FD-4D63-B49A-62AFCE7052D8}" presName="centerShape" presStyleLbl="node0" presStyleIdx="0" presStyleCnt="1"/>
      <dgm:spPr/>
      <dgm:t>
        <a:bodyPr/>
        <a:lstStyle/>
        <a:p>
          <a:endParaRPr lang="en-GB"/>
        </a:p>
      </dgm:t>
    </dgm:pt>
    <dgm:pt modelId="{1BB4D258-48BF-4099-B7DA-01E040709C7D}" type="pres">
      <dgm:prSet presAssocID="{51B63DF2-0231-41E4-99CE-38A42FCF65CA}" presName="Name9" presStyleLbl="parChTrans1D2" presStyleIdx="0" presStyleCnt="6"/>
      <dgm:spPr/>
      <dgm:t>
        <a:bodyPr/>
        <a:lstStyle/>
        <a:p>
          <a:endParaRPr lang="en-GB"/>
        </a:p>
      </dgm:t>
    </dgm:pt>
    <dgm:pt modelId="{3A70001D-4D7E-4C5E-8BB6-C1D0CF8329A7}" type="pres">
      <dgm:prSet presAssocID="{51B63DF2-0231-41E4-99CE-38A42FCF65CA}" presName="connTx" presStyleLbl="parChTrans1D2" presStyleIdx="0" presStyleCnt="6"/>
      <dgm:spPr/>
      <dgm:t>
        <a:bodyPr/>
        <a:lstStyle/>
        <a:p>
          <a:endParaRPr lang="en-GB"/>
        </a:p>
      </dgm:t>
    </dgm:pt>
    <dgm:pt modelId="{26E96B0D-B106-4761-8FCF-C393121166CC}" type="pres">
      <dgm:prSet presAssocID="{28FDAE75-7216-4DE8-ACD5-E51D5FCB7196}" presName="node" presStyleLbl="node1" presStyleIdx="0" presStyleCnt="6">
        <dgm:presLayoutVars>
          <dgm:bulletEnabled val="1"/>
        </dgm:presLayoutVars>
      </dgm:prSet>
      <dgm:spPr/>
      <dgm:t>
        <a:bodyPr/>
        <a:lstStyle/>
        <a:p>
          <a:endParaRPr lang="en-GB"/>
        </a:p>
      </dgm:t>
    </dgm:pt>
    <dgm:pt modelId="{8BF498E6-AD2D-49A1-8FDA-EE86BE7EC747}" type="pres">
      <dgm:prSet presAssocID="{CCB8A7F0-1982-4AE9-9ACB-B1605FDD87D8}" presName="Name9" presStyleLbl="parChTrans1D2" presStyleIdx="1" presStyleCnt="6"/>
      <dgm:spPr/>
      <dgm:t>
        <a:bodyPr/>
        <a:lstStyle/>
        <a:p>
          <a:endParaRPr lang="en-GB"/>
        </a:p>
      </dgm:t>
    </dgm:pt>
    <dgm:pt modelId="{F6E06F7E-2265-4D84-9A49-6D1C3A7FE00D}" type="pres">
      <dgm:prSet presAssocID="{CCB8A7F0-1982-4AE9-9ACB-B1605FDD87D8}" presName="connTx" presStyleLbl="parChTrans1D2" presStyleIdx="1" presStyleCnt="6"/>
      <dgm:spPr/>
      <dgm:t>
        <a:bodyPr/>
        <a:lstStyle/>
        <a:p>
          <a:endParaRPr lang="en-GB"/>
        </a:p>
      </dgm:t>
    </dgm:pt>
    <dgm:pt modelId="{3CE0DAD4-DD27-4280-ADD1-5F3DB2162F13}" type="pres">
      <dgm:prSet presAssocID="{4B931538-C506-49E9-A7EC-FF24BB4C296D}" presName="node" presStyleLbl="node1" presStyleIdx="1" presStyleCnt="6">
        <dgm:presLayoutVars>
          <dgm:bulletEnabled val="1"/>
        </dgm:presLayoutVars>
      </dgm:prSet>
      <dgm:spPr/>
      <dgm:t>
        <a:bodyPr/>
        <a:lstStyle/>
        <a:p>
          <a:endParaRPr lang="en-GB"/>
        </a:p>
      </dgm:t>
    </dgm:pt>
    <dgm:pt modelId="{C4BDF651-55A6-4CC0-8D0A-8995C3384EF8}" type="pres">
      <dgm:prSet presAssocID="{2301276E-16FB-46FC-8110-E8E1ADFC27A6}" presName="Name9" presStyleLbl="parChTrans1D2" presStyleIdx="2" presStyleCnt="6"/>
      <dgm:spPr/>
      <dgm:t>
        <a:bodyPr/>
        <a:lstStyle/>
        <a:p>
          <a:endParaRPr lang="en-GB"/>
        </a:p>
      </dgm:t>
    </dgm:pt>
    <dgm:pt modelId="{99DD1A5A-51E2-4F09-BB15-4EE5459DDD7A}" type="pres">
      <dgm:prSet presAssocID="{2301276E-16FB-46FC-8110-E8E1ADFC27A6}" presName="connTx" presStyleLbl="parChTrans1D2" presStyleIdx="2" presStyleCnt="6"/>
      <dgm:spPr/>
      <dgm:t>
        <a:bodyPr/>
        <a:lstStyle/>
        <a:p>
          <a:endParaRPr lang="en-GB"/>
        </a:p>
      </dgm:t>
    </dgm:pt>
    <dgm:pt modelId="{AC8D6128-DB44-4F65-B4C2-15E89C6CB20A}" type="pres">
      <dgm:prSet presAssocID="{04BA611F-BD6B-445A-A9F4-7B31F4C49332}" presName="node" presStyleLbl="node1" presStyleIdx="2" presStyleCnt="6">
        <dgm:presLayoutVars>
          <dgm:bulletEnabled val="1"/>
        </dgm:presLayoutVars>
      </dgm:prSet>
      <dgm:spPr/>
      <dgm:t>
        <a:bodyPr/>
        <a:lstStyle/>
        <a:p>
          <a:endParaRPr lang="en-GB"/>
        </a:p>
      </dgm:t>
    </dgm:pt>
    <dgm:pt modelId="{72AECAC8-5AE6-4837-ABCA-59E2F61CEEC9}" type="pres">
      <dgm:prSet presAssocID="{095D0CF6-5F93-4213-A88C-DFD1EDD36CE0}" presName="Name9" presStyleLbl="parChTrans1D2" presStyleIdx="3" presStyleCnt="6"/>
      <dgm:spPr/>
      <dgm:t>
        <a:bodyPr/>
        <a:lstStyle/>
        <a:p>
          <a:endParaRPr lang="en-GB"/>
        </a:p>
      </dgm:t>
    </dgm:pt>
    <dgm:pt modelId="{61D95A64-6575-4496-92BC-5A2D74B9C509}" type="pres">
      <dgm:prSet presAssocID="{095D0CF6-5F93-4213-A88C-DFD1EDD36CE0}" presName="connTx" presStyleLbl="parChTrans1D2" presStyleIdx="3" presStyleCnt="6"/>
      <dgm:spPr/>
      <dgm:t>
        <a:bodyPr/>
        <a:lstStyle/>
        <a:p>
          <a:endParaRPr lang="en-GB"/>
        </a:p>
      </dgm:t>
    </dgm:pt>
    <dgm:pt modelId="{87F15DE0-B8DD-400B-8006-EA9C0C3B2F63}" type="pres">
      <dgm:prSet presAssocID="{BB758203-5B15-42AC-8970-32D402013385}" presName="node" presStyleLbl="node1" presStyleIdx="3" presStyleCnt="6">
        <dgm:presLayoutVars>
          <dgm:bulletEnabled val="1"/>
        </dgm:presLayoutVars>
      </dgm:prSet>
      <dgm:spPr/>
      <dgm:t>
        <a:bodyPr/>
        <a:lstStyle/>
        <a:p>
          <a:endParaRPr lang="en-GB"/>
        </a:p>
      </dgm:t>
    </dgm:pt>
    <dgm:pt modelId="{BEAFC83E-83AB-493A-B3D2-F95CBF66BE32}" type="pres">
      <dgm:prSet presAssocID="{5B076335-1642-4A45-A5E4-4FDB76251307}" presName="Name9" presStyleLbl="parChTrans1D2" presStyleIdx="4" presStyleCnt="6"/>
      <dgm:spPr/>
      <dgm:t>
        <a:bodyPr/>
        <a:lstStyle/>
        <a:p>
          <a:endParaRPr lang="en-GB"/>
        </a:p>
      </dgm:t>
    </dgm:pt>
    <dgm:pt modelId="{307686F0-86CB-4668-95E5-1F0FE2A0D758}" type="pres">
      <dgm:prSet presAssocID="{5B076335-1642-4A45-A5E4-4FDB76251307}" presName="connTx" presStyleLbl="parChTrans1D2" presStyleIdx="4" presStyleCnt="6"/>
      <dgm:spPr/>
      <dgm:t>
        <a:bodyPr/>
        <a:lstStyle/>
        <a:p>
          <a:endParaRPr lang="en-GB"/>
        </a:p>
      </dgm:t>
    </dgm:pt>
    <dgm:pt modelId="{452038DF-0D35-4D21-AF43-B4FEE7C6839A}" type="pres">
      <dgm:prSet presAssocID="{6C485244-DC59-4937-9C79-6CE344DC7A81}" presName="node" presStyleLbl="node1" presStyleIdx="4" presStyleCnt="6">
        <dgm:presLayoutVars>
          <dgm:bulletEnabled val="1"/>
        </dgm:presLayoutVars>
      </dgm:prSet>
      <dgm:spPr/>
      <dgm:t>
        <a:bodyPr/>
        <a:lstStyle/>
        <a:p>
          <a:endParaRPr lang="en-GB"/>
        </a:p>
      </dgm:t>
    </dgm:pt>
    <dgm:pt modelId="{F0413F0B-F3C8-4D57-995E-C177B046889F}" type="pres">
      <dgm:prSet presAssocID="{26F0B73A-85A9-4373-832B-BED2426A6493}" presName="Name9" presStyleLbl="parChTrans1D2" presStyleIdx="5" presStyleCnt="6"/>
      <dgm:spPr/>
      <dgm:t>
        <a:bodyPr/>
        <a:lstStyle/>
        <a:p>
          <a:endParaRPr lang="en-GB"/>
        </a:p>
      </dgm:t>
    </dgm:pt>
    <dgm:pt modelId="{88C150C9-50CD-4CB9-833B-D14CAB55E967}" type="pres">
      <dgm:prSet presAssocID="{26F0B73A-85A9-4373-832B-BED2426A6493}" presName="connTx" presStyleLbl="parChTrans1D2" presStyleIdx="5" presStyleCnt="6"/>
      <dgm:spPr/>
      <dgm:t>
        <a:bodyPr/>
        <a:lstStyle/>
        <a:p>
          <a:endParaRPr lang="en-GB"/>
        </a:p>
      </dgm:t>
    </dgm:pt>
    <dgm:pt modelId="{3BF57642-CAEC-4A48-9C04-D08A8C41BF24}" type="pres">
      <dgm:prSet presAssocID="{CC24FC2B-3615-4F7C-B435-CA2976887CDB}" presName="node" presStyleLbl="node1" presStyleIdx="5" presStyleCnt="6">
        <dgm:presLayoutVars>
          <dgm:bulletEnabled val="1"/>
        </dgm:presLayoutVars>
      </dgm:prSet>
      <dgm:spPr/>
      <dgm:t>
        <a:bodyPr/>
        <a:lstStyle/>
        <a:p>
          <a:endParaRPr lang="en-GB"/>
        </a:p>
      </dgm:t>
    </dgm:pt>
  </dgm:ptLst>
  <dgm:cxnLst>
    <dgm:cxn modelId="{98FDE905-541E-4743-8932-3C4D0AADB154}" type="presOf" srcId="{CCB8A7F0-1982-4AE9-9ACB-B1605FDD87D8}" destId="{F6E06F7E-2265-4D84-9A49-6D1C3A7FE00D}" srcOrd="1" destOrd="0" presId="urn:microsoft.com/office/officeart/2005/8/layout/radial1"/>
    <dgm:cxn modelId="{EBE3FA58-9F03-4454-B261-34A5DB4E67C7}" type="presOf" srcId="{51B63DF2-0231-41E4-99CE-38A42FCF65CA}" destId="{1BB4D258-48BF-4099-B7DA-01E040709C7D}" srcOrd="0" destOrd="0" presId="urn:microsoft.com/office/officeart/2005/8/layout/radial1"/>
    <dgm:cxn modelId="{400645D2-8D07-4B17-AB80-7C6EA682FC17}" srcId="{C08E993E-C0FD-4D63-B49A-62AFCE7052D8}" destId="{BB758203-5B15-42AC-8970-32D402013385}" srcOrd="3" destOrd="0" parTransId="{095D0CF6-5F93-4213-A88C-DFD1EDD36CE0}" sibTransId="{B8191840-505D-4308-A500-10A378B41AD3}"/>
    <dgm:cxn modelId="{C2896E1D-1B8F-460D-A40F-839F25FADCAC}" type="presOf" srcId="{095D0CF6-5F93-4213-A88C-DFD1EDD36CE0}" destId="{61D95A64-6575-4496-92BC-5A2D74B9C509}" srcOrd="1" destOrd="0" presId="urn:microsoft.com/office/officeart/2005/8/layout/radial1"/>
    <dgm:cxn modelId="{7B74F5B4-D069-438B-AD19-6E117F156184}" type="presOf" srcId="{5B076335-1642-4A45-A5E4-4FDB76251307}" destId="{307686F0-86CB-4668-95E5-1F0FE2A0D758}" srcOrd="1" destOrd="0" presId="urn:microsoft.com/office/officeart/2005/8/layout/radial1"/>
    <dgm:cxn modelId="{05B93AA3-CDBE-4D7B-8270-98111CB5EB21}" type="presOf" srcId="{CC24FC2B-3615-4F7C-B435-CA2976887CDB}" destId="{3BF57642-CAEC-4A48-9C04-D08A8C41BF24}" srcOrd="0" destOrd="0" presId="urn:microsoft.com/office/officeart/2005/8/layout/radial1"/>
    <dgm:cxn modelId="{C8F8464C-2E6A-451C-B21E-8C4C34DA4AF1}" srcId="{C08E993E-C0FD-4D63-B49A-62AFCE7052D8}" destId="{6C485244-DC59-4937-9C79-6CE344DC7A81}" srcOrd="4" destOrd="0" parTransId="{5B076335-1642-4A45-A5E4-4FDB76251307}" sibTransId="{E5DA9978-31AA-4FBD-AE6E-9B3798C2D49F}"/>
    <dgm:cxn modelId="{8D63AE73-87D2-40CB-8E3A-8B8DCA1D9D0B}" type="presOf" srcId="{095D0CF6-5F93-4213-A88C-DFD1EDD36CE0}" destId="{72AECAC8-5AE6-4837-ABCA-59E2F61CEEC9}" srcOrd="0" destOrd="0" presId="urn:microsoft.com/office/officeart/2005/8/layout/radial1"/>
    <dgm:cxn modelId="{0865B3E2-0713-46DD-834D-1469D59F70D2}" type="presOf" srcId="{4B931538-C506-49E9-A7EC-FF24BB4C296D}" destId="{3CE0DAD4-DD27-4280-ADD1-5F3DB2162F13}" srcOrd="0" destOrd="0" presId="urn:microsoft.com/office/officeart/2005/8/layout/radial1"/>
    <dgm:cxn modelId="{2082423E-F498-4952-A538-79B487246E11}" type="presOf" srcId="{2301276E-16FB-46FC-8110-E8E1ADFC27A6}" destId="{C4BDF651-55A6-4CC0-8D0A-8995C3384EF8}" srcOrd="0" destOrd="0" presId="urn:microsoft.com/office/officeart/2005/8/layout/radial1"/>
    <dgm:cxn modelId="{E900304E-3118-42AD-BC12-622117356AB4}" type="presOf" srcId="{04BA611F-BD6B-445A-A9F4-7B31F4C49332}" destId="{AC8D6128-DB44-4F65-B4C2-15E89C6CB20A}" srcOrd="0" destOrd="0" presId="urn:microsoft.com/office/officeart/2005/8/layout/radial1"/>
    <dgm:cxn modelId="{68B88BBF-0503-41B4-B620-A5B5AA13194F}" type="presOf" srcId="{5B076335-1642-4A45-A5E4-4FDB76251307}" destId="{BEAFC83E-83AB-493A-B3D2-F95CBF66BE32}" srcOrd="0" destOrd="0" presId="urn:microsoft.com/office/officeart/2005/8/layout/radial1"/>
    <dgm:cxn modelId="{A3463D29-4B40-44B6-AA50-58D0448ABFFB}" type="presOf" srcId="{C08E993E-C0FD-4D63-B49A-62AFCE7052D8}" destId="{5B9E8252-ECF7-4E26-BBAC-373E9FFA985D}" srcOrd="0" destOrd="0" presId="urn:microsoft.com/office/officeart/2005/8/layout/radial1"/>
    <dgm:cxn modelId="{C4B7A0CD-FB38-4346-80C7-84BEE416A2F2}" type="presOf" srcId="{26F0B73A-85A9-4373-832B-BED2426A6493}" destId="{F0413F0B-F3C8-4D57-995E-C177B046889F}" srcOrd="0" destOrd="0" presId="urn:microsoft.com/office/officeart/2005/8/layout/radial1"/>
    <dgm:cxn modelId="{E5AC456F-11FF-4F3F-9B1A-20FB61C00947}" type="presOf" srcId="{BB758203-5B15-42AC-8970-32D402013385}" destId="{87F15DE0-B8DD-400B-8006-EA9C0C3B2F63}" srcOrd="0" destOrd="0" presId="urn:microsoft.com/office/officeart/2005/8/layout/radial1"/>
    <dgm:cxn modelId="{8DDA666C-F07C-4766-94DF-F39F45AC3099}" type="presOf" srcId="{CCB8A7F0-1982-4AE9-9ACB-B1605FDD87D8}" destId="{8BF498E6-AD2D-49A1-8FDA-EE86BE7EC747}" srcOrd="0" destOrd="0" presId="urn:microsoft.com/office/officeart/2005/8/layout/radial1"/>
    <dgm:cxn modelId="{E2D9976B-50DE-4646-AB1C-713D077385E4}" type="presOf" srcId="{2301276E-16FB-46FC-8110-E8E1ADFC27A6}" destId="{99DD1A5A-51E2-4F09-BB15-4EE5459DDD7A}" srcOrd="1" destOrd="0" presId="urn:microsoft.com/office/officeart/2005/8/layout/radial1"/>
    <dgm:cxn modelId="{889E85AD-27C0-49EE-84E8-55DB4E76F0ED}" type="presOf" srcId="{6C485244-DC59-4937-9C79-6CE344DC7A81}" destId="{452038DF-0D35-4D21-AF43-B4FEE7C6839A}" srcOrd="0" destOrd="0" presId="urn:microsoft.com/office/officeart/2005/8/layout/radial1"/>
    <dgm:cxn modelId="{C55EA5D1-1B43-47C7-A162-F267043EEF8A}" type="presOf" srcId="{28FDAE75-7216-4DE8-ACD5-E51D5FCB7196}" destId="{26E96B0D-B106-4761-8FCF-C393121166CC}" srcOrd="0" destOrd="0" presId="urn:microsoft.com/office/officeart/2005/8/layout/radial1"/>
    <dgm:cxn modelId="{47E9B0EF-22A9-4AAB-87B3-E49217797AA2}" srcId="{C08E993E-C0FD-4D63-B49A-62AFCE7052D8}" destId="{04BA611F-BD6B-445A-A9F4-7B31F4C49332}" srcOrd="2" destOrd="0" parTransId="{2301276E-16FB-46FC-8110-E8E1ADFC27A6}" sibTransId="{446B84E3-5A63-4141-BEAC-0C298F43077E}"/>
    <dgm:cxn modelId="{F5318CC8-0DCA-4D1E-AD0E-DC369E7C8ED7}" srcId="{C08E993E-C0FD-4D63-B49A-62AFCE7052D8}" destId="{CC24FC2B-3615-4F7C-B435-CA2976887CDB}" srcOrd="5" destOrd="0" parTransId="{26F0B73A-85A9-4373-832B-BED2426A6493}" sibTransId="{61A2B1D5-2C8E-48D0-A779-DD045C1B02EC}"/>
    <dgm:cxn modelId="{8500D4C6-08A0-4538-B818-41F149079F70}" srcId="{D913A251-D5E8-41D1-B341-DC116CC3C965}" destId="{C08E993E-C0FD-4D63-B49A-62AFCE7052D8}" srcOrd="0" destOrd="0" parTransId="{1BBE0FC3-987C-41E8-8E1D-C058D9AEDF96}" sibTransId="{FC0FF860-2215-4498-A153-5BAEF14D4C3F}"/>
    <dgm:cxn modelId="{96AAEFF0-0AC7-4F47-A549-BB3BAE9BE680}" type="presOf" srcId="{26F0B73A-85A9-4373-832B-BED2426A6493}" destId="{88C150C9-50CD-4CB9-833B-D14CAB55E967}" srcOrd="1" destOrd="0" presId="urn:microsoft.com/office/officeart/2005/8/layout/radial1"/>
    <dgm:cxn modelId="{A918E786-56D3-42CA-BD09-BB65D4A7F4CF}" type="presOf" srcId="{51B63DF2-0231-41E4-99CE-38A42FCF65CA}" destId="{3A70001D-4D7E-4C5E-8BB6-C1D0CF8329A7}" srcOrd="1" destOrd="0" presId="urn:microsoft.com/office/officeart/2005/8/layout/radial1"/>
    <dgm:cxn modelId="{AF3B1B07-565D-4D13-99C0-BA44C0DADB67}" srcId="{D913A251-D5E8-41D1-B341-DC116CC3C965}" destId="{DC2AC929-F00E-4075-A0D8-EE342A84C802}" srcOrd="1" destOrd="0" parTransId="{195A72D4-E603-4F80-AAF7-56D3EF1856C4}" sibTransId="{08110247-FB56-4FEC-9F1E-928D6632273A}"/>
    <dgm:cxn modelId="{AC2E351B-14D5-44F3-89E2-46DA1BF42106}" srcId="{C08E993E-C0FD-4D63-B49A-62AFCE7052D8}" destId="{4B931538-C506-49E9-A7EC-FF24BB4C296D}" srcOrd="1" destOrd="0" parTransId="{CCB8A7F0-1982-4AE9-9ACB-B1605FDD87D8}" sibTransId="{70CAD0B6-F20B-45B6-B289-86CE0839EF9C}"/>
    <dgm:cxn modelId="{A550EA4B-3FCF-4964-AA78-EDD35BAAB493}" type="presOf" srcId="{D913A251-D5E8-41D1-B341-DC116CC3C965}" destId="{232017E2-93A3-440E-89B1-84A9ADDCC35A}" srcOrd="0" destOrd="0" presId="urn:microsoft.com/office/officeart/2005/8/layout/radial1"/>
    <dgm:cxn modelId="{2CBF6E17-2293-4942-B2FE-E030D52E45E4}" srcId="{C08E993E-C0FD-4D63-B49A-62AFCE7052D8}" destId="{28FDAE75-7216-4DE8-ACD5-E51D5FCB7196}" srcOrd="0" destOrd="0" parTransId="{51B63DF2-0231-41E4-99CE-38A42FCF65CA}" sibTransId="{960879F5-5FEF-4A92-A235-B3260D70B8A2}"/>
    <dgm:cxn modelId="{76110A9A-04DA-49D6-8AAA-94763B37D214}" type="presParOf" srcId="{232017E2-93A3-440E-89B1-84A9ADDCC35A}" destId="{5B9E8252-ECF7-4E26-BBAC-373E9FFA985D}" srcOrd="0" destOrd="0" presId="urn:microsoft.com/office/officeart/2005/8/layout/radial1"/>
    <dgm:cxn modelId="{FD342191-3387-4FB2-B69D-1FE791109016}" type="presParOf" srcId="{232017E2-93A3-440E-89B1-84A9ADDCC35A}" destId="{1BB4D258-48BF-4099-B7DA-01E040709C7D}" srcOrd="1" destOrd="0" presId="urn:microsoft.com/office/officeart/2005/8/layout/radial1"/>
    <dgm:cxn modelId="{30B6F1C7-CF8E-46C6-AC2D-2FB916CACD32}" type="presParOf" srcId="{1BB4D258-48BF-4099-B7DA-01E040709C7D}" destId="{3A70001D-4D7E-4C5E-8BB6-C1D0CF8329A7}" srcOrd="0" destOrd="0" presId="urn:microsoft.com/office/officeart/2005/8/layout/radial1"/>
    <dgm:cxn modelId="{B27DD5C1-C022-4BFB-A895-16E370C95BB4}" type="presParOf" srcId="{232017E2-93A3-440E-89B1-84A9ADDCC35A}" destId="{26E96B0D-B106-4761-8FCF-C393121166CC}" srcOrd="2" destOrd="0" presId="urn:microsoft.com/office/officeart/2005/8/layout/radial1"/>
    <dgm:cxn modelId="{D47F37C0-3CF5-4B6F-B0E3-F346C58ED512}" type="presParOf" srcId="{232017E2-93A3-440E-89B1-84A9ADDCC35A}" destId="{8BF498E6-AD2D-49A1-8FDA-EE86BE7EC747}" srcOrd="3" destOrd="0" presId="urn:microsoft.com/office/officeart/2005/8/layout/radial1"/>
    <dgm:cxn modelId="{CF265B2C-844A-433C-B908-936462E93F9A}" type="presParOf" srcId="{8BF498E6-AD2D-49A1-8FDA-EE86BE7EC747}" destId="{F6E06F7E-2265-4D84-9A49-6D1C3A7FE00D}" srcOrd="0" destOrd="0" presId="urn:microsoft.com/office/officeart/2005/8/layout/radial1"/>
    <dgm:cxn modelId="{A95EE4E4-C50C-48A5-BC89-4AC1188945F4}" type="presParOf" srcId="{232017E2-93A3-440E-89B1-84A9ADDCC35A}" destId="{3CE0DAD4-DD27-4280-ADD1-5F3DB2162F13}" srcOrd="4" destOrd="0" presId="urn:microsoft.com/office/officeart/2005/8/layout/radial1"/>
    <dgm:cxn modelId="{F7D74150-B13E-4370-A515-55B483A7B2F8}" type="presParOf" srcId="{232017E2-93A3-440E-89B1-84A9ADDCC35A}" destId="{C4BDF651-55A6-4CC0-8D0A-8995C3384EF8}" srcOrd="5" destOrd="0" presId="urn:microsoft.com/office/officeart/2005/8/layout/radial1"/>
    <dgm:cxn modelId="{764E43C4-1BCB-4376-966E-51E39FD88E2F}" type="presParOf" srcId="{C4BDF651-55A6-4CC0-8D0A-8995C3384EF8}" destId="{99DD1A5A-51E2-4F09-BB15-4EE5459DDD7A}" srcOrd="0" destOrd="0" presId="urn:microsoft.com/office/officeart/2005/8/layout/radial1"/>
    <dgm:cxn modelId="{3FC1A2E7-C245-48D7-9FBB-1A438EDC97BA}" type="presParOf" srcId="{232017E2-93A3-440E-89B1-84A9ADDCC35A}" destId="{AC8D6128-DB44-4F65-B4C2-15E89C6CB20A}" srcOrd="6" destOrd="0" presId="urn:microsoft.com/office/officeart/2005/8/layout/radial1"/>
    <dgm:cxn modelId="{FC880B3E-A494-4AD8-BBB8-8CB9D39701C1}" type="presParOf" srcId="{232017E2-93A3-440E-89B1-84A9ADDCC35A}" destId="{72AECAC8-5AE6-4837-ABCA-59E2F61CEEC9}" srcOrd="7" destOrd="0" presId="urn:microsoft.com/office/officeart/2005/8/layout/radial1"/>
    <dgm:cxn modelId="{6FEFD84B-85F6-4B7F-B4F1-07C58BF1021A}" type="presParOf" srcId="{72AECAC8-5AE6-4837-ABCA-59E2F61CEEC9}" destId="{61D95A64-6575-4496-92BC-5A2D74B9C509}" srcOrd="0" destOrd="0" presId="urn:microsoft.com/office/officeart/2005/8/layout/radial1"/>
    <dgm:cxn modelId="{AEB060AD-FB87-47E9-9E95-FFDE6E41D521}" type="presParOf" srcId="{232017E2-93A3-440E-89B1-84A9ADDCC35A}" destId="{87F15DE0-B8DD-400B-8006-EA9C0C3B2F63}" srcOrd="8" destOrd="0" presId="urn:microsoft.com/office/officeart/2005/8/layout/radial1"/>
    <dgm:cxn modelId="{D9B25EAE-2688-4E9E-8FF3-3C601B1DEF2A}" type="presParOf" srcId="{232017E2-93A3-440E-89B1-84A9ADDCC35A}" destId="{BEAFC83E-83AB-493A-B3D2-F95CBF66BE32}" srcOrd="9" destOrd="0" presId="urn:microsoft.com/office/officeart/2005/8/layout/radial1"/>
    <dgm:cxn modelId="{C172887D-A24B-4D92-835D-9C54587C7DD9}" type="presParOf" srcId="{BEAFC83E-83AB-493A-B3D2-F95CBF66BE32}" destId="{307686F0-86CB-4668-95E5-1F0FE2A0D758}" srcOrd="0" destOrd="0" presId="urn:microsoft.com/office/officeart/2005/8/layout/radial1"/>
    <dgm:cxn modelId="{984CF19D-A6A2-42CF-AE8B-EF505BE799E5}" type="presParOf" srcId="{232017E2-93A3-440E-89B1-84A9ADDCC35A}" destId="{452038DF-0D35-4D21-AF43-B4FEE7C6839A}" srcOrd="10" destOrd="0" presId="urn:microsoft.com/office/officeart/2005/8/layout/radial1"/>
    <dgm:cxn modelId="{B7E401C1-A38D-4A36-BBD2-C37CDF9FF6E4}" type="presParOf" srcId="{232017E2-93A3-440E-89B1-84A9ADDCC35A}" destId="{F0413F0B-F3C8-4D57-995E-C177B046889F}" srcOrd="11" destOrd="0" presId="urn:microsoft.com/office/officeart/2005/8/layout/radial1"/>
    <dgm:cxn modelId="{C332ED12-BC2B-4214-AF33-6C92C7B34A55}" type="presParOf" srcId="{F0413F0B-F3C8-4D57-995E-C177B046889F}" destId="{88C150C9-50CD-4CB9-833B-D14CAB55E967}" srcOrd="0" destOrd="0" presId="urn:microsoft.com/office/officeart/2005/8/layout/radial1"/>
    <dgm:cxn modelId="{3A8712FE-771A-43A0-83A6-EA66F1128CFC}" type="presParOf" srcId="{232017E2-93A3-440E-89B1-84A9ADDCC35A}" destId="{3BF57642-CAEC-4A48-9C04-D08A8C41BF24}" srcOrd="12"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9E8252-ECF7-4E26-BBAC-373E9FFA985D}">
      <dsp:nvSpPr>
        <dsp:cNvPr id="0" name=""/>
        <dsp:cNvSpPr/>
      </dsp:nvSpPr>
      <dsp:spPr>
        <a:xfrm>
          <a:off x="2592349" y="1750341"/>
          <a:ext cx="1330400" cy="1330400"/>
        </a:xfrm>
        <a:prstGeom prst="ellipse">
          <a:avLst/>
        </a:prstGeom>
        <a:solidFill>
          <a:srgbClr val="808080">
            <a:hueOff val="0"/>
            <a:satOff val="0"/>
            <a:lumOff val="0"/>
            <a:alphaOff val="0"/>
          </a:srgbClr>
        </a:solidFill>
        <a:ln w="12700" cap="flat" cmpd="sng" algn="ctr">
          <a:solidFill>
            <a:srgbClr val="0C0C0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GB" sz="1600" kern="1200">
              <a:solidFill>
                <a:srgbClr val="0C0C0C"/>
              </a:solidFill>
              <a:latin typeface="Calibri" panose="020F0502020204030204"/>
              <a:ea typeface="+mn-ea"/>
              <a:cs typeface="+mn-cs"/>
            </a:rPr>
            <a:t>What is the impact of the EU on Britain?</a:t>
          </a:r>
        </a:p>
      </dsp:txBody>
      <dsp:txXfrm>
        <a:off x="2787182" y="1945174"/>
        <a:ext cx="940734" cy="940734"/>
      </dsp:txXfrm>
    </dsp:sp>
    <dsp:sp modelId="{1BB4D258-48BF-4099-B7DA-01E040709C7D}">
      <dsp:nvSpPr>
        <dsp:cNvPr id="0" name=""/>
        <dsp:cNvSpPr/>
      </dsp:nvSpPr>
      <dsp:spPr>
        <a:xfrm rot="16200000">
          <a:off x="3056722" y="1531135"/>
          <a:ext cx="401655" cy="36756"/>
        </a:xfrm>
        <a:custGeom>
          <a:avLst/>
          <a:gdLst/>
          <a:ahLst/>
          <a:cxnLst/>
          <a:rect l="0" t="0" r="0" b="0"/>
          <a:pathLst>
            <a:path>
              <a:moveTo>
                <a:pt x="0" y="18193"/>
              </a:moveTo>
              <a:lnTo>
                <a:pt x="334250" y="18193"/>
              </a:lnTo>
            </a:path>
          </a:pathLst>
        </a:custGeom>
        <a:noFill/>
        <a:ln w="12700" cap="flat" cmpd="sng" algn="ctr">
          <a:solidFill>
            <a:srgbClr val="80808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rgbClr val="595959">
                <a:hueOff val="0"/>
                <a:satOff val="0"/>
                <a:lumOff val="0"/>
                <a:alphaOff val="0"/>
              </a:srgbClr>
            </a:solidFill>
            <a:latin typeface="Calibri" panose="020F0502020204030204"/>
            <a:ea typeface="+mn-ea"/>
            <a:cs typeface="+mn-cs"/>
          </a:endParaRPr>
        </a:p>
      </dsp:txBody>
      <dsp:txXfrm>
        <a:off x="3247508" y="1559554"/>
        <a:ext cx="0" cy="0"/>
      </dsp:txXfrm>
    </dsp:sp>
    <dsp:sp modelId="{26E96B0D-B106-4761-8FCF-C393121166CC}">
      <dsp:nvSpPr>
        <dsp:cNvPr id="0" name=""/>
        <dsp:cNvSpPr/>
      </dsp:nvSpPr>
      <dsp:spPr>
        <a:xfrm>
          <a:off x="2592349" y="18284"/>
          <a:ext cx="1330400" cy="1330400"/>
        </a:xfrm>
        <a:prstGeom prst="ellipse">
          <a:avLst/>
        </a:prstGeom>
        <a:solidFill>
          <a:schemeClr val="accent4"/>
        </a:solidFill>
        <a:ln w="12700" cap="flat" cmpd="sng" algn="in">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a:solidFill>
                <a:srgbClr val="0C0C0C"/>
              </a:solidFill>
              <a:latin typeface="Calibri" panose="020F0502020204030204"/>
              <a:ea typeface="+mn-ea"/>
              <a:cs typeface="+mn-cs"/>
            </a:rPr>
            <a:t>UK Political Parties</a:t>
          </a:r>
        </a:p>
      </dsp:txBody>
      <dsp:txXfrm>
        <a:off x="2787182" y="213117"/>
        <a:ext cx="940734" cy="940734"/>
      </dsp:txXfrm>
    </dsp:sp>
    <dsp:sp modelId="{8BF498E6-AD2D-49A1-8FDA-EE86BE7EC747}">
      <dsp:nvSpPr>
        <dsp:cNvPr id="0" name=""/>
        <dsp:cNvSpPr/>
      </dsp:nvSpPr>
      <dsp:spPr>
        <a:xfrm rot="19800000">
          <a:off x="3806724" y="1964149"/>
          <a:ext cx="401655" cy="36756"/>
        </a:xfrm>
        <a:custGeom>
          <a:avLst/>
          <a:gdLst/>
          <a:ahLst/>
          <a:cxnLst/>
          <a:rect l="0" t="0" r="0" b="0"/>
          <a:pathLst>
            <a:path>
              <a:moveTo>
                <a:pt x="0" y="18193"/>
              </a:moveTo>
              <a:lnTo>
                <a:pt x="334250" y="18193"/>
              </a:lnTo>
            </a:path>
          </a:pathLst>
        </a:custGeom>
        <a:noFill/>
        <a:ln w="12700" cap="flat" cmpd="sng" algn="ctr">
          <a:solidFill>
            <a:srgbClr val="80808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rgbClr val="595959">
                <a:hueOff val="0"/>
                <a:satOff val="0"/>
                <a:lumOff val="0"/>
                <a:alphaOff val="0"/>
              </a:srgbClr>
            </a:solidFill>
            <a:latin typeface="Calibri" panose="020F0502020204030204"/>
            <a:ea typeface="+mn-ea"/>
            <a:cs typeface="+mn-cs"/>
          </a:endParaRPr>
        </a:p>
      </dsp:txBody>
      <dsp:txXfrm>
        <a:off x="3993835" y="1978852"/>
        <a:ext cx="0" cy="0"/>
      </dsp:txXfrm>
    </dsp:sp>
    <dsp:sp modelId="{3CE0DAD4-DD27-4280-ADD1-5F3DB2162F13}">
      <dsp:nvSpPr>
        <dsp:cNvPr id="0" name=""/>
        <dsp:cNvSpPr/>
      </dsp:nvSpPr>
      <dsp:spPr>
        <a:xfrm>
          <a:off x="4092354" y="884313"/>
          <a:ext cx="1330400" cy="1330400"/>
        </a:xfrm>
        <a:prstGeom prst="ellipse">
          <a:avLst/>
        </a:prstGeom>
        <a:solidFill>
          <a:schemeClr val="accent5"/>
        </a:solidFill>
        <a:ln w="50800" cap="flat" cmpd="sng" algn="in">
          <a:solidFill>
            <a:schemeClr val="lt1"/>
          </a:solidFill>
          <a:prstDash val="solid"/>
        </a:ln>
        <a:effectLst/>
      </dsp:spPr>
      <dsp:style>
        <a:lnRef idx="3">
          <a:schemeClr val="lt1"/>
        </a:lnRef>
        <a:fillRef idx="1">
          <a:schemeClr val="accent5"/>
        </a:fillRef>
        <a:effectRef idx="1">
          <a:schemeClr val="accent5"/>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a:solidFill>
                <a:srgbClr val="0C0C0C"/>
              </a:solidFill>
              <a:latin typeface="Calibri" panose="020F0502020204030204"/>
              <a:ea typeface="+mn-ea"/>
              <a:cs typeface="+mn-cs"/>
            </a:rPr>
            <a:t>Brexit</a:t>
          </a:r>
        </a:p>
      </dsp:txBody>
      <dsp:txXfrm>
        <a:off x="4287187" y="1079146"/>
        <a:ext cx="940734" cy="940734"/>
      </dsp:txXfrm>
    </dsp:sp>
    <dsp:sp modelId="{C4BDF651-55A6-4CC0-8D0A-8995C3384EF8}">
      <dsp:nvSpPr>
        <dsp:cNvPr id="0" name=""/>
        <dsp:cNvSpPr/>
      </dsp:nvSpPr>
      <dsp:spPr>
        <a:xfrm rot="1800000">
          <a:off x="3806724" y="2830177"/>
          <a:ext cx="401655" cy="36756"/>
        </a:xfrm>
        <a:custGeom>
          <a:avLst/>
          <a:gdLst/>
          <a:ahLst/>
          <a:cxnLst/>
          <a:rect l="0" t="0" r="0" b="0"/>
          <a:pathLst>
            <a:path>
              <a:moveTo>
                <a:pt x="0" y="18193"/>
              </a:moveTo>
              <a:lnTo>
                <a:pt x="334250" y="18193"/>
              </a:lnTo>
            </a:path>
          </a:pathLst>
        </a:custGeom>
        <a:noFill/>
        <a:ln w="12700" cap="flat" cmpd="sng" algn="ctr">
          <a:solidFill>
            <a:srgbClr val="80808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rgbClr val="595959">
                <a:hueOff val="0"/>
                <a:satOff val="0"/>
                <a:lumOff val="0"/>
                <a:alphaOff val="0"/>
              </a:srgbClr>
            </a:solidFill>
            <a:latin typeface="Calibri" panose="020F0502020204030204"/>
            <a:ea typeface="+mn-ea"/>
            <a:cs typeface="+mn-cs"/>
          </a:endParaRPr>
        </a:p>
      </dsp:txBody>
      <dsp:txXfrm>
        <a:off x="4003876" y="2834839"/>
        <a:ext cx="0" cy="0"/>
      </dsp:txXfrm>
    </dsp:sp>
    <dsp:sp modelId="{AC8D6128-DB44-4F65-B4C2-15E89C6CB20A}">
      <dsp:nvSpPr>
        <dsp:cNvPr id="0" name=""/>
        <dsp:cNvSpPr/>
      </dsp:nvSpPr>
      <dsp:spPr>
        <a:xfrm>
          <a:off x="4092354" y="2616369"/>
          <a:ext cx="1330400" cy="1330400"/>
        </a:xfrm>
        <a:prstGeom prst="ellipse">
          <a:avLst/>
        </a:prstGeom>
        <a:solidFill>
          <a:schemeClr val="tx2">
            <a:lumMod val="10000"/>
            <a:lumOff val="90000"/>
          </a:schemeClr>
        </a:solidFill>
        <a:ln w="12700" cap="flat" cmpd="sng" algn="ctr">
          <a:solidFill>
            <a:srgbClr val="0C0C0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a:solidFill>
                <a:srgbClr val="0C0C0C"/>
              </a:solidFill>
              <a:latin typeface="Calibri" panose="020F0502020204030204"/>
              <a:ea typeface="+mn-ea"/>
              <a:cs typeface="+mn-cs"/>
            </a:rPr>
            <a:t>Public Policy</a:t>
          </a:r>
        </a:p>
      </dsp:txBody>
      <dsp:txXfrm>
        <a:off x="4287187" y="2811202"/>
        <a:ext cx="940734" cy="940734"/>
      </dsp:txXfrm>
    </dsp:sp>
    <dsp:sp modelId="{72AECAC8-5AE6-4837-ABCA-59E2F61CEEC9}">
      <dsp:nvSpPr>
        <dsp:cNvPr id="0" name=""/>
        <dsp:cNvSpPr/>
      </dsp:nvSpPr>
      <dsp:spPr>
        <a:xfrm rot="5400000">
          <a:off x="3056722" y="3263191"/>
          <a:ext cx="401655" cy="36756"/>
        </a:xfrm>
        <a:custGeom>
          <a:avLst/>
          <a:gdLst/>
          <a:ahLst/>
          <a:cxnLst/>
          <a:rect l="0" t="0" r="0" b="0"/>
          <a:pathLst>
            <a:path>
              <a:moveTo>
                <a:pt x="0" y="18193"/>
              </a:moveTo>
              <a:lnTo>
                <a:pt x="334250" y="18193"/>
              </a:lnTo>
            </a:path>
          </a:pathLst>
        </a:custGeom>
        <a:noFill/>
        <a:ln w="12700" cap="flat" cmpd="sng" algn="ctr">
          <a:solidFill>
            <a:srgbClr val="80808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rgbClr val="595959">
                <a:hueOff val="0"/>
                <a:satOff val="0"/>
                <a:lumOff val="0"/>
                <a:alphaOff val="0"/>
              </a:srgbClr>
            </a:solidFill>
            <a:latin typeface="Calibri" panose="020F0502020204030204"/>
            <a:ea typeface="+mn-ea"/>
            <a:cs typeface="+mn-cs"/>
          </a:endParaRPr>
        </a:p>
      </dsp:txBody>
      <dsp:txXfrm>
        <a:off x="3267590" y="3271528"/>
        <a:ext cx="0" cy="0"/>
      </dsp:txXfrm>
    </dsp:sp>
    <dsp:sp modelId="{87F15DE0-B8DD-400B-8006-EA9C0C3B2F63}">
      <dsp:nvSpPr>
        <dsp:cNvPr id="0" name=""/>
        <dsp:cNvSpPr/>
      </dsp:nvSpPr>
      <dsp:spPr>
        <a:xfrm>
          <a:off x="2592349" y="3482397"/>
          <a:ext cx="1330400" cy="1330400"/>
        </a:xfrm>
        <a:prstGeom prst="ellipse">
          <a:avLst/>
        </a:prstGeom>
        <a:solidFill>
          <a:schemeClr val="accent3"/>
        </a:solidFill>
        <a:ln w="12700" cap="flat" cmpd="sng" algn="ctr">
          <a:solidFill>
            <a:srgbClr val="0C0C0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a:solidFill>
                <a:srgbClr val="0C0C0C"/>
              </a:solidFill>
              <a:latin typeface="Calibri" panose="020F0502020204030204"/>
              <a:ea typeface="+mn-ea"/>
              <a:cs typeface="+mn-cs"/>
            </a:rPr>
            <a:t>Pressure groups</a:t>
          </a:r>
        </a:p>
      </dsp:txBody>
      <dsp:txXfrm>
        <a:off x="2787182" y="3677230"/>
        <a:ext cx="940734" cy="940734"/>
      </dsp:txXfrm>
    </dsp:sp>
    <dsp:sp modelId="{BEAFC83E-83AB-493A-B3D2-F95CBF66BE32}">
      <dsp:nvSpPr>
        <dsp:cNvPr id="0" name=""/>
        <dsp:cNvSpPr/>
      </dsp:nvSpPr>
      <dsp:spPr>
        <a:xfrm rot="9000000">
          <a:off x="2306719" y="2830177"/>
          <a:ext cx="401655" cy="36756"/>
        </a:xfrm>
        <a:custGeom>
          <a:avLst/>
          <a:gdLst/>
          <a:ahLst/>
          <a:cxnLst/>
          <a:rect l="0" t="0" r="0" b="0"/>
          <a:pathLst>
            <a:path>
              <a:moveTo>
                <a:pt x="0" y="18193"/>
              </a:moveTo>
              <a:lnTo>
                <a:pt x="334250" y="18193"/>
              </a:lnTo>
            </a:path>
          </a:pathLst>
        </a:custGeom>
        <a:noFill/>
        <a:ln w="12700" cap="flat" cmpd="sng" algn="ctr">
          <a:solidFill>
            <a:srgbClr val="80808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rgbClr val="595959">
                <a:hueOff val="0"/>
                <a:satOff val="0"/>
                <a:lumOff val="0"/>
                <a:alphaOff val="0"/>
              </a:srgbClr>
            </a:solidFill>
            <a:latin typeface="Calibri" panose="020F0502020204030204"/>
            <a:ea typeface="+mn-ea"/>
            <a:cs typeface="+mn-cs"/>
          </a:endParaRPr>
        </a:p>
      </dsp:txBody>
      <dsp:txXfrm rot="10800000">
        <a:off x="2521263" y="2852230"/>
        <a:ext cx="0" cy="0"/>
      </dsp:txXfrm>
    </dsp:sp>
    <dsp:sp modelId="{452038DF-0D35-4D21-AF43-B4FEE7C6839A}">
      <dsp:nvSpPr>
        <dsp:cNvPr id="0" name=""/>
        <dsp:cNvSpPr/>
      </dsp:nvSpPr>
      <dsp:spPr>
        <a:xfrm>
          <a:off x="1092344" y="2616369"/>
          <a:ext cx="1330400" cy="1330400"/>
        </a:xfrm>
        <a:prstGeom prst="ellipse">
          <a:avLst/>
        </a:prstGeom>
        <a:solidFill>
          <a:schemeClr val="accent6">
            <a:lumMod val="40000"/>
            <a:lumOff val="60000"/>
          </a:schemeClr>
        </a:solidFill>
        <a:ln w="12700" cap="flat" cmpd="sng" algn="ctr">
          <a:solidFill>
            <a:srgbClr val="0C0C0C">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a:solidFill>
                <a:srgbClr val="0C0C0C"/>
              </a:solidFill>
              <a:latin typeface="Calibri" panose="020F0502020204030204"/>
              <a:ea typeface="+mn-ea"/>
              <a:cs typeface="+mn-cs"/>
            </a:rPr>
            <a:t>Public Opinion</a:t>
          </a:r>
        </a:p>
      </dsp:txBody>
      <dsp:txXfrm>
        <a:off x="1287177" y="2811202"/>
        <a:ext cx="940734" cy="940734"/>
      </dsp:txXfrm>
    </dsp:sp>
    <dsp:sp modelId="{F0413F0B-F3C8-4D57-995E-C177B046889F}">
      <dsp:nvSpPr>
        <dsp:cNvPr id="0" name=""/>
        <dsp:cNvSpPr/>
      </dsp:nvSpPr>
      <dsp:spPr>
        <a:xfrm rot="12600000">
          <a:off x="2306719" y="1964149"/>
          <a:ext cx="401655" cy="36756"/>
        </a:xfrm>
        <a:custGeom>
          <a:avLst/>
          <a:gdLst/>
          <a:ahLst/>
          <a:cxnLst/>
          <a:rect l="0" t="0" r="0" b="0"/>
          <a:pathLst>
            <a:path>
              <a:moveTo>
                <a:pt x="0" y="18193"/>
              </a:moveTo>
              <a:lnTo>
                <a:pt x="334250" y="18193"/>
              </a:lnTo>
            </a:path>
          </a:pathLst>
        </a:custGeom>
        <a:noFill/>
        <a:ln w="12700" cap="flat" cmpd="sng" algn="ctr">
          <a:solidFill>
            <a:srgbClr val="808080">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solidFill>
              <a:srgbClr val="595959">
                <a:hueOff val="0"/>
                <a:satOff val="0"/>
                <a:lumOff val="0"/>
                <a:alphaOff val="0"/>
              </a:srgbClr>
            </a:solidFill>
            <a:latin typeface="Calibri" panose="020F0502020204030204"/>
            <a:ea typeface="+mn-ea"/>
            <a:cs typeface="+mn-cs"/>
          </a:endParaRPr>
        </a:p>
      </dsp:txBody>
      <dsp:txXfrm rot="10800000">
        <a:off x="2511222" y="1996243"/>
        <a:ext cx="0" cy="0"/>
      </dsp:txXfrm>
    </dsp:sp>
    <dsp:sp modelId="{3BF57642-CAEC-4A48-9C04-D08A8C41BF24}">
      <dsp:nvSpPr>
        <dsp:cNvPr id="0" name=""/>
        <dsp:cNvSpPr/>
      </dsp:nvSpPr>
      <dsp:spPr>
        <a:xfrm>
          <a:off x="1092344" y="884313"/>
          <a:ext cx="1330400" cy="1330400"/>
        </a:xfrm>
        <a:prstGeom prst="ellipse">
          <a:avLst/>
        </a:prstGeom>
        <a:solidFill>
          <a:schemeClr val="accent1"/>
        </a:solidFill>
        <a:ln w="12700" cap="flat" cmpd="sng" algn="in">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a:solidFill>
                <a:srgbClr val="0C0C0C"/>
              </a:solidFill>
              <a:latin typeface="Calibri" panose="020F0502020204030204"/>
              <a:ea typeface="+mn-ea"/>
              <a:cs typeface="+mn-cs"/>
            </a:rPr>
            <a:t>Economy</a:t>
          </a:r>
        </a:p>
      </dsp:txBody>
      <dsp:txXfrm>
        <a:off x="1287177" y="1079146"/>
        <a:ext cx="940734" cy="94073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dirty="0"/>
              <a:pPr/>
              <a:t>4/24/2018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21" y="630942"/>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5" y="1098388"/>
            <a:ext cx="10318419"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8" y="5979202"/>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5" y="6375679"/>
            <a:ext cx="2329723" cy="348462"/>
          </a:xfrm>
        </p:spPr>
        <p:txBody>
          <a:bodyPr/>
          <a:lstStyle>
            <a:lvl1pPr>
              <a:defRPr baseline="0">
                <a:solidFill>
                  <a:schemeClr val="accent1">
                    <a:lumMod val="50000"/>
                  </a:schemeClr>
                </a:solidFill>
              </a:defRPr>
            </a:lvl1pPr>
          </a:lstStyle>
          <a:p>
            <a:fld id="{9334D819-9F07-4261-B09B-9E467E5D9002}" type="datetimeFigureOut">
              <a:rPr lang="en-US" dirty="0">
                <a:solidFill>
                  <a:srgbClr val="62B4C6">
                    <a:lumMod val="50000"/>
                  </a:srgbClr>
                </a:solidFill>
              </a:rPr>
              <a:pPr/>
              <a:t>4/24/2018</a:t>
            </a:fld>
            <a:endParaRPr lang="en-US" dirty="0">
              <a:solidFill>
                <a:srgbClr val="62B4C6">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solidFill>
                <a:srgbClr val="62B4C6">
                  <a:lumMod val="50000"/>
                </a:srgbClr>
              </a:solidFill>
            </a:endParaRPr>
          </a:p>
        </p:txBody>
      </p:sp>
      <p:sp>
        <p:nvSpPr>
          <p:cNvPr id="6" name="Slide Number Placeholder 5"/>
          <p:cNvSpPr>
            <a:spLocks noGrp="1"/>
          </p:cNvSpPr>
          <p:nvPr>
            <p:ph type="sldNum" sz="quarter" idx="12"/>
          </p:nvPr>
        </p:nvSpPr>
        <p:spPr>
          <a:xfrm>
            <a:off x="9067221" y="6375679"/>
            <a:ext cx="2329723" cy="345796"/>
          </a:xfrm>
        </p:spPr>
        <p:txBody>
          <a:bodyPr/>
          <a:lstStyle>
            <a:lvl1pPr>
              <a:defRPr baseline="0">
                <a:solidFill>
                  <a:schemeClr val="accent1">
                    <a:lumMod val="50000"/>
                  </a:schemeClr>
                </a:solidFill>
              </a:defRPr>
            </a:lvl1pPr>
          </a:lstStyle>
          <a:p>
            <a:fld id="{71766878-3199-4EAB-94E7-2D6D11070E14}" type="slidenum">
              <a:rPr lang="en-US" dirty="0">
                <a:solidFill>
                  <a:srgbClr val="62B4C6">
                    <a:lumMod val="50000"/>
                  </a:srgbClr>
                </a:solidFill>
              </a:rPr>
              <a:pPr/>
              <a:t>‹#›</a:t>
            </a:fld>
            <a:endParaRPr lang="en-US" dirty="0">
              <a:solidFill>
                <a:srgbClr val="62B4C6">
                  <a:lumMod val="50000"/>
                </a:srgbClr>
              </a:solidFill>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48150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241677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33" y="1073894"/>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1" y="5159787"/>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9" y="6375679"/>
            <a:ext cx="1493947" cy="348462"/>
          </a:xfrm>
        </p:spPr>
        <p:txBody>
          <a:bodyPr/>
          <a:lstStyle>
            <a:lvl1pPr>
              <a:defRPr baseline="0">
                <a:solidFill>
                  <a:schemeClr val="tx2"/>
                </a:solidFill>
              </a:defRPr>
            </a:lvl1pPr>
          </a:lstStyle>
          <a:p>
            <a:fld id="{9334D819-9F07-4261-B09B-9E467E5D9002}" type="datetimeFigureOut">
              <a:rPr lang="en-US" dirty="0">
                <a:solidFill>
                  <a:srgbClr val="F3F3F2"/>
                </a:solidFill>
              </a:rPr>
              <a:pPr/>
              <a:t>4/24/2018</a:t>
            </a:fld>
            <a:endParaRPr lang="en-US" dirty="0">
              <a:solidFill>
                <a:srgbClr val="F3F3F2"/>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solidFill>
                <a:srgbClr val="F3F3F2"/>
              </a:solidFill>
            </a:endParaRPr>
          </a:p>
        </p:txBody>
      </p:sp>
      <p:sp>
        <p:nvSpPr>
          <p:cNvPr id="6" name="Slide Number Placeholder 5"/>
          <p:cNvSpPr>
            <a:spLocks noGrp="1"/>
          </p:cNvSpPr>
          <p:nvPr>
            <p:ph type="sldNum" sz="quarter" idx="12"/>
          </p:nvPr>
        </p:nvSpPr>
        <p:spPr>
          <a:xfrm>
            <a:off x="9942437" y="6375679"/>
            <a:ext cx="1487567" cy="345796"/>
          </a:xfrm>
        </p:spPr>
        <p:txBody>
          <a:bodyPr/>
          <a:lstStyle>
            <a:lvl1pPr>
              <a:defRPr baseline="0">
                <a:solidFill>
                  <a:schemeClr val="tx2"/>
                </a:solidFill>
              </a:defRPr>
            </a:lvl1pPr>
          </a:lstStyle>
          <a:p>
            <a:fld id="{71766878-3199-4EAB-94E7-2D6D11070E14}" type="slidenum">
              <a:rPr lang="en-US" dirty="0">
                <a:solidFill>
                  <a:srgbClr val="F3F3F2"/>
                </a:solidFill>
              </a:rPr>
              <a:pPr/>
              <a:t>‹#›</a:t>
            </a:fld>
            <a:endParaRPr lang="en-US" dirty="0">
              <a:solidFill>
                <a:srgbClr val="F3F3F2"/>
              </a:solidFill>
            </a:endParaRPr>
          </a:p>
        </p:txBody>
      </p:sp>
      <p:grpSp>
        <p:nvGrpSpPr>
          <p:cNvPr id="7" name="Group 6" title="left scallop shape"/>
          <p:cNvGrpSpPr/>
          <p:nvPr/>
        </p:nvGrpSpPr>
        <p:grpSpPr>
          <a:xfrm>
            <a:off x="3" y="0"/>
            <a:ext cx="281463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86529984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966302853"/>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31" y="381006"/>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9" y="2199639"/>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9"/>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984423073"/>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843773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382170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5"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5" y="457205"/>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3" y="920377"/>
            <a:ext cx="6158419"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3" y="6375679"/>
            <a:ext cx="1233355" cy="348462"/>
          </a:xfrm>
        </p:spPr>
        <p:txBody>
          <a:body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9"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91015" y="6375679"/>
            <a:ext cx="1232456" cy="345796"/>
          </a:xfrm>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4503689"/>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4/24/2018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7" y="4"/>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5"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4"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4"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1" y="6375679"/>
            <a:ext cx="1232456" cy="348462"/>
          </a:xfrm>
        </p:spPr>
        <p:txBody>
          <a:body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9"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870658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884684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3"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4" y="382391"/>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5922142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21" y="630942"/>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5" y="1098388"/>
            <a:ext cx="10318419"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8" y="5979202"/>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5" y="6375679"/>
            <a:ext cx="2329723" cy="348462"/>
          </a:xfrm>
        </p:spPr>
        <p:txBody>
          <a:bodyPr/>
          <a:lstStyle>
            <a:lvl1pPr>
              <a:defRPr baseline="0">
                <a:solidFill>
                  <a:schemeClr val="accent1">
                    <a:lumMod val="50000"/>
                  </a:schemeClr>
                </a:solidFill>
              </a:defRPr>
            </a:lvl1pPr>
          </a:lstStyle>
          <a:p>
            <a:fld id="{9334D819-9F07-4261-B09B-9E467E5D9002}" type="datetimeFigureOut">
              <a:rPr lang="en-US" dirty="0">
                <a:solidFill>
                  <a:srgbClr val="62B4C6">
                    <a:lumMod val="50000"/>
                  </a:srgbClr>
                </a:solidFill>
              </a:rPr>
              <a:pPr/>
              <a:t>4/24/2018</a:t>
            </a:fld>
            <a:endParaRPr lang="en-US" dirty="0">
              <a:solidFill>
                <a:srgbClr val="62B4C6">
                  <a:lumMod val="50000"/>
                </a:srgbClr>
              </a:solidFill>
            </a:endParaRPr>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solidFill>
                <a:srgbClr val="62B4C6">
                  <a:lumMod val="50000"/>
                </a:srgbClr>
              </a:solidFill>
            </a:endParaRPr>
          </a:p>
        </p:txBody>
      </p:sp>
      <p:sp>
        <p:nvSpPr>
          <p:cNvPr id="6" name="Slide Number Placeholder 5"/>
          <p:cNvSpPr>
            <a:spLocks noGrp="1"/>
          </p:cNvSpPr>
          <p:nvPr>
            <p:ph type="sldNum" sz="quarter" idx="12"/>
          </p:nvPr>
        </p:nvSpPr>
        <p:spPr>
          <a:xfrm>
            <a:off x="9067221" y="6375679"/>
            <a:ext cx="2329723" cy="345796"/>
          </a:xfrm>
        </p:spPr>
        <p:txBody>
          <a:bodyPr/>
          <a:lstStyle>
            <a:lvl1pPr>
              <a:defRPr baseline="0">
                <a:solidFill>
                  <a:schemeClr val="accent1">
                    <a:lumMod val="50000"/>
                  </a:schemeClr>
                </a:solidFill>
              </a:defRPr>
            </a:lvl1pPr>
          </a:lstStyle>
          <a:p>
            <a:fld id="{71766878-3199-4EAB-94E7-2D6D11070E14}" type="slidenum">
              <a:rPr lang="en-US" dirty="0">
                <a:solidFill>
                  <a:srgbClr val="62B4C6">
                    <a:lumMod val="50000"/>
                  </a:srgbClr>
                </a:solidFill>
              </a:rPr>
              <a:pPr/>
              <a:t>‹#›</a:t>
            </a:fld>
            <a:endParaRPr lang="en-US" dirty="0">
              <a:solidFill>
                <a:srgbClr val="62B4C6">
                  <a:lumMod val="50000"/>
                </a:srgbClr>
              </a:solidFill>
            </a:endParaRPr>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8311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0449588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33" y="1073894"/>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1" y="5159787"/>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9" y="6375679"/>
            <a:ext cx="1493947" cy="348462"/>
          </a:xfrm>
        </p:spPr>
        <p:txBody>
          <a:bodyPr/>
          <a:lstStyle>
            <a:lvl1pPr>
              <a:defRPr baseline="0">
                <a:solidFill>
                  <a:schemeClr val="tx2"/>
                </a:solidFill>
              </a:defRPr>
            </a:lvl1pPr>
          </a:lstStyle>
          <a:p>
            <a:fld id="{9334D819-9F07-4261-B09B-9E467E5D9002}" type="datetimeFigureOut">
              <a:rPr lang="en-US" dirty="0">
                <a:solidFill>
                  <a:srgbClr val="F3F3F2"/>
                </a:solidFill>
              </a:rPr>
              <a:pPr/>
              <a:t>4/24/2018</a:t>
            </a:fld>
            <a:endParaRPr lang="en-US" dirty="0">
              <a:solidFill>
                <a:srgbClr val="F3F3F2"/>
              </a:solidFill>
            </a:endParaRPr>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solidFill>
                <a:srgbClr val="F3F3F2"/>
              </a:solidFill>
            </a:endParaRPr>
          </a:p>
        </p:txBody>
      </p:sp>
      <p:sp>
        <p:nvSpPr>
          <p:cNvPr id="6" name="Slide Number Placeholder 5"/>
          <p:cNvSpPr>
            <a:spLocks noGrp="1"/>
          </p:cNvSpPr>
          <p:nvPr>
            <p:ph type="sldNum" sz="quarter" idx="12"/>
          </p:nvPr>
        </p:nvSpPr>
        <p:spPr>
          <a:xfrm>
            <a:off x="9942437" y="6375679"/>
            <a:ext cx="1487567" cy="345796"/>
          </a:xfrm>
        </p:spPr>
        <p:txBody>
          <a:bodyPr/>
          <a:lstStyle>
            <a:lvl1pPr>
              <a:defRPr baseline="0">
                <a:solidFill>
                  <a:schemeClr val="tx2"/>
                </a:solidFill>
              </a:defRPr>
            </a:lvl1pPr>
          </a:lstStyle>
          <a:p>
            <a:fld id="{71766878-3199-4EAB-94E7-2D6D11070E14}" type="slidenum">
              <a:rPr lang="en-US" dirty="0">
                <a:solidFill>
                  <a:srgbClr val="F3F3F2"/>
                </a:solidFill>
              </a:rPr>
              <a:pPr/>
              <a:t>‹#›</a:t>
            </a:fld>
            <a:endParaRPr lang="en-US" dirty="0">
              <a:solidFill>
                <a:srgbClr val="F3F3F2"/>
              </a:solidFill>
            </a:endParaRPr>
          </a:p>
        </p:txBody>
      </p:sp>
      <p:grpSp>
        <p:nvGrpSpPr>
          <p:cNvPr id="7" name="Group 6" title="left scallop shape"/>
          <p:cNvGrpSpPr/>
          <p:nvPr/>
        </p:nvGrpSpPr>
        <p:grpSpPr>
          <a:xfrm>
            <a:off x="3" y="0"/>
            <a:ext cx="281463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32149292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873645529"/>
      </p:ext>
    </p:extLst>
  </p:cSld>
  <p:clrMapOvr>
    <a:masterClrMapping/>
  </p:clrMapOvr>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31" y="381006"/>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9" y="2199639"/>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9"/>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009138974"/>
      </p:ext>
    </p:extLst>
  </p:cSld>
  <p:clrMapOvr>
    <a:masterClrMapping/>
  </p:clrMapOvr>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7106032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739840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dirty="0"/>
              <a:pPr/>
              <a:t>4/24/2018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dirty="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5"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5" y="457205"/>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3" y="920377"/>
            <a:ext cx="6158419"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3" y="6375679"/>
            <a:ext cx="1233355" cy="348462"/>
          </a:xfrm>
        </p:spPr>
        <p:txBody>
          <a:body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9"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91015" y="6375679"/>
            <a:ext cx="1232456" cy="345796"/>
          </a:xfrm>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38693249"/>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7" y="4"/>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5"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4"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4"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1" y="6375679"/>
            <a:ext cx="1232456" cy="348462"/>
          </a:xfrm>
        </p:spPr>
        <p:txBody>
          <a:body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6" name="Footer Placeholder 5"/>
          <p:cNvSpPr>
            <a:spLocks noGrp="1"/>
          </p:cNvSpPr>
          <p:nvPr>
            <p:ph type="ftr" sz="quarter" idx="11"/>
          </p:nvPr>
        </p:nvSpPr>
        <p:spPr>
          <a:xfrm>
            <a:off x="2103621" y="6375679"/>
            <a:ext cx="3482179" cy="345796"/>
          </a:xfrm>
        </p:spPr>
        <p:txBody>
          <a:bodyPr/>
          <a:lstStyle/>
          <a:p>
            <a:endParaRPr lang="en-US" dirty="0">
              <a:solidFill>
                <a:prstClr val="black">
                  <a:lumMod val="65000"/>
                  <a:lumOff val="35000"/>
                </a:prstClr>
              </a:solidFill>
            </a:endParaRPr>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13862696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379398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3"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4" y="382391"/>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Tree>
    <p:extLst>
      <p:ext uri="{BB962C8B-B14F-4D97-AF65-F5344CB8AC3E}">
        <p14:creationId xmlns:p14="http://schemas.microsoft.com/office/powerpoint/2010/main" val="226522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dirty="0"/>
              <a:t>4/24/2018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4/24/2018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4/24/2018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4/24/2018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dirty="0"/>
              <a:t>4/24/2018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dirty="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dirty="0"/>
              <a:t>4/24/2018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pPr/>
              <a:t>4/24/2018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7" y="382385"/>
            <a:ext cx="10178323"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7" y="2286007"/>
            <a:ext cx="10178323"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7" y="6375679"/>
            <a:ext cx="2329723"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610605"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
        <p:nvSpPr>
          <p:cNvPr id="11" name="Freeform 6" title="Left scallop edge"/>
          <p:cNvSpPr/>
          <p:nvPr/>
        </p:nvSpPr>
        <p:spPr bwMode="auto">
          <a:xfrm>
            <a:off x="4"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5666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7" y="382385"/>
            <a:ext cx="10178323"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7" y="2286007"/>
            <a:ext cx="10178323"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7" y="6375679"/>
            <a:ext cx="2329723"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dirty="0">
                <a:solidFill>
                  <a:prstClr val="black">
                    <a:lumMod val="65000"/>
                    <a:lumOff val="35000"/>
                  </a:prstClr>
                </a:solidFill>
              </a:rPr>
              <a:pPr/>
              <a:t>4/24/2018</a:t>
            </a:fld>
            <a:endParaRPr lang="en-US" dirty="0">
              <a:solidFill>
                <a:prstClr val="black">
                  <a:lumMod val="65000"/>
                  <a:lumOff val="35000"/>
                </a:prstClr>
              </a:solidFill>
            </a:endParaRPr>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8610605"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dirty="0">
                <a:solidFill>
                  <a:prstClr val="black">
                    <a:lumMod val="65000"/>
                    <a:lumOff val="35000"/>
                  </a:prstClr>
                </a:solidFill>
              </a:rPr>
              <a:pPr/>
              <a:t>‹#›</a:t>
            </a:fld>
            <a:endParaRPr lang="en-US" dirty="0">
              <a:solidFill>
                <a:prstClr val="black">
                  <a:lumMod val="65000"/>
                  <a:lumOff val="35000"/>
                </a:prstClr>
              </a:solidFill>
            </a:endParaRPr>
          </a:p>
        </p:txBody>
      </p:sp>
      <p:sp>
        <p:nvSpPr>
          <p:cNvPr id="11" name="Freeform 6" title="Left scallop edge"/>
          <p:cNvSpPr/>
          <p:nvPr/>
        </p:nvSpPr>
        <p:spPr bwMode="auto">
          <a:xfrm>
            <a:off x="4"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12875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hyperlink" Target="https://europa.eu/european-union/topics_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hyperlink" Target="http://www.bbc.co.uk/news/uk-politics-4387252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GfN05WB_rY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www.bbc.co.uk/news/world-europe-23488006" TargetMode="External"/><Relationship Id="rId7" Type="http://schemas.openxmlformats.org/officeDocument/2006/relationships/image" Target="../media/image8.png"/><Relationship Id="rId2" Type="http://schemas.openxmlformats.org/officeDocument/2006/relationships/hyperlink" Target="https://www.youtube.com/watch?v=855Iow8MXFI" TargetMode="Externa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essay feedback– A level</a:t>
            </a:r>
            <a:endParaRPr lang="en-GB" dirty="0"/>
          </a:p>
        </p:txBody>
      </p:sp>
      <p:sp>
        <p:nvSpPr>
          <p:cNvPr id="3" name="Content Placeholder 2"/>
          <p:cNvSpPr>
            <a:spLocks noGrp="1"/>
          </p:cNvSpPr>
          <p:nvPr>
            <p:ph idx="1"/>
          </p:nvPr>
        </p:nvSpPr>
        <p:spPr/>
        <p:txBody>
          <a:bodyPr/>
          <a:lstStyle/>
          <a:p>
            <a:pPr marL="0" indent="0">
              <a:buNone/>
            </a:pPr>
            <a:r>
              <a:rPr lang="en-GB" b="1" dirty="0" smtClean="0">
                <a:solidFill>
                  <a:srgbClr val="FF0000"/>
                </a:solidFill>
              </a:rPr>
              <a:t>Evaluate</a:t>
            </a:r>
            <a:r>
              <a:rPr lang="en-GB" dirty="0" smtClean="0"/>
              <a:t> </a:t>
            </a:r>
            <a:r>
              <a:rPr lang="en-GB" b="1" dirty="0" smtClean="0">
                <a:solidFill>
                  <a:srgbClr val="FF0000"/>
                </a:solidFill>
              </a:rPr>
              <a:t>the belief that the balance of power between the executive and parliament has markedly shifted towards parliament. (30)</a:t>
            </a:r>
          </a:p>
          <a:p>
            <a:pPr marL="0" indent="0">
              <a:buNone/>
            </a:pPr>
            <a:endParaRPr lang="en-GB" dirty="0"/>
          </a:p>
          <a:p>
            <a:pPr marL="0" indent="0">
              <a:buNone/>
            </a:pPr>
            <a:r>
              <a:rPr lang="en-GB" dirty="0"/>
              <a:t>Share the information that you have with the rest of your group.</a:t>
            </a:r>
          </a:p>
          <a:p>
            <a:pPr marL="0" indent="0">
              <a:buNone/>
            </a:pPr>
            <a:endParaRPr lang="en-GB" dirty="0"/>
          </a:p>
          <a:p>
            <a:pPr marL="0" indent="0">
              <a:buNone/>
            </a:pPr>
            <a:r>
              <a:rPr lang="en-GB" dirty="0"/>
              <a:t>What is your conclusion to this question?</a:t>
            </a:r>
          </a:p>
          <a:p>
            <a:pPr marL="0" indent="0">
              <a:buNone/>
            </a:pPr>
            <a:endParaRPr lang="en-GB" dirty="0"/>
          </a:p>
        </p:txBody>
      </p:sp>
    </p:spTree>
    <p:extLst>
      <p:ext uri="{BB962C8B-B14F-4D97-AF65-F5344CB8AC3E}">
        <p14:creationId xmlns:p14="http://schemas.microsoft.com/office/powerpoint/2010/main" val="33726117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 main functions of the EU?</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2043872"/>
              </p:ext>
            </p:extLst>
          </p:nvPr>
        </p:nvGraphicFramePr>
        <p:xfrm>
          <a:off x="1371597" y="2242417"/>
          <a:ext cx="10058402" cy="4767072"/>
        </p:xfrm>
        <a:graphic>
          <a:graphicData uri="http://schemas.openxmlformats.org/drawingml/2006/table">
            <a:tbl>
              <a:tblPr firstRow="1" firstCol="1" bandRow="1">
                <a:tableStyleId>{5C22544A-7EE6-4342-B048-85BDC9FD1C3A}</a:tableStyleId>
              </a:tblPr>
              <a:tblGrid>
                <a:gridCol w="5029201"/>
                <a:gridCol w="5029201"/>
              </a:tblGrid>
              <a:tr h="360957">
                <a:tc>
                  <a:txBody>
                    <a:bodyPr/>
                    <a:lstStyle/>
                    <a:p>
                      <a:pPr>
                        <a:lnSpc>
                          <a:spcPct val="115000"/>
                        </a:lnSpc>
                        <a:spcAft>
                          <a:spcPts val="0"/>
                        </a:spcAft>
                      </a:pPr>
                      <a:r>
                        <a:rPr lang="en-GB" sz="1400" dirty="0">
                          <a:effectLst/>
                        </a:rPr>
                        <a:t>Function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c>
                  <a:txBody>
                    <a:bodyPr/>
                    <a:lstStyle/>
                    <a:p>
                      <a:pPr>
                        <a:lnSpc>
                          <a:spcPct val="115000"/>
                        </a:lnSpc>
                        <a:spcAft>
                          <a:spcPts val="0"/>
                        </a:spcAft>
                      </a:pPr>
                      <a:r>
                        <a:rPr lang="en-GB" sz="1600" dirty="0">
                          <a:solidFill>
                            <a:srgbClr val="FFFF00"/>
                          </a:solidFill>
                          <a:effectLst/>
                        </a:rPr>
                        <a:t>Does it achieve this?</a:t>
                      </a:r>
                    </a:p>
                    <a:p>
                      <a:pPr>
                        <a:lnSpc>
                          <a:spcPct val="115000"/>
                        </a:lnSpc>
                        <a:spcAft>
                          <a:spcPts val="0"/>
                        </a:spcAft>
                      </a:pPr>
                      <a:r>
                        <a:rPr lang="en-GB" sz="1600" dirty="0">
                          <a:solidFill>
                            <a:srgbClr val="FFFF00"/>
                          </a:solidFill>
                          <a:effectLst/>
                        </a:rPr>
                        <a:t>Explain your opinion and give examples of what the EU does/does not do.</a:t>
                      </a:r>
                      <a:endParaRPr lang="en-GB"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r>
              <a:tr h="962553">
                <a:tc>
                  <a:txBody>
                    <a:bodyPr/>
                    <a:lstStyle/>
                    <a:p>
                      <a:pPr>
                        <a:lnSpc>
                          <a:spcPct val="115000"/>
                        </a:lnSpc>
                        <a:spcAft>
                          <a:spcPts val="0"/>
                        </a:spcAft>
                      </a:pPr>
                      <a:r>
                        <a:rPr lang="en-GB" sz="1400">
                          <a:effectLst/>
                        </a:rPr>
                        <a:t>It is a CUSTOMS UNION</a:t>
                      </a:r>
                    </a:p>
                    <a:p>
                      <a:pPr>
                        <a:lnSpc>
                          <a:spcPct val="115000"/>
                        </a:lnSpc>
                        <a:spcAft>
                          <a:spcPts val="0"/>
                        </a:spcAft>
                      </a:pPr>
                      <a:r>
                        <a:rPr lang="en-GB" sz="1400">
                          <a:effectLst/>
                        </a:rPr>
                        <a:t>This means that the member states can trade with each other without any tariffs (taxes on goods or services being imported) or any other artificial restrictions and regulations. Individual member states cannot make special arrangements with external countries.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c>
                  <a:txBody>
                    <a:bodyPr/>
                    <a:lstStyle/>
                    <a:p>
                      <a:pPr>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r>
              <a:tr h="1804786">
                <a:tc>
                  <a:txBody>
                    <a:bodyPr/>
                    <a:lstStyle/>
                    <a:p>
                      <a:pPr>
                        <a:lnSpc>
                          <a:spcPct val="115000"/>
                        </a:lnSpc>
                        <a:spcAft>
                          <a:spcPts val="0"/>
                        </a:spcAft>
                      </a:pPr>
                      <a:r>
                        <a:rPr lang="en-GB" sz="1400">
                          <a:effectLst/>
                        </a:rPr>
                        <a:t>It is a SINGLE MARKET.</a:t>
                      </a:r>
                    </a:p>
                    <a:p>
                      <a:pPr>
                        <a:lnSpc>
                          <a:spcPct val="115000"/>
                        </a:lnSpc>
                        <a:spcAft>
                          <a:spcPts val="0"/>
                        </a:spcAft>
                      </a:pPr>
                      <a:r>
                        <a:rPr lang="en-GB" sz="1400">
                          <a:effectLst/>
                        </a:rPr>
                        <a:t>There are four freedoms of the single market:</a:t>
                      </a:r>
                    </a:p>
                    <a:p>
                      <a:pPr marL="342900" lvl="0" indent="-342900">
                        <a:lnSpc>
                          <a:spcPct val="115000"/>
                        </a:lnSpc>
                        <a:spcAft>
                          <a:spcPts val="0"/>
                        </a:spcAft>
                        <a:buFont typeface="+mj-lt"/>
                        <a:buAutoNum type="arabicPeriod"/>
                      </a:pPr>
                      <a:r>
                        <a:rPr lang="en-GB" sz="1400">
                          <a:effectLst/>
                        </a:rPr>
                        <a:t>Complete freedom of movement of goods</a:t>
                      </a:r>
                    </a:p>
                    <a:p>
                      <a:pPr marL="342900" lvl="0" indent="-342900">
                        <a:lnSpc>
                          <a:spcPct val="115000"/>
                        </a:lnSpc>
                        <a:spcAft>
                          <a:spcPts val="0"/>
                        </a:spcAft>
                        <a:buFont typeface="+mj-lt"/>
                        <a:buAutoNum type="arabicPeriod"/>
                      </a:pPr>
                      <a:r>
                        <a:rPr lang="en-GB" sz="1400">
                          <a:effectLst/>
                        </a:rPr>
                        <a:t>Complete freedom of movement of services</a:t>
                      </a:r>
                    </a:p>
                    <a:p>
                      <a:pPr marL="342900" lvl="0" indent="-342900">
                        <a:lnSpc>
                          <a:spcPct val="115000"/>
                        </a:lnSpc>
                        <a:spcAft>
                          <a:spcPts val="0"/>
                        </a:spcAft>
                        <a:buFont typeface="+mj-lt"/>
                        <a:buAutoNum type="arabicPeriod"/>
                      </a:pPr>
                      <a:r>
                        <a:rPr lang="en-GB" sz="1400">
                          <a:effectLst/>
                        </a:rPr>
                        <a:t>Complete freedom of movement of workers (labour)</a:t>
                      </a:r>
                    </a:p>
                    <a:p>
                      <a:pPr marL="342900" lvl="0" indent="-342900">
                        <a:lnSpc>
                          <a:spcPct val="115000"/>
                        </a:lnSpc>
                        <a:spcAft>
                          <a:spcPts val="0"/>
                        </a:spcAft>
                        <a:buFont typeface="+mj-lt"/>
                        <a:buAutoNum type="arabicPeriod"/>
                      </a:pPr>
                      <a:r>
                        <a:rPr lang="en-GB" sz="1400">
                          <a:effectLst/>
                        </a:rPr>
                        <a:t>Complete freedom of movement of people across borders</a:t>
                      </a:r>
                    </a:p>
                    <a:p>
                      <a:pPr>
                        <a:lnSpc>
                          <a:spcPct val="115000"/>
                        </a:lnSpc>
                        <a:spcAft>
                          <a:spcPts val="0"/>
                        </a:spcAft>
                      </a:pPr>
                      <a:r>
                        <a:rPr lang="en-GB" sz="1400">
                          <a:effectLst/>
                        </a:rPr>
                        <a:t>Goods and services must also be produced and sold under the same regulations in every member country</a:t>
                      </a:r>
                    </a:p>
                    <a:p>
                      <a:pPr>
                        <a:lnSpc>
                          <a:spcPct val="115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c>
                  <a:txBody>
                    <a:bodyPr/>
                    <a:lstStyle/>
                    <a:p>
                      <a:pPr algn="ctr">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r>
            </a:tbl>
          </a:graphicData>
        </a:graphic>
      </p:graphicFrame>
    </p:spTree>
    <p:extLst>
      <p:ext uri="{BB962C8B-B14F-4D97-AF65-F5344CB8AC3E}">
        <p14:creationId xmlns:p14="http://schemas.microsoft.com/office/powerpoint/2010/main" val="28953230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48127556"/>
              </p:ext>
            </p:extLst>
          </p:nvPr>
        </p:nvGraphicFramePr>
        <p:xfrm>
          <a:off x="1250950" y="2286000"/>
          <a:ext cx="10179050" cy="2699004"/>
        </p:xfrm>
        <a:graphic>
          <a:graphicData uri="http://schemas.openxmlformats.org/drawingml/2006/table">
            <a:tbl>
              <a:tblPr firstRow="1" bandRow="1">
                <a:tableStyleId>{5C22544A-7EE6-4342-B048-85BDC9FD1C3A}</a:tableStyleId>
              </a:tblPr>
              <a:tblGrid>
                <a:gridCol w="5089525"/>
                <a:gridCol w="5089525"/>
              </a:tblGrid>
              <a:tr h="370840">
                <a:tc>
                  <a:txBody>
                    <a:bodyPr/>
                    <a:lstStyle/>
                    <a:p>
                      <a:pPr>
                        <a:lnSpc>
                          <a:spcPct val="115000"/>
                        </a:lnSpc>
                        <a:spcAft>
                          <a:spcPts val="0"/>
                        </a:spcAft>
                      </a:pPr>
                      <a:r>
                        <a:rPr lang="en-GB" sz="1400" dirty="0">
                          <a:effectLst/>
                        </a:rPr>
                        <a:t>It is an ECONOMIC UNION</a:t>
                      </a:r>
                    </a:p>
                    <a:p>
                      <a:pPr>
                        <a:lnSpc>
                          <a:spcPct val="115000"/>
                        </a:lnSpc>
                        <a:spcAft>
                          <a:spcPts val="0"/>
                        </a:spcAft>
                      </a:pPr>
                      <a:r>
                        <a:rPr lang="en-GB" sz="1400" dirty="0">
                          <a:effectLst/>
                        </a:rPr>
                        <a:t>The EU is responsible for the Economic development throughout the EU, especially for countries where the Economic income is low. There is a system of grants and agricultural subsidies paid for from the EU budget. Most member states use the same currency, the Euro.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c>
                  <a:txBody>
                    <a:bodyPr/>
                    <a:lstStyle/>
                    <a:p>
                      <a:pPr algn="ctr">
                        <a:lnSpc>
                          <a:spcPct val="115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r>
              <a:tr h="370840">
                <a:tc>
                  <a:txBody>
                    <a:bodyPr/>
                    <a:lstStyle/>
                    <a:p>
                      <a:pPr>
                        <a:lnSpc>
                          <a:spcPct val="115000"/>
                        </a:lnSpc>
                        <a:spcAft>
                          <a:spcPts val="0"/>
                        </a:spcAft>
                      </a:pPr>
                      <a:r>
                        <a:rPr lang="en-GB" sz="1400" dirty="0">
                          <a:effectLst/>
                        </a:rPr>
                        <a:t>It is a POLITICAL UNION</a:t>
                      </a:r>
                    </a:p>
                    <a:p>
                      <a:pPr>
                        <a:lnSpc>
                          <a:spcPct val="115000"/>
                        </a:lnSpc>
                        <a:spcAft>
                          <a:spcPts val="0"/>
                        </a:spcAft>
                      </a:pPr>
                      <a:r>
                        <a:rPr lang="en-GB" sz="1400" dirty="0">
                          <a:effectLst/>
                        </a:rPr>
                        <a:t>The EU attempts to develop a common foreign policy and negotiate with foreign powers as a single unit. It also seeks to promote common policies on human rights, economic and social rights and international law enforcement.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c>
                  <a:txBody>
                    <a:bodyPr/>
                    <a:lstStyle/>
                    <a:p>
                      <a:pPr algn="ctr">
                        <a:lnSpc>
                          <a:spcPct val="115000"/>
                        </a:lnSpc>
                        <a:spcAft>
                          <a:spcPts val="0"/>
                        </a:spcAft>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r>
            </a:tbl>
          </a:graphicData>
        </a:graphic>
      </p:graphicFrame>
    </p:spTree>
    <p:extLst>
      <p:ext uri="{BB962C8B-B14F-4D97-AF65-F5344CB8AC3E}">
        <p14:creationId xmlns:p14="http://schemas.microsoft.com/office/powerpoint/2010/main" val="145129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are the main functions of the EU?</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41579495"/>
              </p:ext>
            </p:extLst>
          </p:nvPr>
        </p:nvGraphicFramePr>
        <p:xfrm>
          <a:off x="1104895" y="1874517"/>
          <a:ext cx="11087104" cy="5503164"/>
        </p:xfrm>
        <a:graphic>
          <a:graphicData uri="http://schemas.openxmlformats.org/drawingml/2006/table">
            <a:tbl>
              <a:tblPr firstRow="1" firstCol="1" bandRow="1">
                <a:tableStyleId>{5C22544A-7EE6-4342-B048-85BDC9FD1C3A}</a:tableStyleId>
              </a:tblPr>
              <a:tblGrid>
                <a:gridCol w="5543552"/>
                <a:gridCol w="5543552"/>
              </a:tblGrid>
              <a:tr h="360957">
                <a:tc>
                  <a:txBody>
                    <a:bodyPr/>
                    <a:lstStyle/>
                    <a:p>
                      <a:pPr>
                        <a:lnSpc>
                          <a:spcPct val="115000"/>
                        </a:lnSpc>
                        <a:spcAft>
                          <a:spcPts val="0"/>
                        </a:spcAft>
                      </a:pPr>
                      <a:r>
                        <a:rPr lang="en-GB" sz="1400" dirty="0">
                          <a:effectLst/>
                        </a:rPr>
                        <a:t>Function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c>
                  <a:txBody>
                    <a:bodyPr/>
                    <a:lstStyle/>
                    <a:p>
                      <a:pPr>
                        <a:lnSpc>
                          <a:spcPct val="115000"/>
                        </a:lnSpc>
                        <a:spcAft>
                          <a:spcPts val="0"/>
                        </a:spcAft>
                      </a:pPr>
                      <a:r>
                        <a:rPr lang="en-GB" sz="1600" dirty="0">
                          <a:solidFill>
                            <a:srgbClr val="FFFF00"/>
                          </a:solidFill>
                          <a:effectLst/>
                        </a:rPr>
                        <a:t>Does it achieve this?</a:t>
                      </a:r>
                    </a:p>
                    <a:p>
                      <a:pPr>
                        <a:lnSpc>
                          <a:spcPct val="115000"/>
                        </a:lnSpc>
                        <a:spcAft>
                          <a:spcPts val="0"/>
                        </a:spcAft>
                      </a:pPr>
                      <a:r>
                        <a:rPr lang="en-GB" sz="1600" dirty="0">
                          <a:solidFill>
                            <a:srgbClr val="FFFF00"/>
                          </a:solidFill>
                          <a:effectLst/>
                        </a:rPr>
                        <a:t>Explain your opinion and give examples of what the EU does/does not do.</a:t>
                      </a:r>
                      <a:endParaRPr lang="en-GB" sz="16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r>
              <a:tr h="962553">
                <a:tc>
                  <a:txBody>
                    <a:bodyPr/>
                    <a:lstStyle/>
                    <a:p>
                      <a:pPr>
                        <a:lnSpc>
                          <a:spcPct val="115000"/>
                        </a:lnSpc>
                        <a:spcAft>
                          <a:spcPts val="0"/>
                        </a:spcAft>
                      </a:pPr>
                      <a:r>
                        <a:rPr lang="en-GB" sz="1400">
                          <a:effectLst/>
                        </a:rPr>
                        <a:t>It is a CUSTOMS UNION</a:t>
                      </a:r>
                    </a:p>
                    <a:p>
                      <a:pPr>
                        <a:lnSpc>
                          <a:spcPct val="115000"/>
                        </a:lnSpc>
                        <a:spcAft>
                          <a:spcPts val="0"/>
                        </a:spcAft>
                      </a:pPr>
                      <a:r>
                        <a:rPr lang="en-GB" sz="1400">
                          <a:effectLst/>
                        </a:rPr>
                        <a:t>This means that the member states can trade with each other without any tariffs (taxes on goods or services being imported) or any other artificial restrictions and regulations. Individual member states cannot make special arrangements with external countries.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c>
                  <a:txBody>
                    <a:bodyPr/>
                    <a:lstStyle/>
                    <a:p>
                      <a:pPr>
                        <a:lnSpc>
                          <a:spcPct val="115000"/>
                        </a:lnSpc>
                        <a:spcAft>
                          <a:spcPts val="0"/>
                        </a:spcAft>
                      </a:pPr>
                      <a:r>
                        <a:rPr lang="en-GB" sz="1400" dirty="0">
                          <a:effectLst/>
                        </a:rPr>
                        <a:t> </a:t>
                      </a:r>
                      <a:r>
                        <a:rPr lang="en-GB" sz="1400" dirty="0" smtClean="0">
                          <a:effectLst/>
                        </a:rPr>
                        <a:t>Yes – the customs</a:t>
                      </a:r>
                      <a:r>
                        <a:rPr lang="en-GB" sz="1400" baseline="0" dirty="0" smtClean="0">
                          <a:effectLst/>
                        </a:rPr>
                        <a:t> union is fully operational</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r>
              <a:tr h="1804786">
                <a:tc>
                  <a:txBody>
                    <a:bodyPr/>
                    <a:lstStyle/>
                    <a:p>
                      <a:pPr>
                        <a:lnSpc>
                          <a:spcPct val="115000"/>
                        </a:lnSpc>
                        <a:spcAft>
                          <a:spcPts val="0"/>
                        </a:spcAft>
                      </a:pPr>
                      <a:r>
                        <a:rPr lang="en-GB" sz="1400">
                          <a:effectLst/>
                        </a:rPr>
                        <a:t>It is a SINGLE MARKET.</a:t>
                      </a:r>
                    </a:p>
                    <a:p>
                      <a:pPr>
                        <a:lnSpc>
                          <a:spcPct val="115000"/>
                        </a:lnSpc>
                        <a:spcAft>
                          <a:spcPts val="0"/>
                        </a:spcAft>
                      </a:pPr>
                      <a:r>
                        <a:rPr lang="en-GB" sz="1400">
                          <a:effectLst/>
                        </a:rPr>
                        <a:t>There are four freedoms of the single market:</a:t>
                      </a:r>
                    </a:p>
                    <a:p>
                      <a:pPr marL="342900" lvl="0" indent="-342900">
                        <a:lnSpc>
                          <a:spcPct val="115000"/>
                        </a:lnSpc>
                        <a:spcAft>
                          <a:spcPts val="0"/>
                        </a:spcAft>
                        <a:buFont typeface="+mj-lt"/>
                        <a:buAutoNum type="arabicPeriod"/>
                      </a:pPr>
                      <a:r>
                        <a:rPr lang="en-GB" sz="1400">
                          <a:effectLst/>
                        </a:rPr>
                        <a:t>Complete freedom of movement of goods</a:t>
                      </a:r>
                    </a:p>
                    <a:p>
                      <a:pPr marL="342900" lvl="0" indent="-342900">
                        <a:lnSpc>
                          <a:spcPct val="115000"/>
                        </a:lnSpc>
                        <a:spcAft>
                          <a:spcPts val="0"/>
                        </a:spcAft>
                        <a:buFont typeface="+mj-lt"/>
                        <a:buAutoNum type="arabicPeriod"/>
                      </a:pPr>
                      <a:r>
                        <a:rPr lang="en-GB" sz="1400">
                          <a:effectLst/>
                        </a:rPr>
                        <a:t>Complete freedom of movement of services</a:t>
                      </a:r>
                    </a:p>
                    <a:p>
                      <a:pPr marL="342900" lvl="0" indent="-342900">
                        <a:lnSpc>
                          <a:spcPct val="115000"/>
                        </a:lnSpc>
                        <a:spcAft>
                          <a:spcPts val="0"/>
                        </a:spcAft>
                        <a:buFont typeface="+mj-lt"/>
                        <a:buAutoNum type="arabicPeriod"/>
                      </a:pPr>
                      <a:r>
                        <a:rPr lang="en-GB" sz="1400">
                          <a:effectLst/>
                        </a:rPr>
                        <a:t>Complete freedom of movement of workers (labour)</a:t>
                      </a:r>
                    </a:p>
                    <a:p>
                      <a:pPr marL="342900" lvl="0" indent="-342900">
                        <a:lnSpc>
                          <a:spcPct val="115000"/>
                        </a:lnSpc>
                        <a:spcAft>
                          <a:spcPts val="0"/>
                        </a:spcAft>
                        <a:buFont typeface="+mj-lt"/>
                        <a:buAutoNum type="arabicPeriod"/>
                      </a:pPr>
                      <a:r>
                        <a:rPr lang="en-GB" sz="1400">
                          <a:effectLst/>
                        </a:rPr>
                        <a:t>Complete freedom of movement of people across borders</a:t>
                      </a:r>
                    </a:p>
                    <a:p>
                      <a:pPr>
                        <a:lnSpc>
                          <a:spcPct val="115000"/>
                        </a:lnSpc>
                        <a:spcAft>
                          <a:spcPts val="0"/>
                        </a:spcAft>
                      </a:pPr>
                      <a:r>
                        <a:rPr lang="en-GB" sz="1400">
                          <a:effectLst/>
                        </a:rPr>
                        <a:t>Goods and services must also be produced and sold under the same regulations in every member country</a:t>
                      </a:r>
                    </a:p>
                    <a:p>
                      <a:pPr>
                        <a:lnSpc>
                          <a:spcPct val="115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c>
                  <a:txBody>
                    <a:bodyPr/>
                    <a:lstStyle/>
                    <a:p>
                      <a:pPr algn="l">
                        <a:lnSpc>
                          <a:spcPct val="115000"/>
                        </a:lnSpc>
                        <a:spcAft>
                          <a:spcPts val="0"/>
                        </a:spcAft>
                      </a:pPr>
                      <a:r>
                        <a:rPr lang="en-GB" sz="1400" dirty="0" smtClean="0">
                          <a:effectLst/>
                        </a:rPr>
                        <a:t>The European single market aims to break down all barriers to trading across the 500 million-person area by ensuring the “four freedoms”, sacrosanct to Brussels policymakers: free movement of goods, services, capital and -- most controversially -- labour.</a:t>
                      </a:r>
                    </a:p>
                    <a:p>
                      <a:pPr algn="l">
                        <a:lnSpc>
                          <a:spcPct val="115000"/>
                        </a:lnSpc>
                        <a:spcAft>
                          <a:spcPts val="0"/>
                        </a:spcAft>
                      </a:pPr>
                      <a:r>
                        <a:rPr lang="en-GB" sz="1400" dirty="0" smtClean="0">
                          <a:effectLst/>
                        </a:rPr>
                        <a:t>As an EU member, the UK has signed up to each of those freedoms which, as Brussels has repeatedly made clear, are non-negotiable.</a:t>
                      </a:r>
                    </a:p>
                    <a:p>
                      <a:pPr algn="l">
                        <a:lnSpc>
                          <a:spcPct val="115000"/>
                        </a:lnSpc>
                        <a:spcAft>
                          <a:spcPts val="0"/>
                        </a:spcAft>
                      </a:pPr>
                      <a:r>
                        <a:rPr lang="en-GB" sz="1400" dirty="0" smtClean="0">
                          <a:effectLst/>
                        </a:rPr>
                        <a:t>Being part of the single market gives UK businesses unfettered access to 500 million customers in all states within it and in turn allows UK consumers and companies to purchase goods and services from across the continent. It eliminates tariffs and reduces costs and administrative burdens by applying one set of rules across all member states.</a:t>
                      </a:r>
                    </a:p>
                    <a:p>
                      <a:pPr algn="l">
                        <a:lnSpc>
                          <a:spcPct val="115000"/>
                        </a:lnSpc>
                        <a:spcAft>
                          <a:spcPts val="0"/>
                        </a:spcAft>
                      </a:pPr>
                      <a:r>
                        <a:rPr lang="en-GB" sz="1400" dirty="0" smtClean="0">
                          <a:effectLst/>
                        </a:rPr>
                        <a:t>THE UK IS NOT SIGNED UP TO THE SCHENGEN AGREEMENT – therefore</a:t>
                      </a:r>
                      <a:r>
                        <a:rPr lang="en-GB" sz="1400" baseline="0" dirty="0" smtClean="0">
                          <a:effectLst/>
                        </a:rPr>
                        <a:t> has border controls.</a:t>
                      </a:r>
                      <a:endParaRPr lang="en-GB" sz="1400" dirty="0" smtClean="0">
                        <a:effectLst/>
                      </a:endParaRPr>
                    </a:p>
                    <a:p>
                      <a:pPr algn="ctr">
                        <a:lnSpc>
                          <a:spcPct val="115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r>
            </a:tbl>
          </a:graphicData>
        </a:graphic>
      </p:graphicFrame>
    </p:spTree>
    <p:extLst>
      <p:ext uri="{BB962C8B-B14F-4D97-AF65-F5344CB8AC3E}">
        <p14:creationId xmlns:p14="http://schemas.microsoft.com/office/powerpoint/2010/main" val="816222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1250950" y="2286000"/>
          <a:ext cx="10179050" cy="3435096"/>
        </p:xfrm>
        <a:graphic>
          <a:graphicData uri="http://schemas.openxmlformats.org/drawingml/2006/table">
            <a:tbl>
              <a:tblPr firstRow="1" bandRow="1">
                <a:tableStyleId>{5C22544A-7EE6-4342-B048-85BDC9FD1C3A}</a:tableStyleId>
              </a:tblPr>
              <a:tblGrid>
                <a:gridCol w="5089525"/>
                <a:gridCol w="5089525"/>
              </a:tblGrid>
              <a:tr h="370840">
                <a:tc>
                  <a:txBody>
                    <a:bodyPr/>
                    <a:lstStyle/>
                    <a:p>
                      <a:pPr>
                        <a:lnSpc>
                          <a:spcPct val="115000"/>
                        </a:lnSpc>
                        <a:spcAft>
                          <a:spcPts val="0"/>
                        </a:spcAft>
                      </a:pPr>
                      <a:r>
                        <a:rPr lang="en-GB" sz="1400" dirty="0">
                          <a:effectLst/>
                        </a:rPr>
                        <a:t>It is an ECONOMIC UNION</a:t>
                      </a:r>
                    </a:p>
                    <a:p>
                      <a:pPr>
                        <a:lnSpc>
                          <a:spcPct val="115000"/>
                        </a:lnSpc>
                        <a:spcAft>
                          <a:spcPts val="0"/>
                        </a:spcAft>
                      </a:pPr>
                      <a:r>
                        <a:rPr lang="en-GB" sz="1400" dirty="0">
                          <a:effectLst/>
                        </a:rPr>
                        <a:t>The EU is responsible for the Economic development throughout the EU, especially for countries where the Economic income is low. There is a system of grants and agricultural subsidies paid for from the EU budget. Most member states use the same currency, the Euro.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c>
                  <a:txBody>
                    <a:bodyPr/>
                    <a:lstStyle/>
                    <a:p>
                      <a:pPr algn="ctr">
                        <a:lnSpc>
                          <a:spcPct val="115000"/>
                        </a:lnSpc>
                        <a:spcAft>
                          <a:spcPts val="0"/>
                        </a:spcAft>
                      </a:pPr>
                      <a:r>
                        <a:rPr lang="en-GB" sz="1400" dirty="0" smtClean="0">
                          <a:effectLst/>
                        </a:rPr>
                        <a:t>Yes</a:t>
                      </a:r>
                    </a:p>
                    <a:p>
                      <a:pPr algn="ctr">
                        <a:lnSpc>
                          <a:spcPct val="115000"/>
                        </a:lnSpc>
                        <a:spcAft>
                          <a:spcPts val="0"/>
                        </a:spcAft>
                      </a:pPr>
                      <a:r>
                        <a:rPr lang="en-GB" sz="1400" dirty="0" smtClean="0">
                          <a:effectLst/>
                        </a:rPr>
                        <a:t>The UK</a:t>
                      </a:r>
                      <a:r>
                        <a:rPr lang="en-GB" sz="1400" baseline="0" dirty="0" smtClean="0">
                          <a:effectLst/>
                        </a:rPr>
                        <a:t> has kept it’s own currency.</a:t>
                      </a: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r>
              <a:tr h="370840">
                <a:tc>
                  <a:txBody>
                    <a:bodyPr/>
                    <a:lstStyle/>
                    <a:p>
                      <a:pPr>
                        <a:lnSpc>
                          <a:spcPct val="115000"/>
                        </a:lnSpc>
                        <a:spcAft>
                          <a:spcPts val="0"/>
                        </a:spcAft>
                      </a:pPr>
                      <a:r>
                        <a:rPr lang="en-GB" sz="1400" dirty="0">
                          <a:effectLst/>
                        </a:rPr>
                        <a:t>It is a POLITICAL UNION</a:t>
                      </a:r>
                    </a:p>
                    <a:p>
                      <a:pPr>
                        <a:lnSpc>
                          <a:spcPct val="115000"/>
                        </a:lnSpc>
                        <a:spcAft>
                          <a:spcPts val="0"/>
                        </a:spcAft>
                      </a:pPr>
                      <a:r>
                        <a:rPr lang="en-GB" sz="1400" dirty="0">
                          <a:effectLst/>
                        </a:rPr>
                        <a:t>The EU attempts to develop a common foreign policy and negotiate with foreign powers as a single unit. It also seeks to promote common policies on human rights, economic and social rights and international law enforcement.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c>
                  <a:txBody>
                    <a:bodyPr/>
                    <a:lstStyle/>
                    <a:p>
                      <a:pPr algn="ctr">
                        <a:lnSpc>
                          <a:spcPct val="115000"/>
                        </a:lnSpc>
                        <a:spcAft>
                          <a:spcPts val="0"/>
                        </a:spcAft>
                      </a:pPr>
                      <a:r>
                        <a:rPr lang="en-GB" sz="1400" dirty="0" smtClean="0">
                          <a:effectLst/>
                        </a:rPr>
                        <a:t>Winston Churchill originally wanted a ‘United States of Europe’.</a:t>
                      </a:r>
                    </a:p>
                    <a:p>
                      <a:pPr algn="ctr">
                        <a:lnSpc>
                          <a:spcPct val="115000"/>
                        </a:lnSpc>
                        <a:spcAft>
                          <a:spcPts val="0"/>
                        </a:spcAft>
                      </a:pPr>
                      <a:r>
                        <a:rPr lang="en-GB" sz="1400" dirty="0" smtClean="0">
                          <a:effectLst/>
                        </a:rPr>
                        <a:t>There have been many treaties that have strengthened the institutions of the EU</a:t>
                      </a:r>
                      <a:r>
                        <a:rPr lang="en-GB" sz="1400" dirty="0">
                          <a:effectLst/>
                        </a:rPr>
                        <a:t> </a:t>
                      </a:r>
                      <a:r>
                        <a:rPr lang="en-GB" sz="1400" dirty="0" smtClean="0">
                          <a:effectLst/>
                        </a:rPr>
                        <a:t>, and</a:t>
                      </a:r>
                      <a:r>
                        <a:rPr lang="en-GB" sz="1400" baseline="0" dirty="0" smtClean="0">
                          <a:effectLst/>
                        </a:rPr>
                        <a:t> many see the institutions as a ‘federal structure’ that is ready and waiting!</a:t>
                      </a:r>
                    </a:p>
                    <a:p>
                      <a:pPr algn="ctr">
                        <a:lnSpc>
                          <a:spcPct val="115000"/>
                        </a:lnSpc>
                        <a:spcAft>
                          <a:spcPts val="0"/>
                        </a:spcAft>
                      </a:pPr>
                      <a:r>
                        <a:rPr lang="en-GB" sz="1400" baseline="0" dirty="0" smtClean="0">
                          <a:effectLst/>
                          <a:latin typeface="Calibri" panose="020F0502020204030204" pitchFamily="34" charset="0"/>
                          <a:ea typeface="Calibri" panose="020F0502020204030204" pitchFamily="34" charset="0"/>
                          <a:cs typeface="Times New Roman" panose="02020603050405020304" pitchFamily="18" charset="0"/>
                        </a:rPr>
                        <a:t>However, this European dream is a dream: the power lies with the member states. There is no European army, although European countries co-operate and try to speak as one voice on defence matters. The EU acts collectively on the world stage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585" marR="28585" marT="0" marB="0"/>
                </a:tc>
              </a:tr>
            </a:tbl>
          </a:graphicData>
        </a:graphic>
      </p:graphicFrame>
    </p:spTree>
    <p:extLst>
      <p:ext uri="{BB962C8B-B14F-4D97-AF65-F5344CB8AC3E}">
        <p14:creationId xmlns:p14="http://schemas.microsoft.com/office/powerpoint/2010/main" val="335891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has been the impact of the </a:t>
            </a:r>
            <a:r>
              <a:rPr lang="en-GB" dirty="0" err="1" smtClean="0"/>
              <a:t>eu</a:t>
            </a:r>
            <a:r>
              <a:rPr lang="en-GB" dirty="0" smtClean="0"/>
              <a:t> on Britain?</a:t>
            </a:r>
            <a:endParaRPr lang="en-GB" dirty="0"/>
          </a:p>
        </p:txBody>
      </p:sp>
      <p:sp>
        <p:nvSpPr>
          <p:cNvPr id="3" name="Content Placeholder 2"/>
          <p:cNvSpPr>
            <a:spLocks noGrp="1"/>
          </p:cNvSpPr>
          <p:nvPr>
            <p:ph idx="1"/>
          </p:nvPr>
        </p:nvSpPr>
        <p:spPr>
          <a:xfrm>
            <a:off x="7467600" y="2286001"/>
            <a:ext cx="3962400" cy="3593591"/>
          </a:xfrm>
        </p:spPr>
        <p:txBody>
          <a:bodyPr>
            <a:normAutofit lnSpcReduction="10000"/>
          </a:bodyPr>
          <a:lstStyle/>
          <a:p>
            <a:r>
              <a:rPr lang="en-GB" b="1" dirty="0" smtClean="0">
                <a:solidFill>
                  <a:srgbClr val="FF0000"/>
                </a:solidFill>
              </a:rPr>
              <a:t>Working in small groups, produce a detailed </a:t>
            </a:r>
            <a:r>
              <a:rPr lang="en-GB" b="1" u="sng" dirty="0" smtClean="0">
                <a:solidFill>
                  <a:srgbClr val="FF0000"/>
                </a:solidFill>
              </a:rPr>
              <a:t>A3 </a:t>
            </a:r>
            <a:r>
              <a:rPr lang="en-GB" b="1" dirty="0" err="1" smtClean="0">
                <a:solidFill>
                  <a:srgbClr val="FF0000"/>
                </a:solidFill>
              </a:rPr>
              <a:t>spiderdiagram</a:t>
            </a:r>
            <a:r>
              <a:rPr lang="en-GB" b="1" dirty="0" smtClean="0">
                <a:solidFill>
                  <a:srgbClr val="FF0000"/>
                </a:solidFill>
              </a:rPr>
              <a:t>. </a:t>
            </a:r>
            <a:r>
              <a:rPr lang="en-GB" dirty="0" smtClean="0"/>
              <a:t>Make it interesting to look at and add the main points. Be creative!</a:t>
            </a:r>
          </a:p>
          <a:p>
            <a:r>
              <a:rPr lang="en-GB" dirty="0" smtClean="0"/>
              <a:t>Use the </a:t>
            </a:r>
            <a:r>
              <a:rPr lang="en-GB" u="sng" dirty="0" smtClean="0"/>
              <a:t>Heywood pages </a:t>
            </a:r>
            <a:r>
              <a:rPr lang="en-GB" dirty="0" smtClean="0"/>
              <a:t>to help you, plus any resources online.</a:t>
            </a:r>
          </a:p>
          <a:p>
            <a:r>
              <a:rPr lang="en-GB" dirty="0" smtClean="0"/>
              <a:t>Each person should be responsible to finding out about one area.</a:t>
            </a:r>
            <a:endParaRPr lang="en-GB" dirty="0"/>
          </a:p>
        </p:txBody>
      </p:sp>
      <p:graphicFrame>
        <p:nvGraphicFramePr>
          <p:cNvPr id="4" name="Diagram 3"/>
          <p:cNvGraphicFramePr/>
          <p:nvPr>
            <p:extLst>
              <p:ext uri="{D42A27DB-BD31-4B8C-83A1-F6EECF244321}">
                <p14:modId xmlns:p14="http://schemas.microsoft.com/office/powerpoint/2010/main" val="1243559227"/>
              </p:ext>
            </p:extLst>
          </p:nvPr>
        </p:nvGraphicFramePr>
        <p:xfrm>
          <a:off x="1092200" y="1874517"/>
          <a:ext cx="6515100" cy="4831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515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Extension/</a:t>
            </a:r>
            <a:r>
              <a:rPr lang="en-GB" dirty="0" err="1" smtClean="0"/>
              <a:t>hw</a:t>
            </a:r>
            <a:r>
              <a:rPr lang="en-GB" dirty="0" smtClean="0"/>
              <a:t/>
            </a:r>
            <a:br>
              <a:rPr lang="en-GB" dirty="0" smtClean="0"/>
            </a:br>
            <a:r>
              <a:rPr lang="en-GB" dirty="0" smtClean="0"/>
              <a:t>specific </a:t>
            </a:r>
            <a:r>
              <a:rPr lang="en-GB" dirty="0" err="1" smtClean="0"/>
              <a:t>eu</a:t>
            </a:r>
            <a:r>
              <a:rPr lang="en-GB" dirty="0" smtClean="0"/>
              <a:t> policies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You need to be able to refer to at least </a:t>
            </a:r>
            <a:r>
              <a:rPr lang="en-GB" u="sng" dirty="0" smtClean="0"/>
              <a:t>two different EU policies</a:t>
            </a:r>
            <a:r>
              <a:rPr lang="en-GB" dirty="0" smtClean="0"/>
              <a:t> and the effects that they have had on the UK.</a:t>
            </a:r>
          </a:p>
          <a:p>
            <a:r>
              <a:rPr lang="en-GB" dirty="0" smtClean="0"/>
              <a:t>There are plenty to choose from!</a:t>
            </a:r>
          </a:p>
          <a:p>
            <a:endParaRPr lang="en-GB" dirty="0" smtClean="0"/>
          </a:p>
          <a:p>
            <a:r>
              <a:rPr lang="en-GB" dirty="0" smtClean="0">
                <a:solidFill>
                  <a:srgbClr val="FF0000"/>
                </a:solidFill>
              </a:rPr>
              <a:t>Research two EU policies. </a:t>
            </a:r>
          </a:p>
          <a:p>
            <a:r>
              <a:rPr lang="en-GB" dirty="0" smtClean="0">
                <a:solidFill>
                  <a:srgbClr val="FF0000"/>
                </a:solidFill>
              </a:rPr>
              <a:t>Describe them and the effects that they have had on the UK.</a:t>
            </a:r>
          </a:p>
          <a:p>
            <a:r>
              <a:rPr lang="en-GB" dirty="0" smtClean="0">
                <a:solidFill>
                  <a:srgbClr val="FF0000"/>
                </a:solidFill>
              </a:rPr>
              <a:t>Write up your findings on page 55 of your booklet.</a:t>
            </a:r>
          </a:p>
          <a:p>
            <a:endParaRPr lang="en-GB" dirty="0"/>
          </a:p>
          <a:p>
            <a:r>
              <a:rPr lang="en-GB" b="1" u="sng" dirty="0" smtClean="0"/>
              <a:t>Examples: </a:t>
            </a:r>
            <a:r>
              <a:rPr lang="en-GB" dirty="0" smtClean="0"/>
              <a:t>Common Agricultural Policy, Common Fisheries Policy, regional development, immigration. Or </a:t>
            </a:r>
            <a:r>
              <a:rPr lang="en-GB" dirty="0"/>
              <a:t>have a look at </a:t>
            </a:r>
            <a:r>
              <a:rPr lang="en-GB" dirty="0">
                <a:hlinkClick r:id="rId2"/>
              </a:rPr>
              <a:t>https://</a:t>
            </a:r>
            <a:r>
              <a:rPr lang="en-GB" dirty="0" smtClean="0">
                <a:hlinkClick r:id="rId2"/>
              </a:rPr>
              <a:t>europa.eu/european-union/topics_en</a:t>
            </a:r>
            <a:r>
              <a:rPr lang="en-GB" dirty="0"/>
              <a:t> </a:t>
            </a:r>
            <a:r>
              <a:rPr lang="en-GB" dirty="0" smtClean="0"/>
              <a:t>for a full list of EU activities.</a:t>
            </a:r>
            <a:endParaRPr lang="en-GB" dirty="0"/>
          </a:p>
          <a:p>
            <a:endParaRPr lang="en-GB" dirty="0"/>
          </a:p>
        </p:txBody>
      </p:sp>
    </p:spTree>
    <p:extLst>
      <p:ext uri="{BB962C8B-B14F-4D97-AF65-F5344CB8AC3E}">
        <p14:creationId xmlns:p14="http://schemas.microsoft.com/office/powerpoint/2010/main" val="15953272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Hw</a:t>
            </a:r>
            <a:endParaRPr lang="en-GB" dirty="0"/>
          </a:p>
        </p:txBody>
      </p:sp>
      <p:sp>
        <p:nvSpPr>
          <p:cNvPr id="3" name="Content Placeholder 2"/>
          <p:cNvSpPr>
            <a:spLocks noGrp="1"/>
          </p:cNvSpPr>
          <p:nvPr>
            <p:ph idx="1"/>
          </p:nvPr>
        </p:nvSpPr>
        <p:spPr/>
        <p:txBody>
          <a:bodyPr/>
          <a:lstStyle/>
          <a:p>
            <a:pPr marL="0" indent="0">
              <a:buNone/>
            </a:pPr>
            <a:r>
              <a:rPr lang="en-GB" dirty="0" smtClean="0"/>
              <a:t>1) Complete your research on two EU policies.</a:t>
            </a:r>
          </a:p>
          <a:p>
            <a:pPr marL="0" indent="0">
              <a:buNone/>
            </a:pPr>
            <a:r>
              <a:rPr lang="en-GB" dirty="0" smtClean="0"/>
              <a:t>2) Create a </a:t>
            </a:r>
            <a:r>
              <a:rPr lang="en-GB" dirty="0" err="1" smtClean="0"/>
              <a:t>spiderdiagram</a:t>
            </a:r>
            <a:r>
              <a:rPr lang="en-GB" dirty="0" smtClean="0"/>
              <a:t> on the possible </a:t>
            </a:r>
            <a:r>
              <a:rPr lang="en-GB" dirty="0" smtClean="0">
                <a:solidFill>
                  <a:srgbClr val="FF0000"/>
                </a:solidFill>
              </a:rPr>
              <a:t>effects</a:t>
            </a:r>
            <a:r>
              <a:rPr lang="en-GB" dirty="0" smtClean="0"/>
              <a:t> that </a:t>
            </a:r>
            <a:r>
              <a:rPr lang="en-GB" dirty="0" smtClean="0">
                <a:solidFill>
                  <a:srgbClr val="FF0000"/>
                </a:solidFill>
              </a:rPr>
              <a:t>leaving the EU may have on the UK</a:t>
            </a:r>
            <a:r>
              <a:rPr lang="en-GB" dirty="0" smtClean="0"/>
              <a:t>. Use pages 288 &amp; 289 in the McNaughton textbook to help, plus research online. Consider the possible </a:t>
            </a:r>
            <a:r>
              <a:rPr lang="en-GB" b="1" dirty="0" smtClean="0"/>
              <a:t>constitutional </a:t>
            </a:r>
            <a:r>
              <a:rPr lang="en-GB" dirty="0" smtClean="0"/>
              <a:t>effects and </a:t>
            </a:r>
            <a:r>
              <a:rPr lang="en-GB" b="1" dirty="0" smtClean="0"/>
              <a:t>political</a:t>
            </a:r>
            <a:r>
              <a:rPr lang="en-GB" dirty="0" smtClean="0"/>
              <a:t> effects. </a:t>
            </a:r>
            <a:endParaRPr lang="en-GB" dirty="0"/>
          </a:p>
        </p:txBody>
      </p:sp>
    </p:spTree>
    <p:extLst>
      <p:ext uri="{BB962C8B-B14F-4D97-AF65-F5344CB8AC3E}">
        <p14:creationId xmlns:p14="http://schemas.microsoft.com/office/powerpoint/2010/main" val="7984875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Group essay feedback– AS level</a:t>
            </a:r>
            <a:endParaRPr lang="en-GB" dirty="0"/>
          </a:p>
        </p:txBody>
      </p:sp>
      <p:sp>
        <p:nvSpPr>
          <p:cNvPr id="3" name="Content Placeholder 2"/>
          <p:cNvSpPr>
            <a:spLocks noGrp="1"/>
          </p:cNvSpPr>
          <p:nvPr>
            <p:ph idx="1"/>
          </p:nvPr>
        </p:nvSpPr>
        <p:spPr/>
        <p:txBody>
          <a:bodyPr/>
          <a:lstStyle/>
          <a:p>
            <a:pPr marL="0" indent="0">
              <a:buNone/>
            </a:pPr>
            <a:r>
              <a:rPr lang="en-GB" b="1" dirty="0" smtClean="0">
                <a:solidFill>
                  <a:srgbClr val="FF0000"/>
                </a:solidFill>
              </a:rPr>
              <a:t>The UK Parliament is totally under the control of the executive today’. How far do you agree with this view of Parliament? (30)</a:t>
            </a:r>
          </a:p>
          <a:p>
            <a:pPr marL="0" indent="0">
              <a:buNone/>
            </a:pPr>
            <a:endParaRPr lang="en-GB" dirty="0" smtClean="0"/>
          </a:p>
          <a:p>
            <a:pPr marL="0" indent="0">
              <a:buNone/>
            </a:pPr>
            <a:r>
              <a:rPr lang="en-GB" dirty="0" smtClean="0"/>
              <a:t>Share the information that you have with the rest of your group.</a:t>
            </a:r>
          </a:p>
          <a:p>
            <a:pPr marL="0" indent="0">
              <a:buNone/>
            </a:pPr>
            <a:endParaRPr lang="en-GB" dirty="0"/>
          </a:p>
          <a:p>
            <a:pPr marL="0" indent="0">
              <a:buNone/>
            </a:pPr>
            <a:r>
              <a:rPr lang="en-GB" dirty="0" smtClean="0"/>
              <a:t>What is your conclusion to this question?</a:t>
            </a:r>
            <a:endParaRPr lang="en-GB" dirty="0"/>
          </a:p>
        </p:txBody>
      </p:sp>
    </p:spTree>
    <p:extLst>
      <p:ext uri="{BB962C8B-B14F-4D97-AF65-F5344CB8AC3E}">
        <p14:creationId xmlns:p14="http://schemas.microsoft.com/office/powerpoint/2010/main" val="4094312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the news…</a:t>
            </a:r>
            <a:endParaRPr lang="en-GB" dirty="0"/>
          </a:p>
        </p:txBody>
      </p:sp>
      <p:sp>
        <p:nvSpPr>
          <p:cNvPr id="3" name="Content Placeholder 2"/>
          <p:cNvSpPr>
            <a:spLocks noGrp="1"/>
          </p:cNvSpPr>
          <p:nvPr>
            <p:ph idx="1"/>
          </p:nvPr>
        </p:nvSpPr>
        <p:spPr/>
        <p:txBody>
          <a:bodyPr/>
          <a:lstStyle/>
          <a:p>
            <a:r>
              <a:rPr lang="en-GB">
                <a:hlinkClick r:id="rId2"/>
              </a:rPr>
              <a:t>http</a:t>
            </a:r>
            <a:r>
              <a:rPr lang="en-GB">
                <a:hlinkClick r:id="rId2"/>
              </a:rPr>
              <a:t>://</a:t>
            </a:r>
            <a:r>
              <a:rPr lang="en-GB" smtClean="0">
                <a:hlinkClick r:id="rId2"/>
              </a:rPr>
              <a:t>www.bbc.co.uk/news/uk-politics-43872520</a:t>
            </a:r>
            <a:endParaRPr lang="en-GB" smtClean="0"/>
          </a:p>
          <a:p>
            <a:r>
              <a:rPr lang="en-GB" smtClean="0"/>
              <a:t> </a:t>
            </a:r>
          </a:p>
          <a:p>
            <a:endParaRPr lang="en-GB" dirty="0"/>
          </a:p>
        </p:txBody>
      </p:sp>
    </p:spTree>
    <p:extLst>
      <p:ext uri="{BB962C8B-B14F-4D97-AF65-F5344CB8AC3E}">
        <p14:creationId xmlns:p14="http://schemas.microsoft.com/office/powerpoint/2010/main" val="2967923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5400" dirty="0" smtClean="0"/>
              <a:t>What is the role of the </a:t>
            </a:r>
            <a:r>
              <a:rPr lang="en-GB" sz="5400" dirty="0" err="1" smtClean="0"/>
              <a:t>eu</a:t>
            </a:r>
            <a:r>
              <a:rPr lang="en-GB" sz="5400" dirty="0" smtClean="0"/>
              <a:t> &amp; how does it affect the </a:t>
            </a:r>
            <a:r>
              <a:rPr lang="en-GB" sz="5400" dirty="0" err="1" smtClean="0"/>
              <a:t>uk</a:t>
            </a:r>
            <a:r>
              <a:rPr lang="en-GB" sz="5400" dirty="0" smtClean="0"/>
              <a:t> today?</a:t>
            </a:r>
            <a:endParaRPr lang="en-GB" sz="5400" dirty="0"/>
          </a:p>
        </p:txBody>
      </p:sp>
      <p:sp>
        <p:nvSpPr>
          <p:cNvPr id="3" name="Subtitle 2"/>
          <p:cNvSpPr>
            <a:spLocks noGrp="1"/>
          </p:cNvSpPr>
          <p:nvPr>
            <p:ph type="subTitle" idx="1"/>
          </p:nvPr>
        </p:nvSpPr>
        <p:spPr>
          <a:xfrm>
            <a:off x="2187023" y="5905500"/>
            <a:ext cx="8101418" cy="1108075"/>
          </a:xfrm>
        </p:spPr>
        <p:txBody>
          <a:bodyPr>
            <a:normAutofit fontScale="70000" lnSpcReduction="20000"/>
          </a:bodyPr>
          <a:lstStyle/>
          <a:p>
            <a:r>
              <a:rPr lang="en-GB" u="sng" dirty="0" smtClean="0"/>
              <a:t>Aim: </a:t>
            </a:r>
            <a:r>
              <a:rPr lang="en-GB" dirty="0" smtClean="0"/>
              <a:t>to investigate the role and powers of the </a:t>
            </a:r>
            <a:r>
              <a:rPr lang="en-GB" dirty="0" err="1" smtClean="0"/>
              <a:t>Eu</a:t>
            </a:r>
            <a:endParaRPr lang="en-GB" dirty="0" smtClean="0"/>
          </a:p>
          <a:p>
            <a:r>
              <a:rPr lang="en-GB" dirty="0" smtClean="0"/>
              <a:t>To consider the impact of the </a:t>
            </a:r>
            <a:r>
              <a:rPr lang="en-GB" dirty="0" err="1" smtClean="0"/>
              <a:t>eu</a:t>
            </a:r>
            <a:r>
              <a:rPr lang="en-GB" dirty="0" smtClean="0"/>
              <a:t> on Britain and the effects that the withdrawal from the </a:t>
            </a:r>
            <a:r>
              <a:rPr lang="en-GB" dirty="0" err="1" smtClean="0"/>
              <a:t>eu</a:t>
            </a:r>
            <a:r>
              <a:rPr lang="en-GB" dirty="0" smtClean="0"/>
              <a:t> may have on the </a:t>
            </a:r>
            <a:r>
              <a:rPr lang="en-GB" dirty="0" err="1" smtClean="0"/>
              <a:t>uk</a:t>
            </a:r>
            <a:endParaRPr lang="en-GB" dirty="0"/>
          </a:p>
        </p:txBody>
      </p:sp>
    </p:spTree>
    <p:extLst>
      <p:ext uri="{BB962C8B-B14F-4D97-AF65-F5344CB8AC3E}">
        <p14:creationId xmlns:p14="http://schemas.microsoft.com/office/powerpoint/2010/main" val="396384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Brexit: the referendum</a:t>
            </a:r>
            <a:endParaRPr lang="en-GB" dirty="0"/>
          </a:p>
        </p:txBody>
      </p:sp>
      <p:sp>
        <p:nvSpPr>
          <p:cNvPr id="3" name="Content Placeholder 2"/>
          <p:cNvSpPr>
            <a:spLocks noGrp="1"/>
          </p:cNvSpPr>
          <p:nvPr>
            <p:ph idx="1"/>
          </p:nvPr>
        </p:nvSpPr>
        <p:spPr/>
        <p:txBody>
          <a:bodyPr/>
          <a:lstStyle/>
          <a:p>
            <a:r>
              <a:rPr lang="en-GB" dirty="0"/>
              <a:t>As we all know, the UK is in the process of exiting from the European Union. It joined in 1973 and on June 23rd 2016, the UK population voted 52%-48% in a referendum in favour of exiting the EU. The question was  ‘</a:t>
            </a:r>
            <a:r>
              <a:rPr lang="en-GB" b="1" dirty="0">
                <a:solidFill>
                  <a:srgbClr val="FF0000"/>
                </a:solidFill>
              </a:rPr>
              <a:t>Should the UK leave or remain in the European Union</a:t>
            </a:r>
            <a:r>
              <a:rPr lang="en-GB" b="1" dirty="0" smtClean="0">
                <a:solidFill>
                  <a:srgbClr val="FF0000"/>
                </a:solidFill>
              </a:rPr>
              <a:t>?’</a:t>
            </a:r>
          </a:p>
          <a:p>
            <a:endParaRPr lang="en-GB" dirty="0"/>
          </a:p>
          <a:p>
            <a:r>
              <a:rPr lang="en-GB" b="1" u="sng" dirty="0"/>
              <a:t>What were the arguments from each side? </a:t>
            </a:r>
            <a:r>
              <a:rPr lang="en-GB" dirty="0"/>
              <a:t>Look at the different websites of each campaign organisation and summarise their arguments </a:t>
            </a:r>
            <a:r>
              <a:rPr lang="en-GB" dirty="0" smtClean="0"/>
              <a:t>in the table on page 49.</a:t>
            </a:r>
          </a:p>
          <a:p>
            <a:endParaRPr lang="en-GB" dirty="0"/>
          </a:p>
          <a:p>
            <a:r>
              <a:rPr lang="en-GB" dirty="0" smtClean="0"/>
              <a:t> </a:t>
            </a:r>
            <a:endParaRPr lang="en-GB"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687637" y="4851401"/>
            <a:ext cx="3344863" cy="1693676"/>
          </a:xfrm>
          <a:prstGeom prst="rect">
            <a:avLst/>
          </a:prstGeom>
          <a:noFill/>
        </p:spPr>
      </p:pic>
      <p:pic>
        <p:nvPicPr>
          <p:cNvPr id="5" name="Picture 4" descr="Image result for vote remai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7540" y="4851401"/>
            <a:ext cx="2296160" cy="1675256"/>
          </a:xfrm>
          <a:prstGeom prst="rect">
            <a:avLst/>
          </a:prstGeom>
          <a:noFill/>
          <a:ln>
            <a:noFill/>
          </a:ln>
        </p:spPr>
      </p:pic>
      <p:sp>
        <p:nvSpPr>
          <p:cNvPr id="6" name="Rounded Rectangle 5"/>
          <p:cNvSpPr/>
          <p:nvPr/>
        </p:nvSpPr>
        <p:spPr>
          <a:xfrm>
            <a:off x="9512300" y="4386078"/>
            <a:ext cx="2324100" cy="20065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9753600" y="4896934"/>
            <a:ext cx="1676400" cy="984885"/>
          </a:xfrm>
          <a:prstGeom prst="rect">
            <a:avLst/>
          </a:prstGeom>
          <a:noFill/>
        </p:spPr>
        <p:txBody>
          <a:bodyPr wrap="square" rtlCol="0">
            <a:spAutoFit/>
          </a:bodyPr>
          <a:lstStyle/>
          <a:p>
            <a:pPr algn="ctr"/>
            <a:r>
              <a:rPr lang="en-GB" sz="2000" dirty="0" smtClean="0"/>
              <a:t>What are YOUR views?</a:t>
            </a:r>
          </a:p>
          <a:p>
            <a:endParaRPr lang="en-GB" dirty="0"/>
          </a:p>
        </p:txBody>
      </p:sp>
      <p:pic>
        <p:nvPicPr>
          <p:cNvPr id="8" name="Picture 7"/>
          <p:cNvPicPr>
            <a:picLocks noChangeAspect="1"/>
          </p:cNvPicPr>
          <p:nvPr/>
        </p:nvPicPr>
        <p:blipFill>
          <a:blip r:embed="rId4"/>
          <a:stretch>
            <a:fillRect/>
          </a:stretch>
        </p:blipFill>
        <p:spPr>
          <a:xfrm>
            <a:off x="8585200" y="-18415"/>
            <a:ext cx="3679825" cy="2215535"/>
          </a:xfrm>
          <a:prstGeom prst="rect">
            <a:avLst/>
          </a:prstGeom>
        </p:spPr>
      </p:pic>
    </p:spTree>
    <p:extLst>
      <p:ext uri="{BB962C8B-B14F-4D97-AF65-F5344CB8AC3E}">
        <p14:creationId xmlns:p14="http://schemas.microsoft.com/office/powerpoint/2010/main" val="2419369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the European Union and what does it do?</a:t>
            </a:r>
            <a:br>
              <a:rPr lang="en-GB" dirty="0"/>
            </a:br>
            <a:endParaRPr lang="en-GB" dirty="0"/>
          </a:p>
        </p:txBody>
      </p:sp>
      <p:sp>
        <p:nvSpPr>
          <p:cNvPr id="3" name="Content Placeholder 2"/>
          <p:cNvSpPr>
            <a:spLocks noGrp="1"/>
          </p:cNvSpPr>
          <p:nvPr>
            <p:ph idx="1"/>
          </p:nvPr>
        </p:nvSpPr>
        <p:spPr>
          <a:xfrm>
            <a:off x="1220656" y="2044701"/>
            <a:ext cx="10178322" cy="3593591"/>
          </a:xfrm>
        </p:spPr>
        <p:txBody>
          <a:bodyPr>
            <a:normAutofit fontScale="92500" lnSpcReduction="10000"/>
          </a:bodyPr>
          <a:lstStyle/>
          <a:p>
            <a:r>
              <a:rPr lang="en-GB" dirty="0" smtClean="0"/>
              <a:t>The </a:t>
            </a:r>
            <a:r>
              <a:rPr lang="en-GB" dirty="0"/>
              <a:t>European Union was created in the aftermath of World War II, when the war torn countries felt the need to come together and never fight each other again. France and Germany came up with plans to co-operate and along with 4 other nations, pooled their coal and steel resources in 1950. It was an economic organisation, called the European Coal and Steel Community.</a:t>
            </a:r>
          </a:p>
          <a:p>
            <a:r>
              <a:rPr lang="en-GB" dirty="0"/>
              <a:t>In 1957, the European Economic Community was created (EEC). Britain joined in 1973. Britain’s membership of the EEC was agreed by the British population in a referendum in 1975.</a:t>
            </a:r>
          </a:p>
          <a:p>
            <a:r>
              <a:rPr lang="en-GB" dirty="0"/>
              <a:t>In 1992, the Maastricht Treaty was signed. This created the European Union as we now know it.</a:t>
            </a:r>
          </a:p>
          <a:p>
            <a:r>
              <a:rPr lang="en-GB" dirty="0"/>
              <a:t>There are now 28 (soon to be 27!) members of the EU</a:t>
            </a:r>
            <a:r>
              <a:rPr lang="en-GB" dirty="0" smtClean="0"/>
              <a:t>.</a:t>
            </a:r>
          </a:p>
          <a:p>
            <a:endParaRPr lang="en-GB" dirty="0"/>
          </a:p>
          <a:p>
            <a:r>
              <a:rPr lang="en-GB" dirty="0" smtClean="0">
                <a:hlinkClick r:id="rId2"/>
              </a:rPr>
              <a:t>WATCH</a:t>
            </a:r>
            <a:endParaRPr lang="en-GB" dirty="0"/>
          </a:p>
          <a:p>
            <a:endParaRPr lang="en-GB" dirty="0"/>
          </a:p>
        </p:txBody>
      </p:sp>
    </p:spTree>
    <p:extLst>
      <p:ext uri="{BB962C8B-B14F-4D97-AF65-F5344CB8AC3E}">
        <p14:creationId xmlns:p14="http://schemas.microsoft.com/office/powerpoint/2010/main" val="9617523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does the EU do?</a:t>
            </a:r>
            <a:br>
              <a:rPr lang="en-GB" dirty="0"/>
            </a:br>
            <a:endParaRPr lang="en-GB" dirty="0"/>
          </a:p>
        </p:txBody>
      </p:sp>
      <p:sp>
        <p:nvSpPr>
          <p:cNvPr id="3" name="Content Placeholder 2"/>
          <p:cNvSpPr>
            <a:spLocks noGrp="1"/>
          </p:cNvSpPr>
          <p:nvPr>
            <p:ph idx="1"/>
          </p:nvPr>
        </p:nvSpPr>
        <p:spPr>
          <a:xfrm>
            <a:off x="1162778" y="2286001"/>
            <a:ext cx="10178322" cy="3593591"/>
          </a:xfrm>
        </p:spPr>
        <p:txBody>
          <a:bodyPr/>
          <a:lstStyle/>
          <a:p>
            <a:pPr>
              <a:lnSpc>
                <a:spcPct val="115000"/>
              </a:lnSpc>
              <a:spcAft>
                <a:spcPts val="1000"/>
              </a:spcAft>
            </a:pPr>
            <a:r>
              <a:rPr lang="en-GB" b="1" dirty="0" smtClean="0">
                <a:solidFill>
                  <a:srgbClr val="FF0000"/>
                </a:solidFill>
                <a:latin typeface="Calibri" panose="020F0502020204030204" pitchFamily="34" charset="0"/>
                <a:ea typeface="Calibri" panose="020F0502020204030204" pitchFamily="34" charset="0"/>
                <a:cs typeface="Times New Roman" panose="02020603050405020304" pitchFamily="18" charset="0"/>
              </a:rPr>
              <a:t>Brainstorm </a:t>
            </a:r>
            <a:r>
              <a:rPr lang="en-GB" b="1" dirty="0">
                <a:latin typeface="Calibri" panose="020F0502020204030204" pitchFamily="34" charset="0"/>
                <a:ea typeface="Calibri" panose="020F0502020204030204" pitchFamily="34" charset="0"/>
                <a:cs typeface="Times New Roman" panose="02020603050405020304" pitchFamily="18" charset="0"/>
              </a:rPr>
              <a:t>as many things that you think the EU is responsible for….</a:t>
            </a:r>
            <a:endParaRPr lang="en-GB" sz="1800" dirty="0">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pic>
        <p:nvPicPr>
          <p:cNvPr id="5" name="Picture 4" descr="Image result for eu flag"/>
          <p:cNvPicPr/>
          <p:nvPr/>
        </p:nvPicPr>
        <p:blipFill>
          <a:blip r:embed="rId2">
            <a:extLst>
              <a:ext uri="{28A0092B-C50C-407E-A947-70E740481C1C}">
                <a14:useLocalDpi xmlns:a14="http://schemas.microsoft.com/office/drawing/2010/main" val="0"/>
              </a:ext>
            </a:extLst>
          </a:blip>
          <a:srcRect/>
          <a:stretch>
            <a:fillRect/>
          </a:stretch>
        </p:blipFill>
        <p:spPr bwMode="auto">
          <a:xfrm>
            <a:off x="4835524" y="3390900"/>
            <a:ext cx="2644775" cy="1763077"/>
          </a:xfrm>
          <a:prstGeom prst="rect">
            <a:avLst/>
          </a:prstGeom>
          <a:noFill/>
          <a:ln>
            <a:noFill/>
          </a:ln>
        </p:spPr>
      </p:pic>
    </p:spTree>
    <p:extLst>
      <p:ext uri="{BB962C8B-B14F-4D97-AF65-F5344CB8AC3E}">
        <p14:creationId xmlns:p14="http://schemas.microsoft.com/office/powerpoint/2010/main" val="3720724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0"/>
            <a:ext cx="10178322" cy="1492132"/>
          </a:xfrm>
        </p:spPr>
        <p:txBody>
          <a:bodyPr>
            <a:normAutofit/>
          </a:bodyPr>
          <a:lstStyle/>
          <a:p>
            <a:r>
              <a:rPr lang="en-GB" dirty="0"/>
              <a:t>How does the EU work? </a:t>
            </a:r>
            <a:r>
              <a:rPr lang="en-GB" dirty="0" smtClean="0"/>
              <a:t/>
            </a:r>
            <a:br>
              <a:rPr lang="en-GB" dirty="0" smtClean="0"/>
            </a:br>
            <a:r>
              <a:rPr lang="en-GB" dirty="0" smtClean="0"/>
              <a:t>The </a:t>
            </a:r>
            <a:r>
              <a:rPr lang="en-GB" dirty="0"/>
              <a:t>Institutions of the </a:t>
            </a:r>
            <a:r>
              <a:rPr lang="en-GB" dirty="0" smtClean="0"/>
              <a:t>EU</a:t>
            </a:r>
            <a:endParaRPr lang="en-GB" dirty="0"/>
          </a:p>
        </p:txBody>
      </p:sp>
      <p:sp>
        <p:nvSpPr>
          <p:cNvPr id="3" name="Content Placeholder 2"/>
          <p:cNvSpPr>
            <a:spLocks noGrp="1"/>
          </p:cNvSpPr>
          <p:nvPr>
            <p:ph idx="1"/>
          </p:nvPr>
        </p:nvSpPr>
        <p:spPr>
          <a:xfrm>
            <a:off x="1251678" y="5959313"/>
            <a:ext cx="10356122" cy="675129"/>
          </a:xfrm>
        </p:spPr>
        <p:txBody>
          <a:bodyPr>
            <a:normAutofit fontScale="92500" lnSpcReduction="10000"/>
          </a:bodyPr>
          <a:lstStyle/>
          <a:p>
            <a:r>
              <a:rPr lang="en-GB" dirty="0" smtClean="0">
                <a:solidFill>
                  <a:srgbClr val="FF0000"/>
                </a:solidFill>
                <a:hlinkClick r:id="rId2"/>
              </a:rPr>
              <a:t>Watch this</a:t>
            </a:r>
            <a:r>
              <a:rPr lang="en-GB" dirty="0" smtClean="0">
                <a:solidFill>
                  <a:srgbClr val="FF0000"/>
                </a:solidFill>
              </a:rPr>
              <a:t>, then use </a:t>
            </a:r>
            <a:r>
              <a:rPr lang="en-GB" dirty="0">
                <a:solidFill>
                  <a:srgbClr val="FF0000"/>
                </a:solidFill>
              </a:rPr>
              <a:t>page 288 of the textbook and the </a:t>
            </a:r>
            <a:r>
              <a:rPr lang="en-GB" dirty="0">
                <a:solidFill>
                  <a:srgbClr val="FF0000"/>
                </a:solidFill>
                <a:hlinkClick r:id="rId3"/>
              </a:rPr>
              <a:t>video extracts </a:t>
            </a:r>
            <a:r>
              <a:rPr lang="en-GB" dirty="0">
                <a:solidFill>
                  <a:srgbClr val="FF0000"/>
                </a:solidFill>
              </a:rPr>
              <a:t>to describe what each institution does</a:t>
            </a:r>
            <a:r>
              <a:rPr lang="en-GB" dirty="0" smtClean="0">
                <a:solidFill>
                  <a:srgbClr val="FF0000"/>
                </a:solidFill>
              </a:rPr>
              <a:t>. Add this information to the table on page 52 of your booklet</a:t>
            </a:r>
            <a:endParaRPr lang="en-GB" dirty="0">
              <a:solidFill>
                <a:srgbClr val="FF0000"/>
              </a:solidFill>
            </a:endParaRPr>
          </a:p>
        </p:txBody>
      </p:sp>
      <p:pic>
        <p:nvPicPr>
          <p:cNvPr id="5" name="Picture 4"/>
          <p:cNvPicPr>
            <a:picLocks noChangeAspect="1"/>
          </p:cNvPicPr>
          <p:nvPr/>
        </p:nvPicPr>
        <p:blipFill>
          <a:blip r:embed="rId4"/>
          <a:stretch>
            <a:fillRect/>
          </a:stretch>
        </p:blipFill>
        <p:spPr>
          <a:xfrm>
            <a:off x="4228876" y="1484586"/>
            <a:ext cx="3289523" cy="4537273"/>
          </a:xfrm>
          <a:prstGeom prst="rect">
            <a:avLst/>
          </a:prstGeom>
        </p:spPr>
      </p:pic>
      <p:pic>
        <p:nvPicPr>
          <p:cNvPr id="6" name="Picture 5"/>
          <p:cNvPicPr>
            <a:picLocks noChangeAspect="1"/>
          </p:cNvPicPr>
          <p:nvPr/>
        </p:nvPicPr>
        <p:blipFill>
          <a:blip r:embed="rId5"/>
          <a:stretch>
            <a:fillRect/>
          </a:stretch>
        </p:blipFill>
        <p:spPr>
          <a:xfrm>
            <a:off x="1092269" y="2034954"/>
            <a:ext cx="3016181" cy="1695612"/>
          </a:xfrm>
          <a:prstGeom prst="rect">
            <a:avLst/>
          </a:prstGeom>
        </p:spPr>
      </p:pic>
      <p:pic>
        <p:nvPicPr>
          <p:cNvPr id="7" name="Picture 6"/>
          <p:cNvPicPr>
            <a:picLocks noChangeAspect="1"/>
          </p:cNvPicPr>
          <p:nvPr/>
        </p:nvPicPr>
        <p:blipFill>
          <a:blip r:embed="rId6"/>
          <a:stretch>
            <a:fillRect/>
          </a:stretch>
        </p:blipFill>
        <p:spPr>
          <a:xfrm>
            <a:off x="7518400" y="1341818"/>
            <a:ext cx="2517412" cy="1686421"/>
          </a:xfrm>
          <a:prstGeom prst="rect">
            <a:avLst/>
          </a:prstGeom>
        </p:spPr>
      </p:pic>
      <p:pic>
        <p:nvPicPr>
          <p:cNvPr id="8" name="Picture 7"/>
          <p:cNvPicPr>
            <a:picLocks noChangeAspect="1"/>
          </p:cNvPicPr>
          <p:nvPr/>
        </p:nvPicPr>
        <p:blipFill>
          <a:blip r:embed="rId7"/>
          <a:stretch>
            <a:fillRect/>
          </a:stretch>
        </p:blipFill>
        <p:spPr>
          <a:xfrm>
            <a:off x="7518400" y="3327400"/>
            <a:ext cx="2847975" cy="1600200"/>
          </a:xfrm>
          <a:prstGeom prst="rect">
            <a:avLst/>
          </a:prstGeom>
        </p:spPr>
      </p:pic>
      <p:pic>
        <p:nvPicPr>
          <p:cNvPr id="9" name="Picture 8"/>
          <p:cNvPicPr>
            <a:picLocks noChangeAspect="1"/>
          </p:cNvPicPr>
          <p:nvPr/>
        </p:nvPicPr>
        <p:blipFill>
          <a:blip r:embed="rId8"/>
          <a:stretch>
            <a:fillRect/>
          </a:stretch>
        </p:blipFill>
        <p:spPr>
          <a:xfrm>
            <a:off x="1660888" y="4273388"/>
            <a:ext cx="2705100" cy="1685925"/>
          </a:xfrm>
          <a:prstGeom prst="rect">
            <a:avLst/>
          </a:prstGeom>
        </p:spPr>
      </p:pic>
    </p:spTree>
    <p:extLst>
      <p:ext uri="{BB962C8B-B14F-4D97-AF65-F5344CB8AC3E}">
        <p14:creationId xmlns:p14="http://schemas.microsoft.com/office/powerpoint/2010/main" val="727083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THINK: </a:t>
            </a:r>
            <a:r>
              <a:rPr lang="en-GB" dirty="0" smtClean="0"/>
              <a:t>is there a ‘democratic deficit’ in the </a:t>
            </a:r>
            <a:r>
              <a:rPr lang="en-GB" dirty="0" err="1" smtClean="0"/>
              <a:t>eu</a:t>
            </a:r>
            <a:r>
              <a:rPr lang="en-GB" dirty="0" smtClean="0"/>
              <a:t>?</a:t>
            </a:r>
            <a:endParaRPr lang="en-GB" dirty="0"/>
          </a:p>
        </p:txBody>
      </p:sp>
      <p:sp>
        <p:nvSpPr>
          <p:cNvPr id="3" name="Content Placeholder 2"/>
          <p:cNvSpPr>
            <a:spLocks noGrp="1"/>
          </p:cNvSpPr>
          <p:nvPr>
            <p:ph idx="1"/>
          </p:nvPr>
        </p:nvSpPr>
        <p:spPr/>
        <p:txBody>
          <a:bodyPr/>
          <a:lstStyle/>
          <a:p>
            <a:r>
              <a:rPr lang="en-GB" dirty="0" smtClean="0"/>
              <a:t>Some </a:t>
            </a:r>
            <a:r>
              <a:rPr lang="en-GB" dirty="0"/>
              <a:t>people argue that the being a member of the EU leads to a loss of democracy in each member state.</a:t>
            </a:r>
          </a:p>
          <a:p>
            <a:r>
              <a:rPr lang="en-GB" dirty="0"/>
              <a:t>Highlight any  </a:t>
            </a:r>
            <a:r>
              <a:rPr lang="en-GB" dirty="0">
                <a:solidFill>
                  <a:srgbClr val="00B050"/>
                </a:solidFill>
              </a:rPr>
              <a:t>DEMOCRATIC </a:t>
            </a:r>
            <a:r>
              <a:rPr lang="en-GB" dirty="0"/>
              <a:t>features or any </a:t>
            </a:r>
            <a:r>
              <a:rPr lang="en-GB" dirty="0">
                <a:solidFill>
                  <a:srgbClr val="FF0000"/>
                </a:solidFill>
              </a:rPr>
              <a:t>UNDEMOCRATIC </a:t>
            </a:r>
            <a:r>
              <a:rPr lang="en-GB" dirty="0"/>
              <a:t>features of the EU in your </a:t>
            </a:r>
            <a:r>
              <a:rPr lang="en-GB" dirty="0" smtClean="0"/>
              <a:t>notes.</a:t>
            </a:r>
            <a:endParaRPr lang="en-GB" dirty="0"/>
          </a:p>
        </p:txBody>
      </p:sp>
    </p:spTree>
    <p:extLst>
      <p:ext uri="{BB962C8B-B14F-4D97-AF65-F5344CB8AC3E}">
        <p14:creationId xmlns:p14="http://schemas.microsoft.com/office/powerpoint/2010/main" val="1996538831"/>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1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3.xml><?xml version="1.0" encoding="utf-8"?>
<a:theme xmlns:a="http://schemas.openxmlformats.org/drawingml/2006/main" name="2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TM10001106[[fn=Badge]]</Template>
  <TotalTime>111</TotalTime>
  <Words>1398</Words>
  <Application>Microsoft Office PowerPoint</Application>
  <PresentationFormat>Widescreen</PresentationFormat>
  <Paragraphs>111</Paragraphs>
  <Slides>16</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Arial</vt:lpstr>
      <vt:lpstr>Calibri</vt:lpstr>
      <vt:lpstr>Gill Sans MT</vt:lpstr>
      <vt:lpstr>Impact</vt:lpstr>
      <vt:lpstr>Times New Roman</vt:lpstr>
      <vt:lpstr>Badge</vt:lpstr>
      <vt:lpstr>1_Badge</vt:lpstr>
      <vt:lpstr>2_Badge</vt:lpstr>
      <vt:lpstr>Group essay feedback– A level</vt:lpstr>
      <vt:lpstr>Group essay feedback– AS level</vt:lpstr>
      <vt:lpstr>In the news…</vt:lpstr>
      <vt:lpstr>What is the role of the eu &amp; how does it affect the uk today?</vt:lpstr>
      <vt:lpstr>Brexit: the referendum</vt:lpstr>
      <vt:lpstr>What is the European Union and what does it do? </vt:lpstr>
      <vt:lpstr>What does the EU do? </vt:lpstr>
      <vt:lpstr>How does the EU work?  The Institutions of the EU</vt:lpstr>
      <vt:lpstr>THINK: is there a ‘democratic deficit’ in the eu?</vt:lpstr>
      <vt:lpstr>What are the main functions of the EU?</vt:lpstr>
      <vt:lpstr>PowerPoint Presentation</vt:lpstr>
      <vt:lpstr>What are the main functions of the EU?</vt:lpstr>
      <vt:lpstr>PowerPoint Presentation</vt:lpstr>
      <vt:lpstr>What has been the impact of the eu on Britain?</vt:lpstr>
      <vt:lpstr>Extension/hw specific eu policies</vt:lpstr>
      <vt:lpstr>Hw</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essay feedback– A level</dc:title>
  <dc:creator>Trish Shepherd</dc:creator>
  <cp:lastModifiedBy>Trish Shepherd</cp:lastModifiedBy>
  <cp:revision>13</cp:revision>
  <dcterms:created xsi:type="dcterms:W3CDTF">2018-04-18T10:03:10Z</dcterms:created>
  <dcterms:modified xsi:type="dcterms:W3CDTF">2018-04-24T12:41:45Z</dcterms:modified>
</cp:coreProperties>
</file>