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2" r:id="rId3"/>
    <p:sldId id="293" r:id="rId4"/>
    <p:sldId id="276" r:id="rId5"/>
    <p:sldId id="259" r:id="rId6"/>
    <p:sldId id="277" r:id="rId7"/>
    <p:sldId id="278" r:id="rId8"/>
    <p:sldId id="279" r:id="rId9"/>
    <p:sldId id="273" r:id="rId10"/>
    <p:sldId id="257" r:id="rId11"/>
    <p:sldId id="258" r:id="rId12"/>
    <p:sldId id="281" r:id="rId13"/>
    <p:sldId id="282" r:id="rId14"/>
    <p:sldId id="263" r:id="rId15"/>
    <p:sldId id="280" r:id="rId16"/>
    <p:sldId id="287" r:id="rId17"/>
    <p:sldId id="283" r:id="rId18"/>
    <p:sldId id="284" r:id="rId19"/>
    <p:sldId id="285" r:id="rId20"/>
    <p:sldId id="286" r:id="rId21"/>
    <p:sldId id="261" r:id="rId22"/>
    <p:sldId id="288" r:id="rId23"/>
    <p:sldId id="289" r:id="rId24"/>
    <p:sldId id="262" r:id="rId25"/>
    <p:sldId id="268" r:id="rId26"/>
    <p:sldId id="270" r:id="rId27"/>
    <p:sldId id="269" r:id="rId28"/>
    <p:sldId id="264" r:id="rId29"/>
    <p:sldId id="265" r:id="rId30"/>
    <p:sldId id="291" r:id="rId31"/>
    <p:sldId id="274" r:id="rId32"/>
    <p:sldId id="275" r:id="rId33"/>
    <p:sldId id="271" r:id="rId34"/>
    <p:sldId id="266" r:id="rId35"/>
    <p:sldId id="267" r:id="rId36"/>
    <p:sldId id="272"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2" y="4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F25E0-FC8C-4325-B956-3BB612465291}" type="doc">
      <dgm:prSet loTypeId="urn:microsoft.com/office/officeart/2008/layout/AlternatingHexagons" loCatId="list" qsTypeId="urn:microsoft.com/office/officeart/2005/8/quickstyle/simple5" qsCatId="simple" csTypeId="urn:microsoft.com/office/officeart/2005/8/colors/colorful2" csCatId="colorful" phldr="1"/>
      <dgm:spPr/>
      <dgm:t>
        <a:bodyPr/>
        <a:lstStyle/>
        <a:p>
          <a:endParaRPr lang="en-GB"/>
        </a:p>
      </dgm:t>
    </dgm:pt>
    <dgm:pt modelId="{F2175DEE-B547-42A1-9EE9-612764614159}">
      <dgm:prSet phldrT="[Text]"/>
      <dgm:spPr/>
      <dgm:t>
        <a:bodyPr/>
        <a:lstStyle/>
        <a:p>
          <a:r>
            <a:rPr lang="en-GB" dirty="0" smtClean="0"/>
            <a:t>Take part in debates</a:t>
          </a:r>
        </a:p>
      </dgm:t>
    </dgm:pt>
    <dgm:pt modelId="{3FD5DE2F-5E7E-443D-8BC7-7882F31436DE}" type="parTrans" cxnId="{0D166109-EAAD-4241-ABF5-4D963C374F59}">
      <dgm:prSet/>
      <dgm:spPr/>
      <dgm:t>
        <a:bodyPr/>
        <a:lstStyle/>
        <a:p>
          <a:endParaRPr lang="en-GB"/>
        </a:p>
      </dgm:t>
    </dgm:pt>
    <dgm:pt modelId="{6A7EBC9F-0332-4173-BAA0-FFB322C48AD7}" type="sibTrans" cxnId="{0D166109-EAAD-4241-ABF5-4D963C374F59}">
      <dgm:prSet/>
      <dgm:spPr/>
      <dgm:t>
        <a:bodyPr/>
        <a:lstStyle/>
        <a:p>
          <a:endParaRPr lang="en-GB"/>
        </a:p>
      </dgm:t>
    </dgm:pt>
    <dgm:pt modelId="{B65B55D7-26E5-4684-9C7A-7E99568FB185}">
      <dgm:prSet phldrT="[Text]"/>
      <dgm:spPr/>
      <dgm:t>
        <a:bodyPr/>
        <a:lstStyle/>
        <a:p>
          <a:r>
            <a:rPr lang="en-GB" dirty="0" smtClean="0"/>
            <a:t>Voting in divisions</a:t>
          </a:r>
          <a:endParaRPr lang="en-GB" dirty="0"/>
        </a:p>
      </dgm:t>
    </dgm:pt>
    <dgm:pt modelId="{0361FCDC-A67B-4326-A1DB-674A46673F72}" type="parTrans" cxnId="{443755A7-B338-447E-9CFE-57F2B46E7DBE}">
      <dgm:prSet/>
      <dgm:spPr/>
      <dgm:t>
        <a:bodyPr/>
        <a:lstStyle/>
        <a:p>
          <a:endParaRPr lang="en-GB"/>
        </a:p>
      </dgm:t>
    </dgm:pt>
    <dgm:pt modelId="{97DD90E5-FD22-4137-A59D-93F71CC593B7}" type="sibTrans" cxnId="{443755A7-B338-447E-9CFE-57F2B46E7DBE}">
      <dgm:prSet/>
      <dgm:spPr/>
      <dgm:t>
        <a:bodyPr/>
        <a:lstStyle/>
        <a:p>
          <a:endParaRPr lang="en-GB"/>
        </a:p>
      </dgm:t>
    </dgm:pt>
    <dgm:pt modelId="{4D78A3FF-1AE8-475E-B005-038943FDC8F8}">
      <dgm:prSet phldrT="[Text]"/>
      <dgm:spPr/>
      <dgm:t>
        <a:bodyPr/>
        <a:lstStyle/>
        <a:p>
          <a:r>
            <a:rPr lang="en-GB" dirty="0" smtClean="0"/>
            <a:t>Speaking in debates</a:t>
          </a:r>
          <a:endParaRPr lang="en-GB" dirty="0"/>
        </a:p>
      </dgm:t>
    </dgm:pt>
    <dgm:pt modelId="{1D1D3EA7-7F51-4920-94DC-50213B134275}" type="parTrans" cxnId="{79C1F064-0CDF-44D0-9AB1-752DB9E0FD7C}">
      <dgm:prSet/>
      <dgm:spPr/>
      <dgm:t>
        <a:bodyPr/>
        <a:lstStyle/>
        <a:p>
          <a:endParaRPr lang="en-GB"/>
        </a:p>
      </dgm:t>
    </dgm:pt>
    <dgm:pt modelId="{EBA84903-83DF-45FB-8457-0DDC79569F7C}" type="sibTrans" cxnId="{79C1F064-0CDF-44D0-9AB1-752DB9E0FD7C}">
      <dgm:prSet/>
      <dgm:spPr/>
      <dgm:t>
        <a:bodyPr/>
        <a:lstStyle/>
        <a:p>
          <a:endParaRPr lang="en-GB"/>
        </a:p>
      </dgm:t>
    </dgm:pt>
    <dgm:pt modelId="{98D4021D-5A96-4167-B827-85FFB265F793}">
      <dgm:prSet phldrT="[Text]"/>
      <dgm:spPr/>
      <dgm:t>
        <a:bodyPr/>
        <a:lstStyle/>
        <a:p>
          <a:r>
            <a:rPr lang="en-GB" dirty="0" smtClean="0"/>
            <a:t>Scrutinising legislation</a:t>
          </a:r>
          <a:endParaRPr lang="en-GB" dirty="0"/>
        </a:p>
      </dgm:t>
    </dgm:pt>
    <dgm:pt modelId="{10AAF58B-F16D-4A61-9D1C-6B2F6E47FFD6}" type="parTrans" cxnId="{2B1D63C9-2A44-47ED-A14C-AD87FE1A0F01}">
      <dgm:prSet/>
      <dgm:spPr/>
      <dgm:t>
        <a:bodyPr/>
        <a:lstStyle/>
        <a:p>
          <a:endParaRPr lang="en-GB"/>
        </a:p>
      </dgm:t>
    </dgm:pt>
    <dgm:pt modelId="{B2207EC0-6907-4ABB-B96B-32579A5BB77F}" type="sibTrans" cxnId="{2B1D63C9-2A44-47ED-A14C-AD87FE1A0F01}">
      <dgm:prSet/>
      <dgm:spPr/>
      <dgm:t>
        <a:bodyPr/>
        <a:lstStyle/>
        <a:p>
          <a:endParaRPr lang="en-GB"/>
        </a:p>
      </dgm:t>
    </dgm:pt>
    <dgm:pt modelId="{89D3FAE4-50B8-4C1D-9C2E-8EF7C92BBC86}">
      <dgm:prSet phldrT="[Text]"/>
      <dgm:spPr/>
      <dgm:t>
        <a:bodyPr/>
        <a:lstStyle/>
        <a:p>
          <a:r>
            <a:rPr lang="en-GB" dirty="0" smtClean="0"/>
            <a:t>Member of committee </a:t>
          </a:r>
          <a:endParaRPr lang="en-GB" dirty="0"/>
        </a:p>
      </dgm:t>
    </dgm:pt>
    <dgm:pt modelId="{AF1EEA4E-1B61-4207-9278-7C348809B664}" type="parTrans" cxnId="{3AC854D8-246E-4612-A971-4AA1C3D97985}">
      <dgm:prSet/>
      <dgm:spPr/>
      <dgm:t>
        <a:bodyPr/>
        <a:lstStyle/>
        <a:p>
          <a:endParaRPr lang="en-GB"/>
        </a:p>
      </dgm:t>
    </dgm:pt>
    <dgm:pt modelId="{2B58CE9D-68D3-46C2-8ED7-CD6F1A2C9429}" type="sibTrans" cxnId="{3AC854D8-246E-4612-A971-4AA1C3D97985}">
      <dgm:prSet/>
      <dgm:spPr/>
      <dgm:t>
        <a:bodyPr/>
        <a:lstStyle/>
        <a:p>
          <a:endParaRPr lang="en-GB"/>
        </a:p>
      </dgm:t>
    </dgm:pt>
    <dgm:pt modelId="{478E7DA4-00ED-475F-B528-0DA08B41A4F1}">
      <dgm:prSet phldrT="[Text]"/>
      <dgm:spPr/>
      <dgm:t>
        <a:bodyPr/>
        <a:lstStyle/>
        <a:p>
          <a:r>
            <a:rPr lang="en-GB" dirty="0" smtClean="0"/>
            <a:t>Campaigning for issue</a:t>
          </a:r>
          <a:endParaRPr lang="en-GB" dirty="0"/>
        </a:p>
      </dgm:t>
    </dgm:pt>
    <dgm:pt modelId="{10799D48-CAB9-4265-8E22-493869C32331}" type="parTrans" cxnId="{9BF0268E-9B72-48E0-AC17-3A2C20E8786E}">
      <dgm:prSet/>
      <dgm:spPr/>
      <dgm:t>
        <a:bodyPr/>
        <a:lstStyle/>
        <a:p>
          <a:endParaRPr lang="en-GB"/>
        </a:p>
      </dgm:t>
    </dgm:pt>
    <dgm:pt modelId="{F9AD1655-3F09-47E4-B0E3-7855F99B5ABC}" type="sibTrans" cxnId="{9BF0268E-9B72-48E0-AC17-3A2C20E8786E}">
      <dgm:prSet/>
      <dgm:spPr/>
      <dgm:t>
        <a:bodyPr/>
        <a:lstStyle/>
        <a:p>
          <a:endParaRPr lang="en-GB"/>
        </a:p>
      </dgm:t>
    </dgm:pt>
    <dgm:pt modelId="{833B80B3-904F-4BC4-BC50-C7C5612B451C}">
      <dgm:prSet phldrT="[Text]"/>
      <dgm:spPr/>
      <dgm:t>
        <a:bodyPr/>
        <a:lstStyle/>
        <a:p>
          <a:endParaRPr lang="en-GB" dirty="0"/>
        </a:p>
      </dgm:t>
    </dgm:pt>
    <dgm:pt modelId="{A00F5C1C-45EF-44C9-8774-17E049A531A3}" type="parTrans" cxnId="{BD40450A-5119-455B-ACD6-A8D1E6C642DB}">
      <dgm:prSet/>
      <dgm:spPr/>
      <dgm:t>
        <a:bodyPr/>
        <a:lstStyle/>
        <a:p>
          <a:endParaRPr lang="en-GB"/>
        </a:p>
      </dgm:t>
    </dgm:pt>
    <dgm:pt modelId="{1014DF30-07B3-4205-BF4B-2F0813A660A0}" type="sibTrans" cxnId="{BD40450A-5119-455B-ACD6-A8D1E6C642DB}">
      <dgm:prSet/>
      <dgm:spPr/>
      <dgm:t>
        <a:bodyPr/>
        <a:lstStyle/>
        <a:p>
          <a:endParaRPr lang="en-GB"/>
        </a:p>
      </dgm:t>
    </dgm:pt>
    <dgm:pt modelId="{E65ECD8D-8179-4E34-8ADE-6FC1DEBAD303}">
      <dgm:prSet phldrT="[Text]"/>
      <dgm:spPr/>
      <dgm:t>
        <a:bodyPr/>
        <a:lstStyle/>
        <a:p>
          <a:r>
            <a:rPr lang="en-GB" dirty="0" smtClean="0"/>
            <a:t>Redressing grievances</a:t>
          </a:r>
          <a:endParaRPr lang="en-GB" dirty="0"/>
        </a:p>
      </dgm:t>
    </dgm:pt>
    <dgm:pt modelId="{34F73DA7-EF26-464D-B996-620F468D8CED}" type="parTrans" cxnId="{9478C696-B22F-428D-B2D2-32A21B455850}">
      <dgm:prSet/>
      <dgm:spPr/>
      <dgm:t>
        <a:bodyPr/>
        <a:lstStyle/>
        <a:p>
          <a:endParaRPr lang="en-GB"/>
        </a:p>
      </dgm:t>
    </dgm:pt>
    <dgm:pt modelId="{CE34057A-4C1C-4CEC-851C-FFC8575EC88D}" type="sibTrans" cxnId="{9478C696-B22F-428D-B2D2-32A21B455850}">
      <dgm:prSet/>
      <dgm:spPr/>
      <dgm:t>
        <a:bodyPr/>
        <a:lstStyle/>
        <a:p>
          <a:endParaRPr lang="en-GB"/>
        </a:p>
      </dgm:t>
    </dgm:pt>
    <dgm:pt modelId="{1BE343B7-7AB0-4FAB-94A1-0437DDFE4BE1}">
      <dgm:prSet phldrT="[Text]"/>
      <dgm:spPr/>
      <dgm:t>
        <a:bodyPr/>
        <a:lstStyle/>
        <a:p>
          <a:endParaRPr lang="en-GB" dirty="0"/>
        </a:p>
      </dgm:t>
    </dgm:pt>
    <dgm:pt modelId="{D98D5B4D-72CA-48C5-80A7-C33C0542DD4E}" type="parTrans" cxnId="{234555A7-B2CE-4755-96B5-39CACAEBE7A0}">
      <dgm:prSet/>
      <dgm:spPr/>
      <dgm:t>
        <a:bodyPr/>
        <a:lstStyle/>
        <a:p>
          <a:endParaRPr lang="en-GB"/>
        </a:p>
      </dgm:t>
    </dgm:pt>
    <dgm:pt modelId="{1AA5232C-8A1F-4A26-B136-3BC8577104D8}" type="sibTrans" cxnId="{234555A7-B2CE-4755-96B5-39CACAEBE7A0}">
      <dgm:prSet/>
      <dgm:spPr/>
      <dgm:t>
        <a:bodyPr/>
        <a:lstStyle/>
        <a:p>
          <a:endParaRPr lang="en-GB"/>
        </a:p>
      </dgm:t>
    </dgm:pt>
    <dgm:pt modelId="{23DB433D-9045-426E-859E-DC1B5E482302}" type="pres">
      <dgm:prSet presAssocID="{DEFF25E0-FC8C-4325-B956-3BB612465291}" presName="Name0" presStyleCnt="0">
        <dgm:presLayoutVars>
          <dgm:chMax/>
          <dgm:chPref/>
          <dgm:dir/>
          <dgm:animLvl val="lvl"/>
        </dgm:presLayoutVars>
      </dgm:prSet>
      <dgm:spPr/>
      <dgm:t>
        <a:bodyPr/>
        <a:lstStyle/>
        <a:p>
          <a:endParaRPr lang="en-GB"/>
        </a:p>
      </dgm:t>
    </dgm:pt>
    <dgm:pt modelId="{82B6DB27-E200-407F-8D8B-016A8278646C}" type="pres">
      <dgm:prSet presAssocID="{F2175DEE-B547-42A1-9EE9-612764614159}" presName="composite" presStyleCnt="0"/>
      <dgm:spPr/>
    </dgm:pt>
    <dgm:pt modelId="{2D92001B-9B97-4401-8FA9-273C0B107198}" type="pres">
      <dgm:prSet presAssocID="{F2175DEE-B547-42A1-9EE9-612764614159}" presName="Parent1" presStyleLbl="node1" presStyleIdx="0" presStyleCnt="6">
        <dgm:presLayoutVars>
          <dgm:chMax val="1"/>
          <dgm:chPref val="1"/>
          <dgm:bulletEnabled val="1"/>
        </dgm:presLayoutVars>
      </dgm:prSet>
      <dgm:spPr/>
      <dgm:t>
        <a:bodyPr/>
        <a:lstStyle/>
        <a:p>
          <a:endParaRPr lang="en-GB"/>
        </a:p>
      </dgm:t>
    </dgm:pt>
    <dgm:pt modelId="{80BA5FA0-998E-4D19-B05B-955197BF7FA8}" type="pres">
      <dgm:prSet presAssocID="{F2175DEE-B547-42A1-9EE9-612764614159}" presName="Childtext1" presStyleLbl="revTx" presStyleIdx="0" presStyleCnt="3">
        <dgm:presLayoutVars>
          <dgm:chMax val="0"/>
          <dgm:chPref val="0"/>
          <dgm:bulletEnabled val="1"/>
        </dgm:presLayoutVars>
      </dgm:prSet>
      <dgm:spPr/>
      <dgm:t>
        <a:bodyPr/>
        <a:lstStyle/>
        <a:p>
          <a:endParaRPr lang="en-GB"/>
        </a:p>
      </dgm:t>
    </dgm:pt>
    <dgm:pt modelId="{31CD3A49-6A6A-4226-9B30-6F8AC68EE3E6}" type="pres">
      <dgm:prSet presAssocID="{F2175DEE-B547-42A1-9EE9-612764614159}" presName="BalanceSpacing" presStyleCnt="0"/>
      <dgm:spPr/>
    </dgm:pt>
    <dgm:pt modelId="{3A3C33C8-7950-42DD-B9D7-FBEBC506F638}" type="pres">
      <dgm:prSet presAssocID="{F2175DEE-B547-42A1-9EE9-612764614159}" presName="BalanceSpacing1" presStyleCnt="0"/>
      <dgm:spPr/>
    </dgm:pt>
    <dgm:pt modelId="{E371CD9F-1346-4D55-8C10-4E3E5AEEC7F4}" type="pres">
      <dgm:prSet presAssocID="{6A7EBC9F-0332-4173-BAA0-FFB322C48AD7}" presName="Accent1Text" presStyleLbl="node1" presStyleIdx="1" presStyleCnt="6"/>
      <dgm:spPr/>
      <dgm:t>
        <a:bodyPr/>
        <a:lstStyle/>
        <a:p>
          <a:endParaRPr lang="en-GB"/>
        </a:p>
      </dgm:t>
    </dgm:pt>
    <dgm:pt modelId="{8E1D9244-19FD-4881-B07C-8E336CFB5E30}" type="pres">
      <dgm:prSet presAssocID="{6A7EBC9F-0332-4173-BAA0-FFB322C48AD7}" presName="spaceBetweenRectangles" presStyleCnt="0"/>
      <dgm:spPr/>
    </dgm:pt>
    <dgm:pt modelId="{56FE87FE-F66B-4098-A0B6-8FC31217BE43}" type="pres">
      <dgm:prSet presAssocID="{4D78A3FF-1AE8-475E-B005-038943FDC8F8}" presName="composite" presStyleCnt="0"/>
      <dgm:spPr/>
    </dgm:pt>
    <dgm:pt modelId="{107047AC-1F72-47BB-A233-7610DDD1EBF4}" type="pres">
      <dgm:prSet presAssocID="{4D78A3FF-1AE8-475E-B005-038943FDC8F8}" presName="Parent1" presStyleLbl="node1" presStyleIdx="2" presStyleCnt="6">
        <dgm:presLayoutVars>
          <dgm:chMax val="1"/>
          <dgm:chPref val="1"/>
          <dgm:bulletEnabled val="1"/>
        </dgm:presLayoutVars>
      </dgm:prSet>
      <dgm:spPr/>
      <dgm:t>
        <a:bodyPr/>
        <a:lstStyle/>
        <a:p>
          <a:endParaRPr lang="en-GB"/>
        </a:p>
      </dgm:t>
    </dgm:pt>
    <dgm:pt modelId="{6CBDAE7B-1F51-401D-8E4B-7A0ABFB470CA}" type="pres">
      <dgm:prSet presAssocID="{4D78A3FF-1AE8-475E-B005-038943FDC8F8}" presName="Childtext1" presStyleLbl="revTx" presStyleIdx="1" presStyleCnt="3">
        <dgm:presLayoutVars>
          <dgm:chMax val="0"/>
          <dgm:chPref val="0"/>
          <dgm:bulletEnabled val="1"/>
        </dgm:presLayoutVars>
      </dgm:prSet>
      <dgm:spPr/>
      <dgm:t>
        <a:bodyPr/>
        <a:lstStyle/>
        <a:p>
          <a:endParaRPr lang="en-GB"/>
        </a:p>
      </dgm:t>
    </dgm:pt>
    <dgm:pt modelId="{A997D2CC-61AA-4347-9EA1-04BFC8F7636B}" type="pres">
      <dgm:prSet presAssocID="{4D78A3FF-1AE8-475E-B005-038943FDC8F8}" presName="BalanceSpacing" presStyleCnt="0"/>
      <dgm:spPr/>
    </dgm:pt>
    <dgm:pt modelId="{6E38D3C7-1FE8-491E-9DF9-F48F5AB9A56E}" type="pres">
      <dgm:prSet presAssocID="{4D78A3FF-1AE8-475E-B005-038943FDC8F8}" presName="BalanceSpacing1" presStyleCnt="0"/>
      <dgm:spPr/>
    </dgm:pt>
    <dgm:pt modelId="{E2E2B65A-CF2F-442E-86F9-FDB1BBEBCE2A}" type="pres">
      <dgm:prSet presAssocID="{EBA84903-83DF-45FB-8457-0DDC79569F7C}" presName="Accent1Text" presStyleLbl="node1" presStyleIdx="3" presStyleCnt="6"/>
      <dgm:spPr/>
      <dgm:t>
        <a:bodyPr/>
        <a:lstStyle/>
        <a:p>
          <a:endParaRPr lang="en-GB"/>
        </a:p>
      </dgm:t>
    </dgm:pt>
    <dgm:pt modelId="{7D492183-1B0E-4ADD-9B59-446E7EBDA58B}" type="pres">
      <dgm:prSet presAssocID="{EBA84903-83DF-45FB-8457-0DDC79569F7C}" presName="spaceBetweenRectangles" presStyleCnt="0"/>
      <dgm:spPr/>
    </dgm:pt>
    <dgm:pt modelId="{3E0EB09B-BA1A-41C0-BB21-6A8ECF3AD1D2}" type="pres">
      <dgm:prSet presAssocID="{89D3FAE4-50B8-4C1D-9C2E-8EF7C92BBC86}" presName="composite" presStyleCnt="0"/>
      <dgm:spPr/>
    </dgm:pt>
    <dgm:pt modelId="{94F554E0-07BA-4D69-855C-CCF9AACDCBED}" type="pres">
      <dgm:prSet presAssocID="{89D3FAE4-50B8-4C1D-9C2E-8EF7C92BBC86}" presName="Parent1" presStyleLbl="node1" presStyleIdx="4" presStyleCnt="6">
        <dgm:presLayoutVars>
          <dgm:chMax val="1"/>
          <dgm:chPref val="1"/>
          <dgm:bulletEnabled val="1"/>
        </dgm:presLayoutVars>
      </dgm:prSet>
      <dgm:spPr/>
      <dgm:t>
        <a:bodyPr/>
        <a:lstStyle/>
        <a:p>
          <a:endParaRPr lang="en-GB"/>
        </a:p>
      </dgm:t>
    </dgm:pt>
    <dgm:pt modelId="{7F526075-C4C4-4435-83C4-19C89F4A3BF9}" type="pres">
      <dgm:prSet presAssocID="{89D3FAE4-50B8-4C1D-9C2E-8EF7C92BBC86}" presName="Childtext1" presStyleLbl="revTx" presStyleIdx="2" presStyleCnt="3">
        <dgm:presLayoutVars>
          <dgm:chMax val="0"/>
          <dgm:chPref val="0"/>
          <dgm:bulletEnabled val="1"/>
        </dgm:presLayoutVars>
      </dgm:prSet>
      <dgm:spPr/>
      <dgm:t>
        <a:bodyPr/>
        <a:lstStyle/>
        <a:p>
          <a:endParaRPr lang="en-GB"/>
        </a:p>
      </dgm:t>
    </dgm:pt>
    <dgm:pt modelId="{7B0E3094-0BE5-4AF2-B39F-0A4ECB84E11F}" type="pres">
      <dgm:prSet presAssocID="{89D3FAE4-50B8-4C1D-9C2E-8EF7C92BBC86}" presName="BalanceSpacing" presStyleCnt="0"/>
      <dgm:spPr/>
    </dgm:pt>
    <dgm:pt modelId="{20DF7B7F-F4B2-4386-B5C8-FFB5162D3C99}" type="pres">
      <dgm:prSet presAssocID="{89D3FAE4-50B8-4C1D-9C2E-8EF7C92BBC86}" presName="BalanceSpacing1" presStyleCnt="0"/>
      <dgm:spPr/>
    </dgm:pt>
    <dgm:pt modelId="{EAC2B02E-D4A1-4AD6-BF3D-C06087BEC11C}" type="pres">
      <dgm:prSet presAssocID="{2B58CE9D-68D3-46C2-8ED7-CD6F1A2C9429}" presName="Accent1Text" presStyleLbl="node1" presStyleIdx="5" presStyleCnt="6"/>
      <dgm:spPr/>
      <dgm:t>
        <a:bodyPr/>
        <a:lstStyle/>
        <a:p>
          <a:endParaRPr lang="en-GB"/>
        </a:p>
      </dgm:t>
    </dgm:pt>
  </dgm:ptLst>
  <dgm:cxnLst>
    <dgm:cxn modelId="{9BF0268E-9B72-48E0-AC17-3A2C20E8786E}" srcId="{89D3FAE4-50B8-4C1D-9C2E-8EF7C92BBC86}" destId="{478E7DA4-00ED-475F-B528-0DA08B41A4F1}" srcOrd="0" destOrd="0" parTransId="{10799D48-CAB9-4265-8E22-493869C32331}" sibTransId="{F9AD1655-3F09-47E4-B0E3-7855F99B5ABC}"/>
    <dgm:cxn modelId="{808D69F2-8538-4051-B91E-0342815C5774}" type="presOf" srcId="{4D78A3FF-1AE8-475E-B005-038943FDC8F8}" destId="{107047AC-1F72-47BB-A233-7610DDD1EBF4}" srcOrd="0" destOrd="0" presId="urn:microsoft.com/office/officeart/2008/layout/AlternatingHexagons"/>
    <dgm:cxn modelId="{10FD0044-7D39-44C0-AD1A-77FF9FC04A38}" type="presOf" srcId="{B65B55D7-26E5-4684-9C7A-7E99568FB185}" destId="{80BA5FA0-998E-4D19-B05B-955197BF7FA8}" srcOrd="0" destOrd="0" presId="urn:microsoft.com/office/officeart/2008/layout/AlternatingHexagons"/>
    <dgm:cxn modelId="{5F934DF7-5D2E-43CF-8F7F-B36187A4B316}" type="presOf" srcId="{DEFF25E0-FC8C-4325-B956-3BB612465291}" destId="{23DB433D-9045-426E-859E-DC1B5E482302}" srcOrd="0" destOrd="0" presId="urn:microsoft.com/office/officeart/2008/layout/AlternatingHexagons"/>
    <dgm:cxn modelId="{93AB2088-DCBA-4DAF-9BD3-0C5C965C1F51}" type="presOf" srcId="{89D3FAE4-50B8-4C1D-9C2E-8EF7C92BBC86}" destId="{94F554E0-07BA-4D69-855C-CCF9AACDCBED}" srcOrd="0" destOrd="0" presId="urn:microsoft.com/office/officeart/2008/layout/AlternatingHexagons"/>
    <dgm:cxn modelId="{315D793A-36E4-486F-AA8D-FED2DDF71228}" type="presOf" srcId="{478E7DA4-00ED-475F-B528-0DA08B41A4F1}" destId="{7F526075-C4C4-4435-83C4-19C89F4A3BF9}" srcOrd="0" destOrd="0" presId="urn:microsoft.com/office/officeart/2008/layout/AlternatingHexagons"/>
    <dgm:cxn modelId="{0D166109-EAAD-4241-ABF5-4D963C374F59}" srcId="{DEFF25E0-FC8C-4325-B956-3BB612465291}" destId="{F2175DEE-B547-42A1-9EE9-612764614159}" srcOrd="0" destOrd="0" parTransId="{3FD5DE2F-5E7E-443D-8BC7-7882F31436DE}" sibTransId="{6A7EBC9F-0332-4173-BAA0-FFB322C48AD7}"/>
    <dgm:cxn modelId="{443755A7-B338-447E-9CFE-57F2B46E7DBE}" srcId="{F2175DEE-B547-42A1-9EE9-612764614159}" destId="{B65B55D7-26E5-4684-9C7A-7E99568FB185}" srcOrd="0" destOrd="0" parTransId="{0361FCDC-A67B-4326-A1DB-674A46673F72}" sibTransId="{97DD90E5-FD22-4137-A59D-93F71CC593B7}"/>
    <dgm:cxn modelId="{7B60744C-6CF0-4577-B54C-233E9482540C}" type="presOf" srcId="{6A7EBC9F-0332-4173-BAA0-FFB322C48AD7}" destId="{E371CD9F-1346-4D55-8C10-4E3E5AEEC7F4}" srcOrd="0" destOrd="0" presId="urn:microsoft.com/office/officeart/2008/layout/AlternatingHexagons"/>
    <dgm:cxn modelId="{91D98CCC-CAD2-4150-BFED-85A87DE64BB5}" type="presOf" srcId="{EBA84903-83DF-45FB-8457-0DDC79569F7C}" destId="{E2E2B65A-CF2F-442E-86F9-FDB1BBEBCE2A}" srcOrd="0" destOrd="0" presId="urn:microsoft.com/office/officeart/2008/layout/AlternatingHexagons"/>
    <dgm:cxn modelId="{556B410E-80EE-402B-8249-D4FA41B3EC03}" type="presOf" srcId="{E65ECD8D-8179-4E34-8ADE-6FC1DEBAD303}" destId="{7F526075-C4C4-4435-83C4-19C89F4A3BF9}" srcOrd="0" destOrd="1" presId="urn:microsoft.com/office/officeart/2008/layout/AlternatingHexagons"/>
    <dgm:cxn modelId="{0AEE25A8-5A1B-4D6E-9849-D2C7945B7BF8}" type="presOf" srcId="{2B58CE9D-68D3-46C2-8ED7-CD6F1A2C9429}" destId="{EAC2B02E-D4A1-4AD6-BF3D-C06087BEC11C}" srcOrd="0" destOrd="0" presId="urn:microsoft.com/office/officeart/2008/layout/AlternatingHexagons"/>
    <dgm:cxn modelId="{7470829F-36DB-4C04-B760-F735C75E1886}" type="presOf" srcId="{98D4021D-5A96-4167-B827-85FFB265F793}" destId="{6CBDAE7B-1F51-401D-8E4B-7A0ABFB470CA}" srcOrd="0" destOrd="0" presId="urn:microsoft.com/office/officeart/2008/layout/AlternatingHexagons"/>
    <dgm:cxn modelId="{36F4A4ED-D79F-48D7-B83D-3D0409D83DCB}" type="presOf" srcId="{1BE343B7-7AB0-4FAB-94A1-0437DDFE4BE1}" destId="{7F526075-C4C4-4435-83C4-19C89F4A3BF9}" srcOrd="0" destOrd="2" presId="urn:microsoft.com/office/officeart/2008/layout/AlternatingHexagons"/>
    <dgm:cxn modelId="{79C1F064-0CDF-44D0-9AB1-752DB9E0FD7C}" srcId="{DEFF25E0-FC8C-4325-B956-3BB612465291}" destId="{4D78A3FF-1AE8-475E-B005-038943FDC8F8}" srcOrd="1" destOrd="0" parTransId="{1D1D3EA7-7F51-4920-94DC-50213B134275}" sibTransId="{EBA84903-83DF-45FB-8457-0DDC79569F7C}"/>
    <dgm:cxn modelId="{2B1D63C9-2A44-47ED-A14C-AD87FE1A0F01}" srcId="{4D78A3FF-1AE8-475E-B005-038943FDC8F8}" destId="{98D4021D-5A96-4167-B827-85FFB265F793}" srcOrd="0" destOrd="0" parTransId="{10AAF58B-F16D-4A61-9D1C-6B2F6E47FFD6}" sibTransId="{B2207EC0-6907-4ABB-B96B-32579A5BB77F}"/>
    <dgm:cxn modelId="{BD40450A-5119-455B-ACD6-A8D1E6C642DB}" srcId="{89D3FAE4-50B8-4C1D-9C2E-8EF7C92BBC86}" destId="{833B80B3-904F-4BC4-BC50-C7C5612B451C}" srcOrd="3" destOrd="0" parTransId="{A00F5C1C-45EF-44C9-8774-17E049A531A3}" sibTransId="{1014DF30-07B3-4205-BF4B-2F0813A660A0}"/>
    <dgm:cxn modelId="{234555A7-B2CE-4755-96B5-39CACAEBE7A0}" srcId="{89D3FAE4-50B8-4C1D-9C2E-8EF7C92BBC86}" destId="{1BE343B7-7AB0-4FAB-94A1-0437DDFE4BE1}" srcOrd="2" destOrd="0" parTransId="{D98D5B4D-72CA-48C5-80A7-C33C0542DD4E}" sibTransId="{1AA5232C-8A1F-4A26-B136-3BC8577104D8}"/>
    <dgm:cxn modelId="{A0658B49-A07E-439E-99B8-5286510B508C}" type="presOf" srcId="{F2175DEE-B547-42A1-9EE9-612764614159}" destId="{2D92001B-9B97-4401-8FA9-273C0B107198}" srcOrd="0" destOrd="0" presId="urn:microsoft.com/office/officeart/2008/layout/AlternatingHexagons"/>
    <dgm:cxn modelId="{CF495975-60EA-4033-85EE-79D7DF7F0FEC}" type="presOf" srcId="{833B80B3-904F-4BC4-BC50-C7C5612B451C}" destId="{7F526075-C4C4-4435-83C4-19C89F4A3BF9}" srcOrd="0" destOrd="3" presId="urn:microsoft.com/office/officeart/2008/layout/AlternatingHexagons"/>
    <dgm:cxn modelId="{9478C696-B22F-428D-B2D2-32A21B455850}" srcId="{89D3FAE4-50B8-4C1D-9C2E-8EF7C92BBC86}" destId="{E65ECD8D-8179-4E34-8ADE-6FC1DEBAD303}" srcOrd="1" destOrd="0" parTransId="{34F73DA7-EF26-464D-B996-620F468D8CED}" sibTransId="{CE34057A-4C1C-4CEC-851C-FFC8575EC88D}"/>
    <dgm:cxn modelId="{3AC854D8-246E-4612-A971-4AA1C3D97985}" srcId="{DEFF25E0-FC8C-4325-B956-3BB612465291}" destId="{89D3FAE4-50B8-4C1D-9C2E-8EF7C92BBC86}" srcOrd="2" destOrd="0" parTransId="{AF1EEA4E-1B61-4207-9278-7C348809B664}" sibTransId="{2B58CE9D-68D3-46C2-8ED7-CD6F1A2C9429}"/>
    <dgm:cxn modelId="{8B6BBFA6-A366-43B8-82E4-D1BC71DF2F00}" type="presParOf" srcId="{23DB433D-9045-426E-859E-DC1B5E482302}" destId="{82B6DB27-E200-407F-8D8B-016A8278646C}" srcOrd="0" destOrd="0" presId="urn:microsoft.com/office/officeart/2008/layout/AlternatingHexagons"/>
    <dgm:cxn modelId="{46243FBD-7D70-4D77-82B4-353E4BF4C726}" type="presParOf" srcId="{82B6DB27-E200-407F-8D8B-016A8278646C}" destId="{2D92001B-9B97-4401-8FA9-273C0B107198}" srcOrd="0" destOrd="0" presId="urn:microsoft.com/office/officeart/2008/layout/AlternatingHexagons"/>
    <dgm:cxn modelId="{E25C38E4-3C3C-4F84-9A90-22C52A844C4D}" type="presParOf" srcId="{82B6DB27-E200-407F-8D8B-016A8278646C}" destId="{80BA5FA0-998E-4D19-B05B-955197BF7FA8}" srcOrd="1" destOrd="0" presId="urn:microsoft.com/office/officeart/2008/layout/AlternatingHexagons"/>
    <dgm:cxn modelId="{14B7D85E-F546-4933-8FAE-0B872E4A29A3}" type="presParOf" srcId="{82B6DB27-E200-407F-8D8B-016A8278646C}" destId="{31CD3A49-6A6A-4226-9B30-6F8AC68EE3E6}" srcOrd="2" destOrd="0" presId="urn:microsoft.com/office/officeart/2008/layout/AlternatingHexagons"/>
    <dgm:cxn modelId="{31D52BF6-BE4B-41A2-812E-7D83BBC08644}" type="presParOf" srcId="{82B6DB27-E200-407F-8D8B-016A8278646C}" destId="{3A3C33C8-7950-42DD-B9D7-FBEBC506F638}" srcOrd="3" destOrd="0" presId="urn:microsoft.com/office/officeart/2008/layout/AlternatingHexagons"/>
    <dgm:cxn modelId="{6C7B0CEC-1A1C-4DD7-A015-C336D90019D9}" type="presParOf" srcId="{82B6DB27-E200-407F-8D8B-016A8278646C}" destId="{E371CD9F-1346-4D55-8C10-4E3E5AEEC7F4}" srcOrd="4" destOrd="0" presId="urn:microsoft.com/office/officeart/2008/layout/AlternatingHexagons"/>
    <dgm:cxn modelId="{FE9BF75D-F624-483F-8550-7AFAAB2C1E0A}" type="presParOf" srcId="{23DB433D-9045-426E-859E-DC1B5E482302}" destId="{8E1D9244-19FD-4881-B07C-8E336CFB5E30}" srcOrd="1" destOrd="0" presId="urn:microsoft.com/office/officeart/2008/layout/AlternatingHexagons"/>
    <dgm:cxn modelId="{8501E04B-E05C-40F0-8361-C98CC23AF56C}" type="presParOf" srcId="{23DB433D-9045-426E-859E-DC1B5E482302}" destId="{56FE87FE-F66B-4098-A0B6-8FC31217BE43}" srcOrd="2" destOrd="0" presId="urn:microsoft.com/office/officeart/2008/layout/AlternatingHexagons"/>
    <dgm:cxn modelId="{D701CF78-83AB-4AC2-A21A-E2D300614F1D}" type="presParOf" srcId="{56FE87FE-F66B-4098-A0B6-8FC31217BE43}" destId="{107047AC-1F72-47BB-A233-7610DDD1EBF4}" srcOrd="0" destOrd="0" presId="urn:microsoft.com/office/officeart/2008/layout/AlternatingHexagons"/>
    <dgm:cxn modelId="{9A61D730-1064-46E4-B470-113B32BEEE18}" type="presParOf" srcId="{56FE87FE-F66B-4098-A0B6-8FC31217BE43}" destId="{6CBDAE7B-1F51-401D-8E4B-7A0ABFB470CA}" srcOrd="1" destOrd="0" presId="urn:microsoft.com/office/officeart/2008/layout/AlternatingHexagons"/>
    <dgm:cxn modelId="{D3932364-553E-46D2-8119-754F7A0E120E}" type="presParOf" srcId="{56FE87FE-F66B-4098-A0B6-8FC31217BE43}" destId="{A997D2CC-61AA-4347-9EA1-04BFC8F7636B}" srcOrd="2" destOrd="0" presId="urn:microsoft.com/office/officeart/2008/layout/AlternatingHexagons"/>
    <dgm:cxn modelId="{D39210F4-A100-4EC1-8174-860E8052DE97}" type="presParOf" srcId="{56FE87FE-F66B-4098-A0B6-8FC31217BE43}" destId="{6E38D3C7-1FE8-491E-9DF9-F48F5AB9A56E}" srcOrd="3" destOrd="0" presId="urn:microsoft.com/office/officeart/2008/layout/AlternatingHexagons"/>
    <dgm:cxn modelId="{FC03927C-6A25-48FE-9A86-9116D6133E8B}" type="presParOf" srcId="{56FE87FE-F66B-4098-A0B6-8FC31217BE43}" destId="{E2E2B65A-CF2F-442E-86F9-FDB1BBEBCE2A}" srcOrd="4" destOrd="0" presId="urn:microsoft.com/office/officeart/2008/layout/AlternatingHexagons"/>
    <dgm:cxn modelId="{A42D32B6-6F09-427E-ABEC-BAFB103F6A77}" type="presParOf" srcId="{23DB433D-9045-426E-859E-DC1B5E482302}" destId="{7D492183-1B0E-4ADD-9B59-446E7EBDA58B}" srcOrd="3" destOrd="0" presId="urn:microsoft.com/office/officeart/2008/layout/AlternatingHexagons"/>
    <dgm:cxn modelId="{1293B1BE-1756-431B-8AC6-EAD98E0C6451}" type="presParOf" srcId="{23DB433D-9045-426E-859E-DC1B5E482302}" destId="{3E0EB09B-BA1A-41C0-BB21-6A8ECF3AD1D2}" srcOrd="4" destOrd="0" presId="urn:microsoft.com/office/officeart/2008/layout/AlternatingHexagons"/>
    <dgm:cxn modelId="{AFBBCC04-DACC-4BDD-B75A-40490FB15918}" type="presParOf" srcId="{3E0EB09B-BA1A-41C0-BB21-6A8ECF3AD1D2}" destId="{94F554E0-07BA-4D69-855C-CCF9AACDCBED}" srcOrd="0" destOrd="0" presId="urn:microsoft.com/office/officeart/2008/layout/AlternatingHexagons"/>
    <dgm:cxn modelId="{A34ACA42-F4EE-467D-8E8E-3DF51E1F0006}" type="presParOf" srcId="{3E0EB09B-BA1A-41C0-BB21-6A8ECF3AD1D2}" destId="{7F526075-C4C4-4435-83C4-19C89F4A3BF9}" srcOrd="1" destOrd="0" presId="urn:microsoft.com/office/officeart/2008/layout/AlternatingHexagons"/>
    <dgm:cxn modelId="{2B5CA98B-44B8-4E03-A5B3-14FF7E179D23}" type="presParOf" srcId="{3E0EB09B-BA1A-41C0-BB21-6A8ECF3AD1D2}" destId="{7B0E3094-0BE5-4AF2-B39F-0A4ECB84E11F}" srcOrd="2" destOrd="0" presId="urn:microsoft.com/office/officeart/2008/layout/AlternatingHexagons"/>
    <dgm:cxn modelId="{8EEEC7C3-F0F4-436F-98F7-BB77A8A5612A}" type="presParOf" srcId="{3E0EB09B-BA1A-41C0-BB21-6A8ECF3AD1D2}" destId="{20DF7B7F-F4B2-4386-B5C8-FFB5162D3C99}" srcOrd="3" destOrd="0" presId="urn:microsoft.com/office/officeart/2008/layout/AlternatingHexagons"/>
    <dgm:cxn modelId="{6F10DC83-C9BD-4745-A68C-B48921DAA920}" type="presParOf" srcId="{3E0EB09B-BA1A-41C0-BB21-6A8ECF3AD1D2}" destId="{EAC2B02E-D4A1-4AD6-BF3D-C06087BEC11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66957-3F2C-4E56-8516-A5608FCE2924}"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n-GB"/>
        </a:p>
      </dgm:t>
    </dgm:pt>
    <dgm:pt modelId="{0938825E-FA14-45F0-979C-8A438CE31C0B}">
      <dgm:prSet phldrT="[Text]"/>
      <dgm:spPr/>
      <dgm:t>
        <a:bodyPr/>
        <a:lstStyle/>
        <a:p>
          <a:r>
            <a:rPr lang="en-GB" dirty="0" smtClean="0"/>
            <a:t>Public Accounts Committee</a:t>
          </a:r>
          <a:endParaRPr lang="en-GB" dirty="0"/>
        </a:p>
      </dgm:t>
    </dgm:pt>
    <dgm:pt modelId="{45D4227C-31D6-4750-A82E-DEEBC8EDDD31}" type="parTrans" cxnId="{114E8B7C-2F2C-409F-9BEE-F64FEA209B25}">
      <dgm:prSet/>
      <dgm:spPr/>
      <dgm:t>
        <a:bodyPr/>
        <a:lstStyle/>
        <a:p>
          <a:endParaRPr lang="en-GB"/>
        </a:p>
      </dgm:t>
    </dgm:pt>
    <dgm:pt modelId="{ACE2C2BF-25FB-4113-A037-E492F552F945}" type="sibTrans" cxnId="{114E8B7C-2F2C-409F-9BEE-F64FEA209B25}">
      <dgm:prSet/>
      <dgm:spPr/>
      <dgm:t>
        <a:bodyPr/>
        <a:lstStyle/>
        <a:p>
          <a:endParaRPr lang="en-GB"/>
        </a:p>
      </dgm:t>
    </dgm:pt>
    <dgm:pt modelId="{6CC81382-A191-4A03-91E4-CF4782999B5C}">
      <dgm:prSet phldrT="[Text]" custT="1"/>
      <dgm:spPr/>
      <dgm:t>
        <a:bodyPr/>
        <a:lstStyle/>
        <a:p>
          <a:r>
            <a:rPr lang="en-GB" sz="1050" b="1" dirty="0" smtClean="0"/>
            <a:t>Most important select committee</a:t>
          </a:r>
        </a:p>
      </dgm:t>
    </dgm:pt>
    <dgm:pt modelId="{247406B9-5F10-4015-B222-35E3197FD106}" type="parTrans" cxnId="{F8B5E9CB-3C5F-43A2-AA49-56D2F62FE153}">
      <dgm:prSet/>
      <dgm:spPr/>
      <dgm:t>
        <a:bodyPr/>
        <a:lstStyle/>
        <a:p>
          <a:endParaRPr lang="en-GB"/>
        </a:p>
      </dgm:t>
    </dgm:pt>
    <dgm:pt modelId="{36A3A548-FD63-4FFB-8EF7-1F485C5A47E9}" type="sibTrans" cxnId="{F8B5E9CB-3C5F-43A2-AA49-56D2F62FE153}">
      <dgm:prSet/>
      <dgm:spPr/>
      <dgm:t>
        <a:bodyPr/>
        <a:lstStyle/>
        <a:p>
          <a:endParaRPr lang="en-GB"/>
        </a:p>
      </dgm:t>
    </dgm:pt>
    <dgm:pt modelId="{FA0AD247-75CC-4CA2-8273-AD09E0576AB3}">
      <dgm:prSet phldrT="[Text]" custT="1"/>
      <dgm:spPr/>
      <dgm:t>
        <a:bodyPr/>
        <a:lstStyle/>
        <a:p>
          <a:r>
            <a:rPr lang="en-GB" sz="1100" dirty="0" smtClean="0">
              <a:solidFill>
                <a:schemeClr val="tx1"/>
              </a:solidFill>
            </a:rPr>
            <a:t>Looks at how much money has been spent &amp; if it value for money</a:t>
          </a:r>
          <a:endParaRPr lang="en-GB" sz="1100" dirty="0">
            <a:solidFill>
              <a:schemeClr val="tx1"/>
            </a:solidFill>
          </a:endParaRPr>
        </a:p>
      </dgm:t>
    </dgm:pt>
    <dgm:pt modelId="{34C9607F-0DE8-436A-A232-941C4AADCBE1}" type="parTrans" cxnId="{C6361D14-F088-439A-B037-261CB39AFC8A}">
      <dgm:prSet/>
      <dgm:spPr/>
      <dgm:t>
        <a:bodyPr/>
        <a:lstStyle/>
        <a:p>
          <a:endParaRPr lang="en-GB"/>
        </a:p>
      </dgm:t>
    </dgm:pt>
    <dgm:pt modelId="{2221D13E-C432-49F3-B442-FE123F1F42E7}" type="sibTrans" cxnId="{C6361D14-F088-439A-B037-261CB39AFC8A}">
      <dgm:prSet/>
      <dgm:spPr/>
      <dgm:t>
        <a:bodyPr/>
        <a:lstStyle/>
        <a:p>
          <a:endParaRPr lang="en-GB"/>
        </a:p>
      </dgm:t>
    </dgm:pt>
    <dgm:pt modelId="{E983057D-40A4-40BC-A5E4-E8F4E10CDDB4}">
      <dgm:prSet phldrT="[Text]" custT="1"/>
      <dgm:spPr/>
      <dgm:t>
        <a:bodyPr/>
        <a:lstStyle/>
        <a:p>
          <a:r>
            <a:rPr lang="en-GB" sz="1100" dirty="0" smtClean="0">
              <a:solidFill>
                <a:schemeClr val="tx1"/>
              </a:solidFill>
            </a:rPr>
            <a:t>Chair is from opposition, elected by MPs, independent and has high prestige</a:t>
          </a:r>
          <a:endParaRPr lang="en-GB" sz="1100" dirty="0">
            <a:solidFill>
              <a:schemeClr val="tx1"/>
            </a:solidFill>
          </a:endParaRPr>
        </a:p>
      </dgm:t>
    </dgm:pt>
    <dgm:pt modelId="{18A230A3-1805-4E76-9040-CDF27BAAF9EF}" type="parTrans" cxnId="{8E3CCE08-F37F-47A0-881B-6158BD0D0C88}">
      <dgm:prSet/>
      <dgm:spPr/>
      <dgm:t>
        <a:bodyPr/>
        <a:lstStyle/>
        <a:p>
          <a:endParaRPr lang="en-GB"/>
        </a:p>
      </dgm:t>
    </dgm:pt>
    <dgm:pt modelId="{7A3EF27C-F7B9-42AF-A430-8B7B779B7FFE}" type="sibTrans" cxnId="{8E3CCE08-F37F-47A0-881B-6158BD0D0C88}">
      <dgm:prSet/>
      <dgm:spPr/>
      <dgm:t>
        <a:bodyPr/>
        <a:lstStyle/>
        <a:p>
          <a:endParaRPr lang="en-GB"/>
        </a:p>
      </dgm:t>
    </dgm:pt>
    <dgm:pt modelId="{939466EB-F1F9-479A-A737-C23D17AF9873}">
      <dgm:prSet phldrT="[Text]" custT="1"/>
      <dgm:spPr/>
      <dgm:t>
        <a:bodyPr/>
        <a:lstStyle/>
        <a:p>
          <a:r>
            <a:rPr lang="en-GB" sz="1100" dirty="0" smtClean="0">
              <a:solidFill>
                <a:schemeClr val="tx1"/>
              </a:solidFill>
            </a:rPr>
            <a:t>Members act independently</a:t>
          </a:r>
          <a:endParaRPr lang="en-GB" sz="1100" dirty="0">
            <a:solidFill>
              <a:schemeClr val="tx1"/>
            </a:solidFill>
          </a:endParaRPr>
        </a:p>
      </dgm:t>
    </dgm:pt>
    <dgm:pt modelId="{793979BE-BEFA-423D-AAF8-9C7773078BEC}" type="parTrans" cxnId="{C5D368F4-6CBF-4604-89B7-64F03BBA5AEB}">
      <dgm:prSet/>
      <dgm:spPr/>
      <dgm:t>
        <a:bodyPr/>
        <a:lstStyle/>
        <a:p>
          <a:endParaRPr lang="en-GB"/>
        </a:p>
      </dgm:t>
    </dgm:pt>
    <dgm:pt modelId="{FF0E6E52-9BB4-437B-AC56-4D67A7866F32}" type="sibTrans" cxnId="{C5D368F4-6CBF-4604-89B7-64F03BBA5AEB}">
      <dgm:prSet/>
      <dgm:spPr/>
      <dgm:t>
        <a:bodyPr/>
        <a:lstStyle/>
        <a:p>
          <a:endParaRPr lang="en-GB"/>
        </a:p>
      </dgm:t>
    </dgm:pt>
    <dgm:pt modelId="{5DD94919-CF69-42F6-B567-A236CCCF85AB}">
      <dgm:prSet phldrT="[Text]"/>
      <dgm:spPr/>
      <dgm:t>
        <a:bodyPr/>
        <a:lstStyle/>
        <a:p>
          <a:r>
            <a:rPr lang="en-GB" dirty="0" smtClean="0">
              <a:solidFill>
                <a:schemeClr val="tx1"/>
              </a:solidFill>
            </a:rPr>
            <a:t>Reports are unanimous</a:t>
          </a:r>
          <a:endParaRPr lang="en-GB" dirty="0">
            <a:solidFill>
              <a:schemeClr val="tx1"/>
            </a:solidFill>
          </a:endParaRPr>
        </a:p>
      </dgm:t>
    </dgm:pt>
    <dgm:pt modelId="{8752F484-62E5-4F7A-8789-A7778A6380D1}" type="parTrans" cxnId="{1D74E2A7-590A-4EA9-B920-8621ED751ED8}">
      <dgm:prSet/>
      <dgm:spPr/>
      <dgm:t>
        <a:bodyPr/>
        <a:lstStyle/>
        <a:p>
          <a:endParaRPr lang="en-GB"/>
        </a:p>
      </dgm:t>
    </dgm:pt>
    <dgm:pt modelId="{D23D5566-AEC3-442C-8CE2-FD7FD831AD5F}" type="sibTrans" cxnId="{1D74E2A7-590A-4EA9-B920-8621ED751ED8}">
      <dgm:prSet/>
      <dgm:spPr/>
      <dgm:t>
        <a:bodyPr/>
        <a:lstStyle/>
        <a:p>
          <a:endParaRPr lang="en-GB"/>
        </a:p>
      </dgm:t>
    </dgm:pt>
    <dgm:pt modelId="{958BA210-573F-4AF2-A6A4-F6A57EF27155}">
      <dgm:prSet phldrT="[Text]"/>
      <dgm:spPr/>
      <dgm:t>
        <a:bodyPr/>
        <a:lstStyle/>
        <a:p>
          <a:r>
            <a:rPr lang="en-GB" dirty="0" smtClean="0">
              <a:solidFill>
                <a:schemeClr val="tx1"/>
              </a:solidFill>
            </a:rPr>
            <a:t>HIGH PROFILE</a:t>
          </a:r>
          <a:endParaRPr lang="en-GB" dirty="0">
            <a:solidFill>
              <a:schemeClr val="tx1"/>
            </a:solidFill>
          </a:endParaRPr>
        </a:p>
      </dgm:t>
    </dgm:pt>
    <dgm:pt modelId="{C98FD1DC-4B25-47B1-A41A-978A7D35ADD2}" type="parTrans" cxnId="{8024C1FC-3101-4CD1-9D46-3CFE401CE232}">
      <dgm:prSet/>
      <dgm:spPr/>
      <dgm:t>
        <a:bodyPr/>
        <a:lstStyle/>
        <a:p>
          <a:endParaRPr lang="en-GB"/>
        </a:p>
      </dgm:t>
    </dgm:pt>
    <dgm:pt modelId="{9588BC2F-44FA-4D8D-903E-223528A7228F}" type="sibTrans" cxnId="{8024C1FC-3101-4CD1-9D46-3CFE401CE232}">
      <dgm:prSet/>
      <dgm:spPr/>
      <dgm:t>
        <a:bodyPr/>
        <a:lstStyle/>
        <a:p>
          <a:endParaRPr lang="en-GB"/>
        </a:p>
      </dgm:t>
    </dgm:pt>
    <dgm:pt modelId="{3447D13F-7F63-4160-91E6-A513B68649F0}" type="pres">
      <dgm:prSet presAssocID="{5FE66957-3F2C-4E56-8516-A5608FCE2924}" presName="Name0" presStyleCnt="0">
        <dgm:presLayoutVars>
          <dgm:chMax val="1"/>
          <dgm:dir/>
          <dgm:animLvl val="ctr"/>
          <dgm:resizeHandles val="exact"/>
        </dgm:presLayoutVars>
      </dgm:prSet>
      <dgm:spPr/>
      <dgm:t>
        <a:bodyPr/>
        <a:lstStyle/>
        <a:p>
          <a:endParaRPr lang="en-GB"/>
        </a:p>
      </dgm:t>
    </dgm:pt>
    <dgm:pt modelId="{C0785079-E15B-4AD0-BA50-94F22D7BA198}" type="pres">
      <dgm:prSet presAssocID="{0938825E-FA14-45F0-979C-8A438CE31C0B}" presName="centerShape" presStyleLbl="node0" presStyleIdx="0" presStyleCnt="1"/>
      <dgm:spPr/>
      <dgm:t>
        <a:bodyPr/>
        <a:lstStyle/>
        <a:p>
          <a:endParaRPr lang="en-GB"/>
        </a:p>
      </dgm:t>
    </dgm:pt>
    <dgm:pt modelId="{1F2C18A9-4387-49AD-A47F-2501C2B65717}" type="pres">
      <dgm:prSet presAssocID="{247406B9-5F10-4015-B222-35E3197FD106}" presName="parTrans" presStyleLbl="sibTrans2D1" presStyleIdx="0" presStyleCnt="6"/>
      <dgm:spPr/>
      <dgm:t>
        <a:bodyPr/>
        <a:lstStyle/>
        <a:p>
          <a:endParaRPr lang="en-GB"/>
        </a:p>
      </dgm:t>
    </dgm:pt>
    <dgm:pt modelId="{F68F4D84-3F53-4E8C-824C-CF0ECA135972}" type="pres">
      <dgm:prSet presAssocID="{247406B9-5F10-4015-B222-35E3197FD106}" presName="connectorText" presStyleLbl="sibTrans2D1" presStyleIdx="0" presStyleCnt="6"/>
      <dgm:spPr/>
      <dgm:t>
        <a:bodyPr/>
        <a:lstStyle/>
        <a:p>
          <a:endParaRPr lang="en-GB"/>
        </a:p>
      </dgm:t>
    </dgm:pt>
    <dgm:pt modelId="{616A7976-449B-4511-9380-111DA3C150CB}" type="pres">
      <dgm:prSet presAssocID="{6CC81382-A191-4A03-91E4-CF4782999B5C}" presName="node" presStyleLbl="node1" presStyleIdx="0" presStyleCnt="6">
        <dgm:presLayoutVars>
          <dgm:bulletEnabled val="1"/>
        </dgm:presLayoutVars>
      </dgm:prSet>
      <dgm:spPr/>
      <dgm:t>
        <a:bodyPr/>
        <a:lstStyle/>
        <a:p>
          <a:endParaRPr lang="en-GB"/>
        </a:p>
      </dgm:t>
    </dgm:pt>
    <dgm:pt modelId="{F901210C-B595-4AAC-A605-82347859B88D}" type="pres">
      <dgm:prSet presAssocID="{34C9607F-0DE8-436A-A232-941C4AADCBE1}" presName="parTrans" presStyleLbl="sibTrans2D1" presStyleIdx="1" presStyleCnt="6"/>
      <dgm:spPr/>
      <dgm:t>
        <a:bodyPr/>
        <a:lstStyle/>
        <a:p>
          <a:endParaRPr lang="en-GB"/>
        </a:p>
      </dgm:t>
    </dgm:pt>
    <dgm:pt modelId="{2903A054-EA3F-48B3-A59A-98FD085A7770}" type="pres">
      <dgm:prSet presAssocID="{34C9607F-0DE8-436A-A232-941C4AADCBE1}" presName="connectorText" presStyleLbl="sibTrans2D1" presStyleIdx="1" presStyleCnt="6"/>
      <dgm:spPr/>
      <dgm:t>
        <a:bodyPr/>
        <a:lstStyle/>
        <a:p>
          <a:endParaRPr lang="en-GB"/>
        </a:p>
      </dgm:t>
    </dgm:pt>
    <dgm:pt modelId="{2D030344-3042-41B8-B58A-08AD1A6B1093}" type="pres">
      <dgm:prSet presAssocID="{FA0AD247-75CC-4CA2-8273-AD09E0576AB3}" presName="node" presStyleLbl="node1" presStyleIdx="1" presStyleCnt="6">
        <dgm:presLayoutVars>
          <dgm:bulletEnabled val="1"/>
        </dgm:presLayoutVars>
      </dgm:prSet>
      <dgm:spPr/>
      <dgm:t>
        <a:bodyPr/>
        <a:lstStyle/>
        <a:p>
          <a:endParaRPr lang="en-GB"/>
        </a:p>
      </dgm:t>
    </dgm:pt>
    <dgm:pt modelId="{BEAD23AC-AA15-407B-B9C5-FC50FE57390D}" type="pres">
      <dgm:prSet presAssocID="{18A230A3-1805-4E76-9040-CDF27BAAF9EF}" presName="parTrans" presStyleLbl="sibTrans2D1" presStyleIdx="2" presStyleCnt="6"/>
      <dgm:spPr/>
      <dgm:t>
        <a:bodyPr/>
        <a:lstStyle/>
        <a:p>
          <a:endParaRPr lang="en-GB"/>
        </a:p>
      </dgm:t>
    </dgm:pt>
    <dgm:pt modelId="{087CA444-B3E1-4DB5-94E2-26940C1ABC0E}" type="pres">
      <dgm:prSet presAssocID="{18A230A3-1805-4E76-9040-CDF27BAAF9EF}" presName="connectorText" presStyleLbl="sibTrans2D1" presStyleIdx="2" presStyleCnt="6"/>
      <dgm:spPr/>
      <dgm:t>
        <a:bodyPr/>
        <a:lstStyle/>
        <a:p>
          <a:endParaRPr lang="en-GB"/>
        </a:p>
      </dgm:t>
    </dgm:pt>
    <dgm:pt modelId="{54B8ADE8-ED7E-4917-8E40-FF69C403D0AF}" type="pres">
      <dgm:prSet presAssocID="{E983057D-40A4-40BC-A5E4-E8F4E10CDDB4}" presName="node" presStyleLbl="node1" presStyleIdx="2" presStyleCnt="6">
        <dgm:presLayoutVars>
          <dgm:bulletEnabled val="1"/>
        </dgm:presLayoutVars>
      </dgm:prSet>
      <dgm:spPr/>
      <dgm:t>
        <a:bodyPr/>
        <a:lstStyle/>
        <a:p>
          <a:endParaRPr lang="en-GB"/>
        </a:p>
      </dgm:t>
    </dgm:pt>
    <dgm:pt modelId="{61AFAED9-A3BA-49DC-9234-BFC2E1DE0C7D}" type="pres">
      <dgm:prSet presAssocID="{793979BE-BEFA-423D-AAF8-9C7773078BEC}" presName="parTrans" presStyleLbl="sibTrans2D1" presStyleIdx="3" presStyleCnt="6"/>
      <dgm:spPr/>
      <dgm:t>
        <a:bodyPr/>
        <a:lstStyle/>
        <a:p>
          <a:endParaRPr lang="en-GB"/>
        </a:p>
      </dgm:t>
    </dgm:pt>
    <dgm:pt modelId="{18FCC90A-38B4-48F2-B901-A205F9D9BDE1}" type="pres">
      <dgm:prSet presAssocID="{793979BE-BEFA-423D-AAF8-9C7773078BEC}" presName="connectorText" presStyleLbl="sibTrans2D1" presStyleIdx="3" presStyleCnt="6"/>
      <dgm:spPr/>
      <dgm:t>
        <a:bodyPr/>
        <a:lstStyle/>
        <a:p>
          <a:endParaRPr lang="en-GB"/>
        </a:p>
      </dgm:t>
    </dgm:pt>
    <dgm:pt modelId="{7DA8D916-945D-46D9-8CBF-47F205C52A05}" type="pres">
      <dgm:prSet presAssocID="{939466EB-F1F9-479A-A737-C23D17AF9873}" presName="node" presStyleLbl="node1" presStyleIdx="3" presStyleCnt="6">
        <dgm:presLayoutVars>
          <dgm:bulletEnabled val="1"/>
        </dgm:presLayoutVars>
      </dgm:prSet>
      <dgm:spPr/>
      <dgm:t>
        <a:bodyPr/>
        <a:lstStyle/>
        <a:p>
          <a:endParaRPr lang="en-GB"/>
        </a:p>
      </dgm:t>
    </dgm:pt>
    <dgm:pt modelId="{15FD4EA6-9DC1-40D6-AA58-EF3C3E5CD37D}" type="pres">
      <dgm:prSet presAssocID="{8752F484-62E5-4F7A-8789-A7778A6380D1}" presName="parTrans" presStyleLbl="sibTrans2D1" presStyleIdx="4" presStyleCnt="6"/>
      <dgm:spPr/>
      <dgm:t>
        <a:bodyPr/>
        <a:lstStyle/>
        <a:p>
          <a:endParaRPr lang="en-GB"/>
        </a:p>
      </dgm:t>
    </dgm:pt>
    <dgm:pt modelId="{CB58A2B6-649C-4D6D-816C-ADA7285568BC}" type="pres">
      <dgm:prSet presAssocID="{8752F484-62E5-4F7A-8789-A7778A6380D1}" presName="connectorText" presStyleLbl="sibTrans2D1" presStyleIdx="4" presStyleCnt="6"/>
      <dgm:spPr/>
      <dgm:t>
        <a:bodyPr/>
        <a:lstStyle/>
        <a:p>
          <a:endParaRPr lang="en-GB"/>
        </a:p>
      </dgm:t>
    </dgm:pt>
    <dgm:pt modelId="{A59D789A-2AC5-4BE0-8CAC-E837B919FB05}" type="pres">
      <dgm:prSet presAssocID="{5DD94919-CF69-42F6-B567-A236CCCF85AB}" presName="node" presStyleLbl="node1" presStyleIdx="4" presStyleCnt="6">
        <dgm:presLayoutVars>
          <dgm:bulletEnabled val="1"/>
        </dgm:presLayoutVars>
      </dgm:prSet>
      <dgm:spPr/>
      <dgm:t>
        <a:bodyPr/>
        <a:lstStyle/>
        <a:p>
          <a:endParaRPr lang="en-GB"/>
        </a:p>
      </dgm:t>
    </dgm:pt>
    <dgm:pt modelId="{C821D338-732A-4625-9470-4D1040880F65}" type="pres">
      <dgm:prSet presAssocID="{C98FD1DC-4B25-47B1-A41A-978A7D35ADD2}" presName="parTrans" presStyleLbl="sibTrans2D1" presStyleIdx="5" presStyleCnt="6"/>
      <dgm:spPr/>
      <dgm:t>
        <a:bodyPr/>
        <a:lstStyle/>
        <a:p>
          <a:endParaRPr lang="en-GB"/>
        </a:p>
      </dgm:t>
    </dgm:pt>
    <dgm:pt modelId="{527F2475-1CDF-4AC3-ABAE-3824721AD006}" type="pres">
      <dgm:prSet presAssocID="{C98FD1DC-4B25-47B1-A41A-978A7D35ADD2}" presName="connectorText" presStyleLbl="sibTrans2D1" presStyleIdx="5" presStyleCnt="6"/>
      <dgm:spPr/>
      <dgm:t>
        <a:bodyPr/>
        <a:lstStyle/>
        <a:p>
          <a:endParaRPr lang="en-GB"/>
        </a:p>
      </dgm:t>
    </dgm:pt>
    <dgm:pt modelId="{4D7782CF-A7EC-4834-A0B0-D7EDD370F201}" type="pres">
      <dgm:prSet presAssocID="{958BA210-573F-4AF2-A6A4-F6A57EF27155}" presName="node" presStyleLbl="node1" presStyleIdx="5" presStyleCnt="6">
        <dgm:presLayoutVars>
          <dgm:bulletEnabled val="1"/>
        </dgm:presLayoutVars>
      </dgm:prSet>
      <dgm:spPr/>
      <dgm:t>
        <a:bodyPr/>
        <a:lstStyle/>
        <a:p>
          <a:endParaRPr lang="en-GB"/>
        </a:p>
      </dgm:t>
    </dgm:pt>
  </dgm:ptLst>
  <dgm:cxnLst>
    <dgm:cxn modelId="{B39F5135-BE48-431F-81F2-748F71AEE2C1}" type="presOf" srcId="{34C9607F-0DE8-436A-A232-941C4AADCBE1}" destId="{F901210C-B595-4AAC-A605-82347859B88D}" srcOrd="0" destOrd="0" presId="urn:microsoft.com/office/officeart/2005/8/layout/radial5"/>
    <dgm:cxn modelId="{14C2BBA3-1FE7-428E-86E0-71527411D4D8}" type="presOf" srcId="{C98FD1DC-4B25-47B1-A41A-978A7D35ADD2}" destId="{527F2475-1CDF-4AC3-ABAE-3824721AD006}" srcOrd="1" destOrd="0" presId="urn:microsoft.com/office/officeart/2005/8/layout/radial5"/>
    <dgm:cxn modelId="{DC5174EA-1035-473A-B53B-BE02DC85D998}" type="presOf" srcId="{5DD94919-CF69-42F6-B567-A236CCCF85AB}" destId="{A59D789A-2AC5-4BE0-8CAC-E837B919FB05}" srcOrd="0" destOrd="0" presId="urn:microsoft.com/office/officeart/2005/8/layout/radial5"/>
    <dgm:cxn modelId="{8578DC6C-50A7-4513-876B-B0E772BBA401}" type="presOf" srcId="{8752F484-62E5-4F7A-8789-A7778A6380D1}" destId="{15FD4EA6-9DC1-40D6-AA58-EF3C3E5CD37D}" srcOrd="0" destOrd="0" presId="urn:microsoft.com/office/officeart/2005/8/layout/radial5"/>
    <dgm:cxn modelId="{83C47215-D7F0-4B30-ADD3-432656B93A39}" type="presOf" srcId="{793979BE-BEFA-423D-AAF8-9C7773078BEC}" destId="{61AFAED9-A3BA-49DC-9234-BFC2E1DE0C7D}" srcOrd="0" destOrd="0" presId="urn:microsoft.com/office/officeart/2005/8/layout/radial5"/>
    <dgm:cxn modelId="{7EB41E92-920A-4CBF-8DDF-31AE749CB930}" type="presOf" srcId="{FA0AD247-75CC-4CA2-8273-AD09E0576AB3}" destId="{2D030344-3042-41B8-B58A-08AD1A6B1093}" srcOrd="0" destOrd="0" presId="urn:microsoft.com/office/officeart/2005/8/layout/radial5"/>
    <dgm:cxn modelId="{2DEE5D19-C53F-4349-9BF0-C408811BA9EA}" type="presOf" srcId="{5FE66957-3F2C-4E56-8516-A5608FCE2924}" destId="{3447D13F-7F63-4160-91E6-A513B68649F0}" srcOrd="0" destOrd="0" presId="urn:microsoft.com/office/officeart/2005/8/layout/radial5"/>
    <dgm:cxn modelId="{3717F8BB-62B9-40E3-8782-D85402573847}" type="presOf" srcId="{18A230A3-1805-4E76-9040-CDF27BAAF9EF}" destId="{087CA444-B3E1-4DB5-94E2-26940C1ABC0E}" srcOrd="1" destOrd="0" presId="urn:microsoft.com/office/officeart/2005/8/layout/radial5"/>
    <dgm:cxn modelId="{C5D368F4-6CBF-4604-89B7-64F03BBA5AEB}" srcId="{0938825E-FA14-45F0-979C-8A438CE31C0B}" destId="{939466EB-F1F9-479A-A737-C23D17AF9873}" srcOrd="3" destOrd="0" parTransId="{793979BE-BEFA-423D-AAF8-9C7773078BEC}" sibTransId="{FF0E6E52-9BB4-437B-AC56-4D67A7866F32}"/>
    <dgm:cxn modelId="{91155536-773B-44B9-9C97-2FA946C432A9}" type="presOf" srcId="{C98FD1DC-4B25-47B1-A41A-978A7D35ADD2}" destId="{C821D338-732A-4625-9470-4D1040880F65}" srcOrd="0" destOrd="0" presId="urn:microsoft.com/office/officeart/2005/8/layout/radial5"/>
    <dgm:cxn modelId="{5E82FEE6-C034-4724-BC48-A43D6CBE432E}" type="presOf" srcId="{247406B9-5F10-4015-B222-35E3197FD106}" destId="{1F2C18A9-4387-49AD-A47F-2501C2B65717}" srcOrd="0" destOrd="0" presId="urn:microsoft.com/office/officeart/2005/8/layout/radial5"/>
    <dgm:cxn modelId="{1D74E2A7-590A-4EA9-B920-8621ED751ED8}" srcId="{0938825E-FA14-45F0-979C-8A438CE31C0B}" destId="{5DD94919-CF69-42F6-B567-A236CCCF85AB}" srcOrd="4" destOrd="0" parTransId="{8752F484-62E5-4F7A-8789-A7778A6380D1}" sibTransId="{D23D5566-AEC3-442C-8CE2-FD7FD831AD5F}"/>
    <dgm:cxn modelId="{114E8B7C-2F2C-409F-9BEE-F64FEA209B25}" srcId="{5FE66957-3F2C-4E56-8516-A5608FCE2924}" destId="{0938825E-FA14-45F0-979C-8A438CE31C0B}" srcOrd="0" destOrd="0" parTransId="{45D4227C-31D6-4750-A82E-DEEBC8EDDD31}" sibTransId="{ACE2C2BF-25FB-4113-A037-E492F552F945}"/>
    <dgm:cxn modelId="{8024C1FC-3101-4CD1-9D46-3CFE401CE232}" srcId="{0938825E-FA14-45F0-979C-8A438CE31C0B}" destId="{958BA210-573F-4AF2-A6A4-F6A57EF27155}" srcOrd="5" destOrd="0" parTransId="{C98FD1DC-4B25-47B1-A41A-978A7D35ADD2}" sibTransId="{9588BC2F-44FA-4D8D-903E-223528A7228F}"/>
    <dgm:cxn modelId="{9CB627F2-EB39-4379-9F4C-0D9838B2535B}" type="presOf" srcId="{793979BE-BEFA-423D-AAF8-9C7773078BEC}" destId="{18FCC90A-38B4-48F2-B901-A205F9D9BDE1}" srcOrd="1" destOrd="0" presId="urn:microsoft.com/office/officeart/2005/8/layout/radial5"/>
    <dgm:cxn modelId="{EAF81F12-2557-42E5-A5D5-C364438FA14E}" type="presOf" srcId="{34C9607F-0DE8-436A-A232-941C4AADCBE1}" destId="{2903A054-EA3F-48B3-A59A-98FD085A7770}" srcOrd="1" destOrd="0" presId="urn:microsoft.com/office/officeart/2005/8/layout/radial5"/>
    <dgm:cxn modelId="{93D630FC-B9BB-4051-B2F4-2C1027CA9F11}" type="presOf" srcId="{247406B9-5F10-4015-B222-35E3197FD106}" destId="{F68F4D84-3F53-4E8C-824C-CF0ECA135972}" srcOrd="1" destOrd="0" presId="urn:microsoft.com/office/officeart/2005/8/layout/radial5"/>
    <dgm:cxn modelId="{8E3CCE08-F37F-47A0-881B-6158BD0D0C88}" srcId="{0938825E-FA14-45F0-979C-8A438CE31C0B}" destId="{E983057D-40A4-40BC-A5E4-E8F4E10CDDB4}" srcOrd="2" destOrd="0" parTransId="{18A230A3-1805-4E76-9040-CDF27BAAF9EF}" sibTransId="{7A3EF27C-F7B9-42AF-A430-8B7B779B7FFE}"/>
    <dgm:cxn modelId="{F8B5E9CB-3C5F-43A2-AA49-56D2F62FE153}" srcId="{0938825E-FA14-45F0-979C-8A438CE31C0B}" destId="{6CC81382-A191-4A03-91E4-CF4782999B5C}" srcOrd="0" destOrd="0" parTransId="{247406B9-5F10-4015-B222-35E3197FD106}" sibTransId="{36A3A548-FD63-4FFB-8EF7-1F485C5A47E9}"/>
    <dgm:cxn modelId="{5079E285-869A-4698-B5C7-09A20BBB371C}" type="presOf" srcId="{958BA210-573F-4AF2-A6A4-F6A57EF27155}" destId="{4D7782CF-A7EC-4834-A0B0-D7EDD370F201}" srcOrd="0" destOrd="0" presId="urn:microsoft.com/office/officeart/2005/8/layout/radial5"/>
    <dgm:cxn modelId="{F0011C54-A172-4244-9B3D-EC308BEE72BE}" type="presOf" srcId="{E983057D-40A4-40BC-A5E4-E8F4E10CDDB4}" destId="{54B8ADE8-ED7E-4917-8E40-FF69C403D0AF}" srcOrd="0" destOrd="0" presId="urn:microsoft.com/office/officeart/2005/8/layout/radial5"/>
    <dgm:cxn modelId="{01AE56B2-EE5D-40B4-968C-6285359943B3}" type="presOf" srcId="{939466EB-F1F9-479A-A737-C23D17AF9873}" destId="{7DA8D916-945D-46D9-8CBF-47F205C52A05}" srcOrd="0" destOrd="0" presId="urn:microsoft.com/office/officeart/2005/8/layout/radial5"/>
    <dgm:cxn modelId="{C6361D14-F088-439A-B037-261CB39AFC8A}" srcId="{0938825E-FA14-45F0-979C-8A438CE31C0B}" destId="{FA0AD247-75CC-4CA2-8273-AD09E0576AB3}" srcOrd="1" destOrd="0" parTransId="{34C9607F-0DE8-436A-A232-941C4AADCBE1}" sibTransId="{2221D13E-C432-49F3-B442-FE123F1F42E7}"/>
    <dgm:cxn modelId="{5EA16306-9B1A-4482-A25E-CC00430A514C}" type="presOf" srcId="{8752F484-62E5-4F7A-8789-A7778A6380D1}" destId="{CB58A2B6-649C-4D6D-816C-ADA7285568BC}" srcOrd="1" destOrd="0" presId="urn:microsoft.com/office/officeart/2005/8/layout/radial5"/>
    <dgm:cxn modelId="{8ED23CA3-F8F0-4C41-89E1-4F475D8B17D3}" type="presOf" srcId="{6CC81382-A191-4A03-91E4-CF4782999B5C}" destId="{616A7976-449B-4511-9380-111DA3C150CB}" srcOrd="0" destOrd="0" presId="urn:microsoft.com/office/officeart/2005/8/layout/radial5"/>
    <dgm:cxn modelId="{5B95AA6B-A439-4D52-8244-C2679F2F8D64}" type="presOf" srcId="{0938825E-FA14-45F0-979C-8A438CE31C0B}" destId="{C0785079-E15B-4AD0-BA50-94F22D7BA198}" srcOrd="0" destOrd="0" presId="urn:microsoft.com/office/officeart/2005/8/layout/radial5"/>
    <dgm:cxn modelId="{EC3E5640-F802-448E-84AF-BA9799754347}" type="presOf" srcId="{18A230A3-1805-4E76-9040-CDF27BAAF9EF}" destId="{BEAD23AC-AA15-407B-B9C5-FC50FE57390D}" srcOrd="0" destOrd="0" presId="urn:microsoft.com/office/officeart/2005/8/layout/radial5"/>
    <dgm:cxn modelId="{03D6BA05-7167-48AF-8780-EB9817D43EFD}" type="presParOf" srcId="{3447D13F-7F63-4160-91E6-A513B68649F0}" destId="{C0785079-E15B-4AD0-BA50-94F22D7BA198}" srcOrd="0" destOrd="0" presId="urn:microsoft.com/office/officeart/2005/8/layout/radial5"/>
    <dgm:cxn modelId="{5B93680B-DAED-46E9-AF7C-41C66ADB9418}" type="presParOf" srcId="{3447D13F-7F63-4160-91E6-A513B68649F0}" destId="{1F2C18A9-4387-49AD-A47F-2501C2B65717}" srcOrd="1" destOrd="0" presId="urn:microsoft.com/office/officeart/2005/8/layout/radial5"/>
    <dgm:cxn modelId="{D436505D-884C-455A-8B2A-755D7C6CBC0E}" type="presParOf" srcId="{1F2C18A9-4387-49AD-A47F-2501C2B65717}" destId="{F68F4D84-3F53-4E8C-824C-CF0ECA135972}" srcOrd="0" destOrd="0" presId="urn:microsoft.com/office/officeart/2005/8/layout/radial5"/>
    <dgm:cxn modelId="{8AD87958-A300-4A20-913C-A084087D5E40}" type="presParOf" srcId="{3447D13F-7F63-4160-91E6-A513B68649F0}" destId="{616A7976-449B-4511-9380-111DA3C150CB}" srcOrd="2" destOrd="0" presId="urn:microsoft.com/office/officeart/2005/8/layout/radial5"/>
    <dgm:cxn modelId="{FD4B7F14-A467-47D6-9E98-B71AC7D43FF2}" type="presParOf" srcId="{3447D13F-7F63-4160-91E6-A513B68649F0}" destId="{F901210C-B595-4AAC-A605-82347859B88D}" srcOrd="3" destOrd="0" presId="urn:microsoft.com/office/officeart/2005/8/layout/radial5"/>
    <dgm:cxn modelId="{3FC3C1A2-D911-4DA2-BE3B-E3F62B139529}" type="presParOf" srcId="{F901210C-B595-4AAC-A605-82347859B88D}" destId="{2903A054-EA3F-48B3-A59A-98FD085A7770}" srcOrd="0" destOrd="0" presId="urn:microsoft.com/office/officeart/2005/8/layout/radial5"/>
    <dgm:cxn modelId="{1E3473C0-DB81-423D-8874-930291BF3F96}" type="presParOf" srcId="{3447D13F-7F63-4160-91E6-A513B68649F0}" destId="{2D030344-3042-41B8-B58A-08AD1A6B1093}" srcOrd="4" destOrd="0" presId="urn:microsoft.com/office/officeart/2005/8/layout/radial5"/>
    <dgm:cxn modelId="{0D14F3B8-780D-4783-A61E-9A2C70A36C32}" type="presParOf" srcId="{3447D13F-7F63-4160-91E6-A513B68649F0}" destId="{BEAD23AC-AA15-407B-B9C5-FC50FE57390D}" srcOrd="5" destOrd="0" presId="urn:microsoft.com/office/officeart/2005/8/layout/radial5"/>
    <dgm:cxn modelId="{4E2C35EE-854E-4F58-9469-31CA86D975EB}" type="presParOf" srcId="{BEAD23AC-AA15-407B-B9C5-FC50FE57390D}" destId="{087CA444-B3E1-4DB5-94E2-26940C1ABC0E}" srcOrd="0" destOrd="0" presId="urn:microsoft.com/office/officeart/2005/8/layout/radial5"/>
    <dgm:cxn modelId="{89D59ADA-DDAD-4A63-9ACA-CE8787B3C08A}" type="presParOf" srcId="{3447D13F-7F63-4160-91E6-A513B68649F0}" destId="{54B8ADE8-ED7E-4917-8E40-FF69C403D0AF}" srcOrd="6" destOrd="0" presId="urn:microsoft.com/office/officeart/2005/8/layout/radial5"/>
    <dgm:cxn modelId="{E071129D-88F1-4A80-BD29-48A20F92A99D}" type="presParOf" srcId="{3447D13F-7F63-4160-91E6-A513B68649F0}" destId="{61AFAED9-A3BA-49DC-9234-BFC2E1DE0C7D}" srcOrd="7" destOrd="0" presId="urn:microsoft.com/office/officeart/2005/8/layout/radial5"/>
    <dgm:cxn modelId="{3A2E821E-DF6D-4963-A291-0C0B6A03B9BA}" type="presParOf" srcId="{61AFAED9-A3BA-49DC-9234-BFC2E1DE0C7D}" destId="{18FCC90A-38B4-48F2-B901-A205F9D9BDE1}" srcOrd="0" destOrd="0" presId="urn:microsoft.com/office/officeart/2005/8/layout/radial5"/>
    <dgm:cxn modelId="{1D1A4249-2FFC-4208-926D-DBF2FF52D883}" type="presParOf" srcId="{3447D13F-7F63-4160-91E6-A513B68649F0}" destId="{7DA8D916-945D-46D9-8CBF-47F205C52A05}" srcOrd="8" destOrd="0" presId="urn:microsoft.com/office/officeart/2005/8/layout/radial5"/>
    <dgm:cxn modelId="{8F37F6F4-507B-4F7B-BFAA-10B7EAC4B921}" type="presParOf" srcId="{3447D13F-7F63-4160-91E6-A513B68649F0}" destId="{15FD4EA6-9DC1-40D6-AA58-EF3C3E5CD37D}" srcOrd="9" destOrd="0" presId="urn:microsoft.com/office/officeart/2005/8/layout/radial5"/>
    <dgm:cxn modelId="{794AE711-A10F-437F-BF7A-F51CBDB4AB61}" type="presParOf" srcId="{15FD4EA6-9DC1-40D6-AA58-EF3C3E5CD37D}" destId="{CB58A2B6-649C-4D6D-816C-ADA7285568BC}" srcOrd="0" destOrd="0" presId="urn:microsoft.com/office/officeart/2005/8/layout/radial5"/>
    <dgm:cxn modelId="{F0DAEF39-73F4-4E28-8F06-C5E32C7B26D1}" type="presParOf" srcId="{3447D13F-7F63-4160-91E6-A513B68649F0}" destId="{A59D789A-2AC5-4BE0-8CAC-E837B919FB05}" srcOrd="10" destOrd="0" presId="urn:microsoft.com/office/officeart/2005/8/layout/radial5"/>
    <dgm:cxn modelId="{1EA3ADA0-C332-415A-ABFE-7E01ABBC75C5}" type="presParOf" srcId="{3447D13F-7F63-4160-91E6-A513B68649F0}" destId="{C821D338-732A-4625-9470-4D1040880F65}" srcOrd="11" destOrd="0" presId="urn:microsoft.com/office/officeart/2005/8/layout/radial5"/>
    <dgm:cxn modelId="{8F6A0E57-53E1-4382-9921-8A9B1D175F79}" type="presParOf" srcId="{C821D338-732A-4625-9470-4D1040880F65}" destId="{527F2475-1CDF-4AC3-ABAE-3824721AD006}" srcOrd="0" destOrd="0" presId="urn:microsoft.com/office/officeart/2005/8/layout/radial5"/>
    <dgm:cxn modelId="{4DCD4792-A84A-4FCF-A46B-3309DB5E71FE}" type="presParOf" srcId="{3447D13F-7F63-4160-91E6-A513B68649F0}" destId="{4D7782CF-A7EC-4834-A0B0-D7EDD370F201}"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AAE157-939B-40A3-988D-315BF88391E2}"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n-GB"/>
        </a:p>
      </dgm:t>
    </dgm:pt>
    <dgm:pt modelId="{943A20C4-6635-494E-9FC4-887D300FDE81}">
      <dgm:prSet phldrT="[Text]" custT="1"/>
      <dgm:spPr/>
      <dgm:t>
        <a:bodyPr/>
        <a:lstStyle/>
        <a:p>
          <a:r>
            <a:rPr lang="en-GB" sz="1200" dirty="0" smtClean="0">
              <a:solidFill>
                <a:schemeClr val="tx1"/>
              </a:solidFill>
            </a:rPr>
            <a:t>Departmental Select Committees</a:t>
          </a:r>
          <a:endParaRPr lang="en-GB" sz="1200" dirty="0">
            <a:solidFill>
              <a:schemeClr val="tx1"/>
            </a:solidFill>
          </a:endParaRPr>
        </a:p>
      </dgm:t>
    </dgm:pt>
    <dgm:pt modelId="{EAFF9BE6-F773-4442-9E8B-B7C893D65C24}" type="parTrans" cxnId="{F87A0B96-83D8-4B46-BC70-4D869C6A1D70}">
      <dgm:prSet/>
      <dgm:spPr/>
      <dgm:t>
        <a:bodyPr/>
        <a:lstStyle/>
        <a:p>
          <a:endParaRPr lang="en-GB"/>
        </a:p>
      </dgm:t>
    </dgm:pt>
    <dgm:pt modelId="{40AA93A4-4B50-473D-90CC-3462A0EEB5BE}" type="sibTrans" cxnId="{F87A0B96-83D8-4B46-BC70-4D869C6A1D70}">
      <dgm:prSet/>
      <dgm:spPr/>
      <dgm:t>
        <a:bodyPr/>
        <a:lstStyle/>
        <a:p>
          <a:endParaRPr lang="en-GB"/>
        </a:p>
      </dgm:t>
    </dgm:pt>
    <dgm:pt modelId="{395134C9-61A7-4B99-84EC-F3C755658671}">
      <dgm:prSet phldrT="[Text]" custT="1"/>
      <dgm:spPr/>
      <dgm:t>
        <a:bodyPr/>
        <a:lstStyle/>
        <a:p>
          <a:r>
            <a:rPr lang="en-GB" sz="1200" dirty="0" smtClean="0">
              <a:solidFill>
                <a:schemeClr val="tx1"/>
              </a:solidFill>
            </a:rPr>
            <a:t>19 committees</a:t>
          </a:r>
          <a:endParaRPr lang="en-GB" sz="1200" dirty="0">
            <a:solidFill>
              <a:schemeClr val="tx1"/>
            </a:solidFill>
          </a:endParaRPr>
        </a:p>
      </dgm:t>
    </dgm:pt>
    <dgm:pt modelId="{7939B183-0414-48E3-8845-4496FBBCD2C8}" type="parTrans" cxnId="{44C7E486-9E47-49EE-9599-6F2EFA765EB6}">
      <dgm:prSet/>
      <dgm:spPr/>
      <dgm:t>
        <a:bodyPr/>
        <a:lstStyle/>
        <a:p>
          <a:endParaRPr lang="en-GB"/>
        </a:p>
      </dgm:t>
    </dgm:pt>
    <dgm:pt modelId="{0C04563D-EAB0-41A5-B169-AE06A863F1BD}" type="sibTrans" cxnId="{44C7E486-9E47-49EE-9599-6F2EFA765EB6}">
      <dgm:prSet/>
      <dgm:spPr/>
      <dgm:t>
        <a:bodyPr/>
        <a:lstStyle/>
        <a:p>
          <a:endParaRPr lang="en-GB"/>
        </a:p>
      </dgm:t>
    </dgm:pt>
    <dgm:pt modelId="{39B96FE6-67C1-4CBC-A792-47041711DB8C}">
      <dgm:prSet phldrT="[Text]" custT="1"/>
      <dgm:spPr/>
      <dgm:t>
        <a:bodyPr/>
        <a:lstStyle/>
        <a:p>
          <a:r>
            <a:rPr lang="en-GB" sz="1200" dirty="0" smtClean="0">
              <a:solidFill>
                <a:schemeClr val="tx1"/>
              </a:solidFill>
            </a:rPr>
            <a:t>Scrutinise each department</a:t>
          </a:r>
          <a:endParaRPr lang="en-GB" sz="1200" dirty="0">
            <a:solidFill>
              <a:schemeClr val="tx1"/>
            </a:solidFill>
          </a:endParaRPr>
        </a:p>
      </dgm:t>
    </dgm:pt>
    <dgm:pt modelId="{0D8433CD-BC6C-4D5D-829E-EC4A26F0C001}" type="parTrans" cxnId="{59C2D03E-2392-4A4D-BE41-BBB4C95DF34D}">
      <dgm:prSet/>
      <dgm:spPr/>
      <dgm:t>
        <a:bodyPr/>
        <a:lstStyle/>
        <a:p>
          <a:endParaRPr lang="en-GB"/>
        </a:p>
      </dgm:t>
    </dgm:pt>
    <dgm:pt modelId="{7E28449F-CCE9-4D2B-9BC1-CBFDBE10BED5}" type="sibTrans" cxnId="{59C2D03E-2392-4A4D-BE41-BBB4C95DF34D}">
      <dgm:prSet/>
      <dgm:spPr/>
      <dgm:t>
        <a:bodyPr/>
        <a:lstStyle/>
        <a:p>
          <a:endParaRPr lang="en-GB"/>
        </a:p>
      </dgm:t>
    </dgm:pt>
    <dgm:pt modelId="{4A8BE610-D952-4E23-8D7C-13698E13A3AE}">
      <dgm:prSet phldrT="[Text]" custT="1"/>
      <dgm:spPr/>
      <dgm:t>
        <a:bodyPr/>
        <a:lstStyle/>
        <a:p>
          <a:r>
            <a:rPr lang="en-GB" sz="1200" dirty="0" smtClean="0">
              <a:solidFill>
                <a:schemeClr val="tx1"/>
              </a:solidFill>
            </a:rPr>
            <a:t>Members elected by House of Commons</a:t>
          </a:r>
          <a:endParaRPr lang="en-GB" sz="1200" dirty="0">
            <a:solidFill>
              <a:schemeClr val="tx1"/>
            </a:solidFill>
          </a:endParaRPr>
        </a:p>
      </dgm:t>
    </dgm:pt>
    <dgm:pt modelId="{3D125BCB-4693-404C-BB2D-B896587F579E}" type="parTrans" cxnId="{C4F725B5-98A0-4634-93A2-7D755ED3B206}">
      <dgm:prSet/>
      <dgm:spPr/>
      <dgm:t>
        <a:bodyPr/>
        <a:lstStyle/>
        <a:p>
          <a:endParaRPr lang="en-GB"/>
        </a:p>
      </dgm:t>
    </dgm:pt>
    <dgm:pt modelId="{4DA26FDA-F774-49C5-B4E2-204F96ED23C1}" type="sibTrans" cxnId="{C4F725B5-98A0-4634-93A2-7D755ED3B206}">
      <dgm:prSet/>
      <dgm:spPr/>
      <dgm:t>
        <a:bodyPr/>
        <a:lstStyle/>
        <a:p>
          <a:endParaRPr lang="en-GB"/>
        </a:p>
      </dgm:t>
    </dgm:pt>
    <dgm:pt modelId="{4AD6C43F-2BA1-4B3B-BF25-CF8EB1D9C8D1}">
      <dgm:prSet phldrT="[Text]" custT="1"/>
      <dgm:spPr/>
      <dgm:t>
        <a:bodyPr/>
        <a:lstStyle/>
        <a:p>
          <a:r>
            <a:rPr lang="en-GB" sz="1200" dirty="0" smtClean="0">
              <a:solidFill>
                <a:schemeClr val="tx1"/>
              </a:solidFill>
            </a:rPr>
            <a:t>11-14 members</a:t>
          </a:r>
          <a:endParaRPr lang="en-GB" sz="1200" dirty="0">
            <a:solidFill>
              <a:schemeClr val="tx1"/>
            </a:solidFill>
          </a:endParaRPr>
        </a:p>
      </dgm:t>
    </dgm:pt>
    <dgm:pt modelId="{1B053BAD-64FD-4BF5-83C5-3E5DACBCDD3C}" type="parTrans" cxnId="{D03C3B95-852E-4370-8F7A-BB663516BD4E}">
      <dgm:prSet/>
      <dgm:spPr/>
      <dgm:t>
        <a:bodyPr/>
        <a:lstStyle/>
        <a:p>
          <a:endParaRPr lang="en-GB"/>
        </a:p>
      </dgm:t>
    </dgm:pt>
    <dgm:pt modelId="{879363D6-790B-4FDA-970F-B4A611357ED9}" type="sibTrans" cxnId="{D03C3B95-852E-4370-8F7A-BB663516BD4E}">
      <dgm:prSet/>
      <dgm:spPr/>
      <dgm:t>
        <a:bodyPr/>
        <a:lstStyle/>
        <a:p>
          <a:endParaRPr lang="en-GB"/>
        </a:p>
      </dgm:t>
    </dgm:pt>
    <dgm:pt modelId="{87B97469-E87C-4AA4-B2C6-43DF933FCA21}">
      <dgm:prSet phldrT="[Text]" custT="1"/>
      <dgm:spPr/>
      <dgm:t>
        <a:bodyPr/>
        <a:lstStyle/>
        <a:p>
          <a:r>
            <a:rPr lang="en-GB" sz="1200" dirty="0" smtClean="0">
              <a:solidFill>
                <a:schemeClr val="tx1"/>
              </a:solidFill>
            </a:rPr>
            <a:t>Governing party has a majority</a:t>
          </a:r>
          <a:endParaRPr lang="en-GB" sz="1200" dirty="0">
            <a:solidFill>
              <a:schemeClr val="tx1"/>
            </a:solidFill>
          </a:endParaRPr>
        </a:p>
      </dgm:t>
    </dgm:pt>
    <dgm:pt modelId="{C5F6A037-D012-4E32-AF14-9469B614050C}" type="parTrans" cxnId="{3CB43F68-0685-4B50-8D79-35FBF68F780E}">
      <dgm:prSet/>
      <dgm:spPr/>
      <dgm:t>
        <a:bodyPr/>
        <a:lstStyle/>
        <a:p>
          <a:endParaRPr lang="en-GB"/>
        </a:p>
      </dgm:t>
    </dgm:pt>
    <dgm:pt modelId="{4C9EB201-F2CC-4B00-A864-A211B04F53B6}" type="sibTrans" cxnId="{3CB43F68-0685-4B50-8D79-35FBF68F780E}">
      <dgm:prSet/>
      <dgm:spPr/>
      <dgm:t>
        <a:bodyPr/>
        <a:lstStyle/>
        <a:p>
          <a:endParaRPr lang="en-GB"/>
        </a:p>
      </dgm:t>
    </dgm:pt>
    <dgm:pt modelId="{9F26F533-F3AE-4CF4-8D93-A510700BE5CC}">
      <dgm:prSet phldrT="[Text]" custT="1"/>
      <dgm:spPr/>
      <dgm:t>
        <a:bodyPr/>
        <a:lstStyle/>
        <a:p>
          <a:r>
            <a:rPr lang="en-GB" sz="1200" dirty="0" smtClean="0">
              <a:solidFill>
                <a:schemeClr val="tx1"/>
              </a:solidFill>
            </a:rPr>
            <a:t>Chairs are from any party</a:t>
          </a:r>
          <a:endParaRPr lang="en-GB" sz="1200" dirty="0">
            <a:solidFill>
              <a:schemeClr val="tx1"/>
            </a:solidFill>
          </a:endParaRPr>
        </a:p>
      </dgm:t>
    </dgm:pt>
    <dgm:pt modelId="{F6699AC0-DDF9-4B5A-83C8-73735CD14C35}" type="parTrans" cxnId="{385F15FB-941B-4597-B022-5706AFD643A1}">
      <dgm:prSet/>
      <dgm:spPr/>
      <dgm:t>
        <a:bodyPr/>
        <a:lstStyle/>
        <a:p>
          <a:endParaRPr lang="en-GB"/>
        </a:p>
      </dgm:t>
    </dgm:pt>
    <dgm:pt modelId="{DDECE4BB-F4BD-43A3-887E-807710A44C2F}" type="sibTrans" cxnId="{385F15FB-941B-4597-B022-5706AFD643A1}">
      <dgm:prSet/>
      <dgm:spPr/>
      <dgm:t>
        <a:bodyPr/>
        <a:lstStyle/>
        <a:p>
          <a:endParaRPr lang="en-GB"/>
        </a:p>
      </dgm:t>
    </dgm:pt>
    <dgm:pt modelId="{CA949115-9BD6-4346-A78F-499379F34655}">
      <dgm:prSet phldrT="[Text]" custT="1"/>
      <dgm:spPr/>
      <dgm:t>
        <a:bodyPr/>
        <a:lstStyle/>
        <a:p>
          <a:r>
            <a:rPr lang="en-GB" sz="1200" dirty="0" smtClean="0">
              <a:solidFill>
                <a:schemeClr val="tx1"/>
              </a:solidFill>
            </a:rPr>
            <a:t>INDEPENDENT from party allegiance</a:t>
          </a:r>
          <a:endParaRPr lang="en-GB" sz="1200" dirty="0">
            <a:solidFill>
              <a:schemeClr val="tx1"/>
            </a:solidFill>
          </a:endParaRPr>
        </a:p>
      </dgm:t>
    </dgm:pt>
    <dgm:pt modelId="{9B4260D2-8858-423D-AE92-F7DE96363C32}" type="parTrans" cxnId="{4B223D3B-ED7C-4DD7-86D4-1BA426C6812B}">
      <dgm:prSet/>
      <dgm:spPr/>
      <dgm:t>
        <a:bodyPr/>
        <a:lstStyle/>
        <a:p>
          <a:endParaRPr lang="en-GB"/>
        </a:p>
      </dgm:t>
    </dgm:pt>
    <dgm:pt modelId="{9DA92298-1504-4B83-A22B-AF775E17AE44}" type="sibTrans" cxnId="{4B223D3B-ED7C-4DD7-86D4-1BA426C6812B}">
      <dgm:prSet/>
      <dgm:spPr/>
      <dgm:t>
        <a:bodyPr/>
        <a:lstStyle/>
        <a:p>
          <a:endParaRPr lang="en-GB"/>
        </a:p>
      </dgm:t>
    </dgm:pt>
    <dgm:pt modelId="{93A0237D-FA2B-4B6A-95DA-C408A1EF0796}">
      <dgm:prSet phldrT="[Text]" custT="1"/>
      <dgm:spPr/>
      <dgm:t>
        <a:bodyPr/>
        <a:lstStyle/>
        <a:p>
          <a:r>
            <a:rPr lang="en-GB" sz="1200" dirty="0" smtClean="0">
              <a:solidFill>
                <a:schemeClr val="tx1"/>
              </a:solidFill>
            </a:rPr>
            <a:t>Call witnesses: ministers, civil servants</a:t>
          </a:r>
          <a:endParaRPr lang="en-GB" sz="1200" dirty="0">
            <a:solidFill>
              <a:schemeClr val="tx1"/>
            </a:solidFill>
          </a:endParaRPr>
        </a:p>
      </dgm:t>
    </dgm:pt>
    <dgm:pt modelId="{36141E74-DD2D-4D36-AA1F-4907DA1B5CDD}" type="parTrans" cxnId="{3FF6D3B0-799F-4EF5-8483-D2BA5F6D57C0}">
      <dgm:prSet/>
      <dgm:spPr/>
      <dgm:t>
        <a:bodyPr/>
        <a:lstStyle/>
        <a:p>
          <a:endParaRPr lang="en-GB"/>
        </a:p>
      </dgm:t>
    </dgm:pt>
    <dgm:pt modelId="{0AD59D8F-69B5-448D-83BF-00406BD901BD}" type="sibTrans" cxnId="{3FF6D3B0-799F-4EF5-8483-D2BA5F6D57C0}">
      <dgm:prSet/>
      <dgm:spPr/>
      <dgm:t>
        <a:bodyPr/>
        <a:lstStyle/>
        <a:p>
          <a:endParaRPr lang="en-GB"/>
        </a:p>
      </dgm:t>
    </dgm:pt>
    <dgm:pt modelId="{8D60507C-B79A-416F-A10B-E98DB73136A7}">
      <dgm:prSet phldrT="[Text]" custT="1"/>
      <dgm:spPr/>
      <dgm:t>
        <a:bodyPr/>
        <a:lstStyle/>
        <a:p>
          <a:r>
            <a:rPr lang="en-GB" sz="1200" dirty="0" smtClean="0">
              <a:solidFill>
                <a:schemeClr val="tx1"/>
              </a:solidFill>
            </a:rPr>
            <a:t>Gain publicity</a:t>
          </a:r>
          <a:endParaRPr lang="en-GB" sz="1200" dirty="0">
            <a:solidFill>
              <a:schemeClr val="tx1"/>
            </a:solidFill>
          </a:endParaRPr>
        </a:p>
      </dgm:t>
    </dgm:pt>
    <dgm:pt modelId="{0CC03047-F66F-43F5-ABFB-98ED976B1FC0}" type="parTrans" cxnId="{7FD0ABE1-9CDD-4DA0-AA37-BB6E51D9F350}">
      <dgm:prSet/>
      <dgm:spPr/>
      <dgm:t>
        <a:bodyPr/>
        <a:lstStyle/>
        <a:p>
          <a:endParaRPr lang="en-GB"/>
        </a:p>
      </dgm:t>
    </dgm:pt>
    <dgm:pt modelId="{C1C2BB57-FDDF-4D03-A887-18B32BB6B8E4}" type="sibTrans" cxnId="{7FD0ABE1-9CDD-4DA0-AA37-BB6E51D9F350}">
      <dgm:prSet/>
      <dgm:spPr/>
      <dgm:t>
        <a:bodyPr/>
        <a:lstStyle/>
        <a:p>
          <a:endParaRPr lang="en-GB"/>
        </a:p>
      </dgm:t>
    </dgm:pt>
    <dgm:pt modelId="{7169E40A-F237-4B54-839E-44A529D4A0D6}" type="pres">
      <dgm:prSet presAssocID="{3FAAE157-939B-40A3-988D-315BF88391E2}" presName="Name0" presStyleCnt="0">
        <dgm:presLayoutVars>
          <dgm:chMax val="1"/>
          <dgm:dir/>
          <dgm:animLvl val="ctr"/>
          <dgm:resizeHandles val="exact"/>
        </dgm:presLayoutVars>
      </dgm:prSet>
      <dgm:spPr/>
      <dgm:t>
        <a:bodyPr/>
        <a:lstStyle/>
        <a:p>
          <a:endParaRPr lang="en-GB"/>
        </a:p>
      </dgm:t>
    </dgm:pt>
    <dgm:pt modelId="{3B894E48-6189-44CF-8063-EF6DF8D95D75}" type="pres">
      <dgm:prSet presAssocID="{943A20C4-6635-494E-9FC4-887D300FDE81}" presName="centerShape" presStyleLbl="node0" presStyleIdx="0" presStyleCnt="1"/>
      <dgm:spPr/>
      <dgm:t>
        <a:bodyPr/>
        <a:lstStyle/>
        <a:p>
          <a:endParaRPr lang="en-GB"/>
        </a:p>
      </dgm:t>
    </dgm:pt>
    <dgm:pt modelId="{9876EE11-7479-4468-BDD7-1D18112E5784}" type="pres">
      <dgm:prSet presAssocID="{7939B183-0414-48E3-8845-4496FBBCD2C8}" presName="parTrans" presStyleLbl="sibTrans2D1" presStyleIdx="0" presStyleCnt="9"/>
      <dgm:spPr/>
      <dgm:t>
        <a:bodyPr/>
        <a:lstStyle/>
        <a:p>
          <a:endParaRPr lang="en-GB"/>
        </a:p>
      </dgm:t>
    </dgm:pt>
    <dgm:pt modelId="{58DB733B-6143-4BC1-92F6-EF6319884454}" type="pres">
      <dgm:prSet presAssocID="{7939B183-0414-48E3-8845-4496FBBCD2C8}" presName="connectorText" presStyleLbl="sibTrans2D1" presStyleIdx="0" presStyleCnt="9"/>
      <dgm:spPr/>
      <dgm:t>
        <a:bodyPr/>
        <a:lstStyle/>
        <a:p>
          <a:endParaRPr lang="en-GB"/>
        </a:p>
      </dgm:t>
    </dgm:pt>
    <dgm:pt modelId="{F9417F09-C0D5-4A39-8051-750FC55176A8}" type="pres">
      <dgm:prSet presAssocID="{395134C9-61A7-4B99-84EC-F3C755658671}" presName="node" presStyleLbl="node1" presStyleIdx="0" presStyleCnt="9">
        <dgm:presLayoutVars>
          <dgm:bulletEnabled val="1"/>
        </dgm:presLayoutVars>
      </dgm:prSet>
      <dgm:spPr/>
      <dgm:t>
        <a:bodyPr/>
        <a:lstStyle/>
        <a:p>
          <a:endParaRPr lang="en-GB"/>
        </a:p>
      </dgm:t>
    </dgm:pt>
    <dgm:pt modelId="{C26ECC5B-6553-4842-9947-532E7B8CB3AD}" type="pres">
      <dgm:prSet presAssocID="{0D8433CD-BC6C-4D5D-829E-EC4A26F0C001}" presName="parTrans" presStyleLbl="sibTrans2D1" presStyleIdx="1" presStyleCnt="9"/>
      <dgm:spPr/>
      <dgm:t>
        <a:bodyPr/>
        <a:lstStyle/>
        <a:p>
          <a:endParaRPr lang="en-GB"/>
        </a:p>
      </dgm:t>
    </dgm:pt>
    <dgm:pt modelId="{359401AB-4C1F-4972-8547-AD6AD5CE887F}" type="pres">
      <dgm:prSet presAssocID="{0D8433CD-BC6C-4D5D-829E-EC4A26F0C001}" presName="connectorText" presStyleLbl="sibTrans2D1" presStyleIdx="1" presStyleCnt="9"/>
      <dgm:spPr/>
      <dgm:t>
        <a:bodyPr/>
        <a:lstStyle/>
        <a:p>
          <a:endParaRPr lang="en-GB"/>
        </a:p>
      </dgm:t>
    </dgm:pt>
    <dgm:pt modelId="{38E6C900-07A7-4BB5-A572-007CBCF96667}" type="pres">
      <dgm:prSet presAssocID="{39B96FE6-67C1-4CBC-A792-47041711DB8C}" presName="node" presStyleLbl="node1" presStyleIdx="1" presStyleCnt="9">
        <dgm:presLayoutVars>
          <dgm:bulletEnabled val="1"/>
        </dgm:presLayoutVars>
      </dgm:prSet>
      <dgm:spPr/>
      <dgm:t>
        <a:bodyPr/>
        <a:lstStyle/>
        <a:p>
          <a:endParaRPr lang="en-GB"/>
        </a:p>
      </dgm:t>
    </dgm:pt>
    <dgm:pt modelId="{59C83A4E-C388-4375-B055-0DB7A65D33F6}" type="pres">
      <dgm:prSet presAssocID="{3D125BCB-4693-404C-BB2D-B896587F579E}" presName="parTrans" presStyleLbl="sibTrans2D1" presStyleIdx="2" presStyleCnt="9"/>
      <dgm:spPr/>
      <dgm:t>
        <a:bodyPr/>
        <a:lstStyle/>
        <a:p>
          <a:endParaRPr lang="en-GB"/>
        </a:p>
      </dgm:t>
    </dgm:pt>
    <dgm:pt modelId="{C7169613-7C42-4908-A4E9-F93FD3281C5E}" type="pres">
      <dgm:prSet presAssocID="{3D125BCB-4693-404C-BB2D-B896587F579E}" presName="connectorText" presStyleLbl="sibTrans2D1" presStyleIdx="2" presStyleCnt="9"/>
      <dgm:spPr/>
      <dgm:t>
        <a:bodyPr/>
        <a:lstStyle/>
        <a:p>
          <a:endParaRPr lang="en-GB"/>
        </a:p>
      </dgm:t>
    </dgm:pt>
    <dgm:pt modelId="{9476EC7C-4DB4-43A2-AD40-448AD90690F4}" type="pres">
      <dgm:prSet presAssocID="{4A8BE610-D952-4E23-8D7C-13698E13A3AE}" presName="node" presStyleLbl="node1" presStyleIdx="2" presStyleCnt="9">
        <dgm:presLayoutVars>
          <dgm:bulletEnabled val="1"/>
        </dgm:presLayoutVars>
      </dgm:prSet>
      <dgm:spPr/>
      <dgm:t>
        <a:bodyPr/>
        <a:lstStyle/>
        <a:p>
          <a:endParaRPr lang="en-GB"/>
        </a:p>
      </dgm:t>
    </dgm:pt>
    <dgm:pt modelId="{458F34FB-CB5E-42C4-B104-FFEEB8C6B6D1}" type="pres">
      <dgm:prSet presAssocID="{1B053BAD-64FD-4BF5-83C5-3E5DACBCDD3C}" presName="parTrans" presStyleLbl="sibTrans2D1" presStyleIdx="3" presStyleCnt="9"/>
      <dgm:spPr/>
      <dgm:t>
        <a:bodyPr/>
        <a:lstStyle/>
        <a:p>
          <a:endParaRPr lang="en-GB"/>
        </a:p>
      </dgm:t>
    </dgm:pt>
    <dgm:pt modelId="{2FF3FAA8-B3AA-4A08-9268-2FEC07A5AF6F}" type="pres">
      <dgm:prSet presAssocID="{1B053BAD-64FD-4BF5-83C5-3E5DACBCDD3C}" presName="connectorText" presStyleLbl="sibTrans2D1" presStyleIdx="3" presStyleCnt="9"/>
      <dgm:spPr/>
      <dgm:t>
        <a:bodyPr/>
        <a:lstStyle/>
        <a:p>
          <a:endParaRPr lang="en-GB"/>
        </a:p>
      </dgm:t>
    </dgm:pt>
    <dgm:pt modelId="{CAEED190-4DFD-4FF8-B521-10FB1853DA3B}" type="pres">
      <dgm:prSet presAssocID="{4AD6C43F-2BA1-4B3B-BF25-CF8EB1D9C8D1}" presName="node" presStyleLbl="node1" presStyleIdx="3" presStyleCnt="9">
        <dgm:presLayoutVars>
          <dgm:bulletEnabled val="1"/>
        </dgm:presLayoutVars>
      </dgm:prSet>
      <dgm:spPr/>
      <dgm:t>
        <a:bodyPr/>
        <a:lstStyle/>
        <a:p>
          <a:endParaRPr lang="en-GB"/>
        </a:p>
      </dgm:t>
    </dgm:pt>
    <dgm:pt modelId="{AABEF6DA-6EC6-4560-B30F-0B10FE731E1A}" type="pres">
      <dgm:prSet presAssocID="{C5F6A037-D012-4E32-AF14-9469B614050C}" presName="parTrans" presStyleLbl="sibTrans2D1" presStyleIdx="4" presStyleCnt="9"/>
      <dgm:spPr/>
      <dgm:t>
        <a:bodyPr/>
        <a:lstStyle/>
        <a:p>
          <a:endParaRPr lang="en-GB"/>
        </a:p>
      </dgm:t>
    </dgm:pt>
    <dgm:pt modelId="{1ECC4D52-9736-4EDC-9200-6E8C58366C4C}" type="pres">
      <dgm:prSet presAssocID="{C5F6A037-D012-4E32-AF14-9469B614050C}" presName="connectorText" presStyleLbl="sibTrans2D1" presStyleIdx="4" presStyleCnt="9"/>
      <dgm:spPr/>
      <dgm:t>
        <a:bodyPr/>
        <a:lstStyle/>
        <a:p>
          <a:endParaRPr lang="en-GB"/>
        </a:p>
      </dgm:t>
    </dgm:pt>
    <dgm:pt modelId="{1B8EBCAE-15B3-47FC-8227-8E70D7841C86}" type="pres">
      <dgm:prSet presAssocID="{87B97469-E87C-4AA4-B2C6-43DF933FCA21}" presName="node" presStyleLbl="node1" presStyleIdx="4" presStyleCnt="9">
        <dgm:presLayoutVars>
          <dgm:bulletEnabled val="1"/>
        </dgm:presLayoutVars>
      </dgm:prSet>
      <dgm:spPr/>
      <dgm:t>
        <a:bodyPr/>
        <a:lstStyle/>
        <a:p>
          <a:endParaRPr lang="en-GB"/>
        </a:p>
      </dgm:t>
    </dgm:pt>
    <dgm:pt modelId="{8586AAA1-829F-4EAD-84E2-2B0DBD978329}" type="pres">
      <dgm:prSet presAssocID="{F6699AC0-DDF9-4B5A-83C8-73735CD14C35}" presName="parTrans" presStyleLbl="sibTrans2D1" presStyleIdx="5" presStyleCnt="9"/>
      <dgm:spPr/>
      <dgm:t>
        <a:bodyPr/>
        <a:lstStyle/>
        <a:p>
          <a:endParaRPr lang="en-GB"/>
        </a:p>
      </dgm:t>
    </dgm:pt>
    <dgm:pt modelId="{B9E0EB25-E111-45FA-BEEB-45E307AAC77C}" type="pres">
      <dgm:prSet presAssocID="{F6699AC0-DDF9-4B5A-83C8-73735CD14C35}" presName="connectorText" presStyleLbl="sibTrans2D1" presStyleIdx="5" presStyleCnt="9"/>
      <dgm:spPr/>
      <dgm:t>
        <a:bodyPr/>
        <a:lstStyle/>
        <a:p>
          <a:endParaRPr lang="en-GB"/>
        </a:p>
      </dgm:t>
    </dgm:pt>
    <dgm:pt modelId="{3389A6F4-0917-4A4A-ADD6-53A1A15D9AF0}" type="pres">
      <dgm:prSet presAssocID="{9F26F533-F3AE-4CF4-8D93-A510700BE5CC}" presName="node" presStyleLbl="node1" presStyleIdx="5" presStyleCnt="9">
        <dgm:presLayoutVars>
          <dgm:bulletEnabled val="1"/>
        </dgm:presLayoutVars>
      </dgm:prSet>
      <dgm:spPr/>
      <dgm:t>
        <a:bodyPr/>
        <a:lstStyle/>
        <a:p>
          <a:endParaRPr lang="en-GB"/>
        </a:p>
      </dgm:t>
    </dgm:pt>
    <dgm:pt modelId="{70DF5158-00B5-4AEF-94CD-DE18DEB7D53E}" type="pres">
      <dgm:prSet presAssocID="{9B4260D2-8858-423D-AE92-F7DE96363C32}" presName="parTrans" presStyleLbl="sibTrans2D1" presStyleIdx="6" presStyleCnt="9"/>
      <dgm:spPr/>
      <dgm:t>
        <a:bodyPr/>
        <a:lstStyle/>
        <a:p>
          <a:endParaRPr lang="en-GB"/>
        </a:p>
      </dgm:t>
    </dgm:pt>
    <dgm:pt modelId="{B2D35597-C8A7-4B22-A914-AE1F7AFB7405}" type="pres">
      <dgm:prSet presAssocID="{9B4260D2-8858-423D-AE92-F7DE96363C32}" presName="connectorText" presStyleLbl="sibTrans2D1" presStyleIdx="6" presStyleCnt="9"/>
      <dgm:spPr/>
      <dgm:t>
        <a:bodyPr/>
        <a:lstStyle/>
        <a:p>
          <a:endParaRPr lang="en-GB"/>
        </a:p>
      </dgm:t>
    </dgm:pt>
    <dgm:pt modelId="{D17086E7-68F4-4775-A2F9-D69DDBB45A51}" type="pres">
      <dgm:prSet presAssocID="{CA949115-9BD6-4346-A78F-499379F34655}" presName="node" presStyleLbl="node1" presStyleIdx="6" presStyleCnt="9">
        <dgm:presLayoutVars>
          <dgm:bulletEnabled val="1"/>
        </dgm:presLayoutVars>
      </dgm:prSet>
      <dgm:spPr/>
      <dgm:t>
        <a:bodyPr/>
        <a:lstStyle/>
        <a:p>
          <a:endParaRPr lang="en-GB"/>
        </a:p>
      </dgm:t>
    </dgm:pt>
    <dgm:pt modelId="{AC92A739-0E78-4317-BEA1-FB105CEC25A1}" type="pres">
      <dgm:prSet presAssocID="{36141E74-DD2D-4D36-AA1F-4907DA1B5CDD}" presName="parTrans" presStyleLbl="sibTrans2D1" presStyleIdx="7" presStyleCnt="9"/>
      <dgm:spPr/>
      <dgm:t>
        <a:bodyPr/>
        <a:lstStyle/>
        <a:p>
          <a:endParaRPr lang="en-GB"/>
        </a:p>
      </dgm:t>
    </dgm:pt>
    <dgm:pt modelId="{628D0E44-8BB2-4B84-97A2-98F199B7601F}" type="pres">
      <dgm:prSet presAssocID="{36141E74-DD2D-4D36-AA1F-4907DA1B5CDD}" presName="connectorText" presStyleLbl="sibTrans2D1" presStyleIdx="7" presStyleCnt="9"/>
      <dgm:spPr/>
      <dgm:t>
        <a:bodyPr/>
        <a:lstStyle/>
        <a:p>
          <a:endParaRPr lang="en-GB"/>
        </a:p>
      </dgm:t>
    </dgm:pt>
    <dgm:pt modelId="{2471F7DC-7D37-4244-ACEB-881F9CACAD44}" type="pres">
      <dgm:prSet presAssocID="{93A0237D-FA2B-4B6A-95DA-C408A1EF0796}" presName="node" presStyleLbl="node1" presStyleIdx="7" presStyleCnt="9">
        <dgm:presLayoutVars>
          <dgm:bulletEnabled val="1"/>
        </dgm:presLayoutVars>
      </dgm:prSet>
      <dgm:spPr/>
      <dgm:t>
        <a:bodyPr/>
        <a:lstStyle/>
        <a:p>
          <a:endParaRPr lang="en-GB"/>
        </a:p>
      </dgm:t>
    </dgm:pt>
    <dgm:pt modelId="{A10C97E5-6626-46A8-BEED-9ABC48298225}" type="pres">
      <dgm:prSet presAssocID="{0CC03047-F66F-43F5-ABFB-98ED976B1FC0}" presName="parTrans" presStyleLbl="sibTrans2D1" presStyleIdx="8" presStyleCnt="9"/>
      <dgm:spPr/>
      <dgm:t>
        <a:bodyPr/>
        <a:lstStyle/>
        <a:p>
          <a:endParaRPr lang="en-GB"/>
        </a:p>
      </dgm:t>
    </dgm:pt>
    <dgm:pt modelId="{25D07747-8F83-4B52-99A1-77FD6C28DC1B}" type="pres">
      <dgm:prSet presAssocID="{0CC03047-F66F-43F5-ABFB-98ED976B1FC0}" presName="connectorText" presStyleLbl="sibTrans2D1" presStyleIdx="8" presStyleCnt="9"/>
      <dgm:spPr/>
      <dgm:t>
        <a:bodyPr/>
        <a:lstStyle/>
        <a:p>
          <a:endParaRPr lang="en-GB"/>
        </a:p>
      </dgm:t>
    </dgm:pt>
    <dgm:pt modelId="{6F67DBDC-FEE7-4D2D-9E66-78C40A77E7D2}" type="pres">
      <dgm:prSet presAssocID="{8D60507C-B79A-416F-A10B-E98DB73136A7}" presName="node" presStyleLbl="node1" presStyleIdx="8" presStyleCnt="9">
        <dgm:presLayoutVars>
          <dgm:bulletEnabled val="1"/>
        </dgm:presLayoutVars>
      </dgm:prSet>
      <dgm:spPr/>
      <dgm:t>
        <a:bodyPr/>
        <a:lstStyle/>
        <a:p>
          <a:endParaRPr lang="en-GB"/>
        </a:p>
      </dgm:t>
    </dgm:pt>
  </dgm:ptLst>
  <dgm:cxnLst>
    <dgm:cxn modelId="{12E0D4A9-9B4E-49F8-A617-DF7255D57DAE}" type="presOf" srcId="{36141E74-DD2D-4D36-AA1F-4907DA1B5CDD}" destId="{AC92A739-0E78-4317-BEA1-FB105CEC25A1}" srcOrd="0" destOrd="0" presId="urn:microsoft.com/office/officeart/2005/8/layout/radial5"/>
    <dgm:cxn modelId="{329F4D02-8BF7-4119-BA20-ABA9D3EBD8C6}" type="presOf" srcId="{9B4260D2-8858-423D-AE92-F7DE96363C32}" destId="{B2D35597-C8A7-4B22-A914-AE1F7AFB7405}" srcOrd="1" destOrd="0" presId="urn:microsoft.com/office/officeart/2005/8/layout/radial5"/>
    <dgm:cxn modelId="{2D646DED-87E0-4DFA-8BCD-B44CFDE9A610}" type="presOf" srcId="{3D125BCB-4693-404C-BB2D-B896587F579E}" destId="{C7169613-7C42-4908-A4E9-F93FD3281C5E}" srcOrd="1" destOrd="0" presId="urn:microsoft.com/office/officeart/2005/8/layout/radial5"/>
    <dgm:cxn modelId="{59C2D03E-2392-4A4D-BE41-BBB4C95DF34D}" srcId="{943A20C4-6635-494E-9FC4-887D300FDE81}" destId="{39B96FE6-67C1-4CBC-A792-47041711DB8C}" srcOrd="1" destOrd="0" parTransId="{0D8433CD-BC6C-4D5D-829E-EC4A26F0C001}" sibTransId="{7E28449F-CCE9-4D2B-9BC1-CBFDBE10BED5}"/>
    <dgm:cxn modelId="{00200DA1-E243-49F0-9BC9-220130791704}" type="presOf" srcId="{8D60507C-B79A-416F-A10B-E98DB73136A7}" destId="{6F67DBDC-FEE7-4D2D-9E66-78C40A77E7D2}" srcOrd="0" destOrd="0" presId="urn:microsoft.com/office/officeart/2005/8/layout/radial5"/>
    <dgm:cxn modelId="{9D774334-1849-4EC4-8378-B589F629893A}" type="presOf" srcId="{F6699AC0-DDF9-4B5A-83C8-73735CD14C35}" destId="{B9E0EB25-E111-45FA-BEEB-45E307AAC77C}" srcOrd="1" destOrd="0" presId="urn:microsoft.com/office/officeart/2005/8/layout/radial5"/>
    <dgm:cxn modelId="{C9422C13-D67B-49EE-8175-E68D65CA0F72}" type="presOf" srcId="{395134C9-61A7-4B99-84EC-F3C755658671}" destId="{F9417F09-C0D5-4A39-8051-750FC55176A8}" srcOrd="0" destOrd="0" presId="urn:microsoft.com/office/officeart/2005/8/layout/radial5"/>
    <dgm:cxn modelId="{ECFA9728-9500-4B14-B973-1213A8E46FEC}" type="presOf" srcId="{4AD6C43F-2BA1-4B3B-BF25-CF8EB1D9C8D1}" destId="{CAEED190-4DFD-4FF8-B521-10FB1853DA3B}" srcOrd="0" destOrd="0" presId="urn:microsoft.com/office/officeart/2005/8/layout/radial5"/>
    <dgm:cxn modelId="{D03C3B95-852E-4370-8F7A-BB663516BD4E}" srcId="{943A20C4-6635-494E-9FC4-887D300FDE81}" destId="{4AD6C43F-2BA1-4B3B-BF25-CF8EB1D9C8D1}" srcOrd="3" destOrd="0" parTransId="{1B053BAD-64FD-4BF5-83C5-3E5DACBCDD3C}" sibTransId="{879363D6-790B-4FDA-970F-B4A611357ED9}"/>
    <dgm:cxn modelId="{8703EB07-9DF4-454E-A2E1-0F2441D0BDC6}" type="presOf" srcId="{39B96FE6-67C1-4CBC-A792-47041711DB8C}" destId="{38E6C900-07A7-4BB5-A572-007CBCF96667}" srcOrd="0" destOrd="0" presId="urn:microsoft.com/office/officeart/2005/8/layout/radial5"/>
    <dgm:cxn modelId="{11BC197A-9AB7-4CD5-A641-C919F23192B3}" type="presOf" srcId="{943A20C4-6635-494E-9FC4-887D300FDE81}" destId="{3B894E48-6189-44CF-8063-EF6DF8D95D75}" srcOrd="0" destOrd="0" presId="urn:microsoft.com/office/officeart/2005/8/layout/radial5"/>
    <dgm:cxn modelId="{9511B122-6778-4CC4-B025-F707C5D9ABD6}" type="presOf" srcId="{93A0237D-FA2B-4B6A-95DA-C408A1EF0796}" destId="{2471F7DC-7D37-4244-ACEB-881F9CACAD44}" srcOrd="0" destOrd="0" presId="urn:microsoft.com/office/officeart/2005/8/layout/radial5"/>
    <dgm:cxn modelId="{536B2FBB-1890-447D-977C-E5A269CD572B}" type="presOf" srcId="{F6699AC0-DDF9-4B5A-83C8-73735CD14C35}" destId="{8586AAA1-829F-4EAD-84E2-2B0DBD978329}" srcOrd="0" destOrd="0" presId="urn:microsoft.com/office/officeart/2005/8/layout/radial5"/>
    <dgm:cxn modelId="{92669371-E27D-45E0-9194-46A2F5D3109A}" type="presOf" srcId="{9F26F533-F3AE-4CF4-8D93-A510700BE5CC}" destId="{3389A6F4-0917-4A4A-ADD6-53A1A15D9AF0}" srcOrd="0" destOrd="0" presId="urn:microsoft.com/office/officeart/2005/8/layout/radial5"/>
    <dgm:cxn modelId="{E9BFEC0B-4915-4E78-9FD0-23543E5DCAA3}" type="presOf" srcId="{CA949115-9BD6-4346-A78F-499379F34655}" destId="{D17086E7-68F4-4775-A2F9-D69DDBB45A51}" srcOrd="0" destOrd="0" presId="urn:microsoft.com/office/officeart/2005/8/layout/radial5"/>
    <dgm:cxn modelId="{A800E4C2-204B-4BE8-BD2A-3440A5533402}" type="presOf" srcId="{C5F6A037-D012-4E32-AF14-9469B614050C}" destId="{AABEF6DA-6EC6-4560-B30F-0B10FE731E1A}" srcOrd="0" destOrd="0" presId="urn:microsoft.com/office/officeart/2005/8/layout/radial5"/>
    <dgm:cxn modelId="{19964AE9-C2DC-45D2-83BE-CBB0422000A2}" type="presOf" srcId="{0D8433CD-BC6C-4D5D-829E-EC4A26F0C001}" destId="{C26ECC5B-6553-4842-9947-532E7B8CB3AD}" srcOrd="0" destOrd="0" presId="urn:microsoft.com/office/officeart/2005/8/layout/radial5"/>
    <dgm:cxn modelId="{44C7E486-9E47-49EE-9599-6F2EFA765EB6}" srcId="{943A20C4-6635-494E-9FC4-887D300FDE81}" destId="{395134C9-61A7-4B99-84EC-F3C755658671}" srcOrd="0" destOrd="0" parTransId="{7939B183-0414-48E3-8845-4496FBBCD2C8}" sibTransId="{0C04563D-EAB0-41A5-B169-AE06A863F1BD}"/>
    <dgm:cxn modelId="{7FD0ABE1-9CDD-4DA0-AA37-BB6E51D9F350}" srcId="{943A20C4-6635-494E-9FC4-887D300FDE81}" destId="{8D60507C-B79A-416F-A10B-E98DB73136A7}" srcOrd="8" destOrd="0" parTransId="{0CC03047-F66F-43F5-ABFB-98ED976B1FC0}" sibTransId="{C1C2BB57-FDDF-4D03-A887-18B32BB6B8E4}"/>
    <dgm:cxn modelId="{9B8DB158-F13C-4024-A318-6365C5EC20C8}" type="presOf" srcId="{3FAAE157-939B-40A3-988D-315BF88391E2}" destId="{7169E40A-F237-4B54-839E-44A529D4A0D6}" srcOrd="0" destOrd="0" presId="urn:microsoft.com/office/officeart/2005/8/layout/radial5"/>
    <dgm:cxn modelId="{B76B3B7E-D7FF-45AF-B1BF-1E128287584E}" type="presOf" srcId="{0D8433CD-BC6C-4D5D-829E-EC4A26F0C001}" destId="{359401AB-4C1F-4972-8547-AD6AD5CE887F}" srcOrd="1" destOrd="0" presId="urn:microsoft.com/office/officeart/2005/8/layout/radial5"/>
    <dgm:cxn modelId="{02001F46-94E6-478B-817B-BB4A89853004}" type="presOf" srcId="{87B97469-E87C-4AA4-B2C6-43DF933FCA21}" destId="{1B8EBCAE-15B3-47FC-8227-8E70D7841C86}" srcOrd="0" destOrd="0" presId="urn:microsoft.com/office/officeart/2005/8/layout/radial5"/>
    <dgm:cxn modelId="{BCE7B1AE-CCB2-4F39-B13C-1747E22B45DB}" type="presOf" srcId="{7939B183-0414-48E3-8845-4496FBBCD2C8}" destId="{9876EE11-7479-4468-BDD7-1D18112E5784}" srcOrd="0" destOrd="0" presId="urn:microsoft.com/office/officeart/2005/8/layout/radial5"/>
    <dgm:cxn modelId="{78E59755-FA49-4573-9053-A07A462FD315}" type="presOf" srcId="{1B053BAD-64FD-4BF5-83C5-3E5DACBCDD3C}" destId="{2FF3FAA8-B3AA-4A08-9268-2FEC07A5AF6F}" srcOrd="1" destOrd="0" presId="urn:microsoft.com/office/officeart/2005/8/layout/radial5"/>
    <dgm:cxn modelId="{71302600-BD9A-47F4-911A-39E8AAC38769}" type="presOf" srcId="{1B053BAD-64FD-4BF5-83C5-3E5DACBCDD3C}" destId="{458F34FB-CB5E-42C4-B104-FFEEB8C6B6D1}" srcOrd="0" destOrd="0" presId="urn:microsoft.com/office/officeart/2005/8/layout/radial5"/>
    <dgm:cxn modelId="{F69A3D55-96AD-464E-9E75-7DF7319C7996}" type="presOf" srcId="{0CC03047-F66F-43F5-ABFB-98ED976B1FC0}" destId="{A10C97E5-6626-46A8-BEED-9ABC48298225}" srcOrd="0" destOrd="0" presId="urn:microsoft.com/office/officeart/2005/8/layout/radial5"/>
    <dgm:cxn modelId="{D2021AEF-0FE8-41ED-A6C3-A2222D822377}" type="presOf" srcId="{4A8BE610-D952-4E23-8D7C-13698E13A3AE}" destId="{9476EC7C-4DB4-43A2-AD40-448AD90690F4}" srcOrd="0" destOrd="0" presId="urn:microsoft.com/office/officeart/2005/8/layout/radial5"/>
    <dgm:cxn modelId="{385F15FB-941B-4597-B022-5706AFD643A1}" srcId="{943A20C4-6635-494E-9FC4-887D300FDE81}" destId="{9F26F533-F3AE-4CF4-8D93-A510700BE5CC}" srcOrd="5" destOrd="0" parTransId="{F6699AC0-DDF9-4B5A-83C8-73735CD14C35}" sibTransId="{DDECE4BB-F4BD-43A3-887E-807710A44C2F}"/>
    <dgm:cxn modelId="{3CB43F68-0685-4B50-8D79-35FBF68F780E}" srcId="{943A20C4-6635-494E-9FC4-887D300FDE81}" destId="{87B97469-E87C-4AA4-B2C6-43DF933FCA21}" srcOrd="4" destOrd="0" parTransId="{C5F6A037-D012-4E32-AF14-9469B614050C}" sibTransId="{4C9EB201-F2CC-4B00-A864-A211B04F53B6}"/>
    <dgm:cxn modelId="{12B494C9-6FD5-49AA-A58A-205C921DEB51}" type="presOf" srcId="{3D125BCB-4693-404C-BB2D-B896587F579E}" destId="{59C83A4E-C388-4375-B055-0DB7A65D33F6}" srcOrd="0" destOrd="0" presId="urn:microsoft.com/office/officeart/2005/8/layout/radial5"/>
    <dgm:cxn modelId="{C4F725B5-98A0-4634-93A2-7D755ED3B206}" srcId="{943A20C4-6635-494E-9FC4-887D300FDE81}" destId="{4A8BE610-D952-4E23-8D7C-13698E13A3AE}" srcOrd="2" destOrd="0" parTransId="{3D125BCB-4693-404C-BB2D-B896587F579E}" sibTransId="{4DA26FDA-F774-49C5-B4E2-204F96ED23C1}"/>
    <dgm:cxn modelId="{4B223D3B-ED7C-4DD7-86D4-1BA426C6812B}" srcId="{943A20C4-6635-494E-9FC4-887D300FDE81}" destId="{CA949115-9BD6-4346-A78F-499379F34655}" srcOrd="6" destOrd="0" parTransId="{9B4260D2-8858-423D-AE92-F7DE96363C32}" sibTransId="{9DA92298-1504-4B83-A22B-AF775E17AE44}"/>
    <dgm:cxn modelId="{062814E2-AE9C-4769-AE67-A27772503C41}" type="presOf" srcId="{C5F6A037-D012-4E32-AF14-9469B614050C}" destId="{1ECC4D52-9736-4EDC-9200-6E8C58366C4C}" srcOrd="1" destOrd="0" presId="urn:microsoft.com/office/officeart/2005/8/layout/radial5"/>
    <dgm:cxn modelId="{67B94D99-3E3A-41A7-AD74-77A833BE3603}" type="presOf" srcId="{9B4260D2-8858-423D-AE92-F7DE96363C32}" destId="{70DF5158-00B5-4AEF-94CD-DE18DEB7D53E}" srcOrd="0" destOrd="0" presId="urn:microsoft.com/office/officeart/2005/8/layout/radial5"/>
    <dgm:cxn modelId="{3FF6D3B0-799F-4EF5-8483-D2BA5F6D57C0}" srcId="{943A20C4-6635-494E-9FC4-887D300FDE81}" destId="{93A0237D-FA2B-4B6A-95DA-C408A1EF0796}" srcOrd="7" destOrd="0" parTransId="{36141E74-DD2D-4D36-AA1F-4907DA1B5CDD}" sibTransId="{0AD59D8F-69B5-448D-83BF-00406BD901BD}"/>
    <dgm:cxn modelId="{CBBD4174-53EA-4573-AFAD-516E4DC4940C}" type="presOf" srcId="{7939B183-0414-48E3-8845-4496FBBCD2C8}" destId="{58DB733B-6143-4BC1-92F6-EF6319884454}" srcOrd="1" destOrd="0" presId="urn:microsoft.com/office/officeart/2005/8/layout/radial5"/>
    <dgm:cxn modelId="{0257643F-F91B-4890-837B-949951184857}" type="presOf" srcId="{0CC03047-F66F-43F5-ABFB-98ED976B1FC0}" destId="{25D07747-8F83-4B52-99A1-77FD6C28DC1B}" srcOrd="1" destOrd="0" presId="urn:microsoft.com/office/officeart/2005/8/layout/radial5"/>
    <dgm:cxn modelId="{C88FF49C-6202-4752-B570-DB9137CCE22E}" type="presOf" srcId="{36141E74-DD2D-4D36-AA1F-4907DA1B5CDD}" destId="{628D0E44-8BB2-4B84-97A2-98F199B7601F}" srcOrd="1" destOrd="0" presId="urn:microsoft.com/office/officeart/2005/8/layout/radial5"/>
    <dgm:cxn modelId="{F87A0B96-83D8-4B46-BC70-4D869C6A1D70}" srcId="{3FAAE157-939B-40A3-988D-315BF88391E2}" destId="{943A20C4-6635-494E-9FC4-887D300FDE81}" srcOrd="0" destOrd="0" parTransId="{EAFF9BE6-F773-4442-9E8B-B7C893D65C24}" sibTransId="{40AA93A4-4B50-473D-90CC-3462A0EEB5BE}"/>
    <dgm:cxn modelId="{F7F6DBEA-B84E-4275-8DBC-834F14BBA306}" type="presParOf" srcId="{7169E40A-F237-4B54-839E-44A529D4A0D6}" destId="{3B894E48-6189-44CF-8063-EF6DF8D95D75}" srcOrd="0" destOrd="0" presId="urn:microsoft.com/office/officeart/2005/8/layout/radial5"/>
    <dgm:cxn modelId="{97AD1B00-598F-4B9E-92DE-43C28100B2FB}" type="presParOf" srcId="{7169E40A-F237-4B54-839E-44A529D4A0D6}" destId="{9876EE11-7479-4468-BDD7-1D18112E5784}" srcOrd="1" destOrd="0" presId="urn:microsoft.com/office/officeart/2005/8/layout/radial5"/>
    <dgm:cxn modelId="{D358B54B-3145-4E6B-B0C3-7EB5D2423DAE}" type="presParOf" srcId="{9876EE11-7479-4468-BDD7-1D18112E5784}" destId="{58DB733B-6143-4BC1-92F6-EF6319884454}" srcOrd="0" destOrd="0" presId="urn:microsoft.com/office/officeart/2005/8/layout/radial5"/>
    <dgm:cxn modelId="{06B315C4-A732-4AA0-8593-AC5E3C6AA1CB}" type="presParOf" srcId="{7169E40A-F237-4B54-839E-44A529D4A0D6}" destId="{F9417F09-C0D5-4A39-8051-750FC55176A8}" srcOrd="2" destOrd="0" presId="urn:microsoft.com/office/officeart/2005/8/layout/radial5"/>
    <dgm:cxn modelId="{6985FED9-0DA4-4745-B44D-C68FE47205D6}" type="presParOf" srcId="{7169E40A-F237-4B54-839E-44A529D4A0D6}" destId="{C26ECC5B-6553-4842-9947-532E7B8CB3AD}" srcOrd="3" destOrd="0" presId="urn:microsoft.com/office/officeart/2005/8/layout/radial5"/>
    <dgm:cxn modelId="{D94D8F5E-393B-4F4D-82DE-CBCA2A03B7AC}" type="presParOf" srcId="{C26ECC5B-6553-4842-9947-532E7B8CB3AD}" destId="{359401AB-4C1F-4972-8547-AD6AD5CE887F}" srcOrd="0" destOrd="0" presId="urn:microsoft.com/office/officeart/2005/8/layout/radial5"/>
    <dgm:cxn modelId="{E1FF34CE-1FB3-476D-A8B2-342109ED9AEB}" type="presParOf" srcId="{7169E40A-F237-4B54-839E-44A529D4A0D6}" destId="{38E6C900-07A7-4BB5-A572-007CBCF96667}" srcOrd="4" destOrd="0" presId="urn:microsoft.com/office/officeart/2005/8/layout/radial5"/>
    <dgm:cxn modelId="{2443B998-742A-4B9D-8216-183193C5F824}" type="presParOf" srcId="{7169E40A-F237-4B54-839E-44A529D4A0D6}" destId="{59C83A4E-C388-4375-B055-0DB7A65D33F6}" srcOrd="5" destOrd="0" presId="urn:microsoft.com/office/officeart/2005/8/layout/radial5"/>
    <dgm:cxn modelId="{A557ED2C-479E-40D0-BE92-A24E3252EE7B}" type="presParOf" srcId="{59C83A4E-C388-4375-B055-0DB7A65D33F6}" destId="{C7169613-7C42-4908-A4E9-F93FD3281C5E}" srcOrd="0" destOrd="0" presId="urn:microsoft.com/office/officeart/2005/8/layout/radial5"/>
    <dgm:cxn modelId="{3B6E4AAB-3093-47E4-96B0-AA607D677101}" type="presParOf" srcId="{7169E40A-F237-4B54-839E-44A529D4A0D6}" destId="{9476EC7C-4DB4-43A2-AD40-448AD90690F4}" srcOrd="6" destOrd="0" presId="urn:microsoft.com/office/officeart/2005/8/layout/radial5"/>
    <dgm:cxn modelId="{4D1D8E4A-A8E1-4743-9055-CBA3D7D76EA0}" type="presParOf" srcId="{7169E40A-F237-4B54-839E-44A529D4A0D6}" destId="{458F34FB-CB5E-42C4-B104-FFEEB8C6B6D1}" srcOrd="7" destOrd="0" presId="urn:microsoft.com/office/officeart/2005/8/layout/radial5"/>
    <dgm:cxn modelId="{B4770A14-0F08-4A37-8DE3-8567181753EC}" type="presParOf" srcId="{458F34FB-CB5E-42C4-B104-FFEEB8C6B6D1}" destId="{2FF3FAA8-B3AA-4A08-9268-2FEC07A5AF6F}" srcOrd="0" destOrd="0" presId="urn:microsoft.com/office/officeart/2005/8/layout/radial5"/>
    <dgm:cxn modelId="{47376576-40FE-4A76-A0E0-51C7C6C138F0}" type="presParOf" srcId="{7169E40A-F237-4B54-839E-44A529D4A0D6}" destId="{CAEED190-4DFD-4FF8-B521-10FB1853DA3B}" srcOrd="8" destOrd="0" presId="urn:microsoft.com/office/officeart/2005/8/layout/radial5"/>
    <dgm:cxn modelId="{6A67C174-6987-4A62-B69B-0559317789FD}" type="presParOf" srcId="{7169E40A-F237-4B54-839E-44A529D4A0D6}" destId="{AABEF6DA-6EC6-4560-B30F-0B10FE731E1A}" srcOrd="9" destOrd="0" presId="urn:microsoft.com/office/officeart/2005/8/layout/radial5"/>
    <dgm:cxn modelId="{231D0A98-EBEB-4E44-AA57-ACE0B5F9CFBD}" type="presParOf" srcId="{AABEF6DA-6EC6-4560-B30F-0B10FE731E1A}" destId="{1ECC4D52-9736-4EDC-9200-6E8C58366C4C}" srcOrd="0" destOrd="0" presId="urn:microsoft.com/office/officeart/2005/8/layout/radial5"/>
    <dgm:cxn modelId="{AD2C47AB-5B63-4C28-B11B-5954C24E1B46}" type="presParOf" srcId="{7169E40A-F237-4B54-839E-44A529D4A0D6}" destId="{1B8EBCAE-15B3-47FC-8227-8E70D7841C86}" srcOrd="10" destOrd="0" presId="urn:microsoft.com/office/officeart/2005/8/layout/radial5"/>
    <dgm:cxn modelId="{0086F293-2BFA-4810-942A-8CFB49F3CE75}" type="presParOf" srcId="{7169E40A-F237-4B54-839E-44A529D4A0D6}" destId="{8586AAA1-829F-4EAD-84E2-2B0DBD978329}" srcOrd="11" destOrd="0" presId="urn:microsoft.com/office/officeart/2005/8/layout/radial5"/>
    <dgm:cxn modelId="{2617E98B-811D-48E2-AE66-BED3CE5E7FAA}" type="presParOf" srcId="{8586AAA1-829F-4EAD-84E2-2B0DBD978329}" destId="{B9E0EB25-E111-45FA-BEEB-45E307AAC77C}" srcOrd="0" destOrd="0" presId="urn:microsoft.com/office/officeart/2005/8/layout/radial5"/>
    <dgm:cxn modelId="{B8D4CA7D-150B-4C2E-98C0-77AAA93129D2}" type="presParOf" srcId="{7169E40A-F237-4B54-839E-44A529D4A0D6}" destId="{3389A6F4-0917-4A4A-ADD6-53A1A15D9AF0}" srcOrd="12" destOrd="0" presId="urn:microsoft.com/office/officeart/2005/8/layout/radial5"/>
    <dgm:cxn modelId="{6A997E73-B587-4C89-80CF-DD6DB81F88D9}" type="presParOf" srcId="{7169E40A-F237-4B54-839E-44A529D4A0D6}" destId="{70DF5158-00B5-4AEF-94CD-DE18DEB7D53E}" srcOrd="13" destOrd="0" presId="urn:microsoft.com/office/officeart/2005/8/layout/radial5"/>
    <dgm:cxn modelId="{C3EA0A54-7DFD-418C-A1E0-4391A4E59B37}" type="presParOf" srcId="{70DF5158-00B5-4AEF-94CD-DE18DEB7D53E}" destId="{B2D35597-C8A7-4B22-A914-AE1F7AFB7405}" srcOrd="0" destOrd="0" presId="urn:microsoft.com/office/officeart/2005/8/layout/radial5"/>
    <dgm:cxn modelId="{DFFC642A-13F7-4890-81F8-112BDA0CE138}" type="presParOf" srcId="{7169E40A-F237-4B54-839E-44A529D4A0D6}" destId="{D17086E7-68F4-4775-A2F9-D69DDBB45A51}" srcOrd="14" destOrd="0" presId="urn:microsoft.com/office/officeart/2005/8/layout/radial5"/>
    <dgm:cxn modelId="{6E4AAF38-6D6D-4F14-B236-6F26CFD4E165}" type="presParOf" srcId="{7169E40A-F237-4B54-839E-44A529D4A0D6}" destId="{AC92A739-0E78-4317-BEA1-FB105CEC25A1}" srcOrd="15" destOrd="0" presId="urn:microsoft.com/office/officeart/2005/8/layout/radial5"/>
    <dgm:cxn modelId="{FB8DC0BD-9EBB-46E5-B047-C385CF6919FE}" type="presParOf" srcId="{AC92A739-0E78-4317-BEA1-FB105CEC25A1}" destId="{628D0E44-8BB2-4B84-97A2-98F199B7601F}" srcOrd="0" destOrd="0" presId="urn:microsoft.com/office/officeart/2005/8/layout/radial5"/>
    <dgm:cxn modelId="{BAB52C4B-D82B-48E6-9A3A-E7B1C34A0247}" type="presParOf" srcId="{7169E40A-F237-4B54-839E-44A529D4A0D6}" destId="{2471F7DC-7D37-4244-ACEB-881F9CACAD44}" srcOrd="16" destOrd="0" presId="urn:microsoft.com/office/officeart/2005/8/layout/radial5"/>
    <dgm:cxn modelId="{7AB45775-620B-49AD-AB2A-B51BB61598F3}" type="presParOf" srcId="{7169E40A-F237-4B54-839E-44A529D4A0D6}" destId="{A10C97E5-6626-46A8-BEED-9ABC48298225}" srcOrd="17" destOrd="0" presId="urn:microsoft.com/office/officeart/2005/8/layout/radial5"/>
    <dgm:cxn modelId="{DE39B1AD-3456-48B9-9FF9-0475DB0C6029}" type="presParOf" srcId="{A10C97E5-6626-46A8-BEED-9ABC48298225}" destId="{25D07747-8F83-4B52-99A1-77FD6C28DC1B}" srcOrd="0" destOrd="0" presId="urn:microsoft.com/office/officeart/2005/8/layout/radial5"/>
    <dgm:cxn modelId="{D2E2148D-2F7E-4EDD-A2ED-38EFDC9E1EC3}" type="presParOf" srcId="{7169E40A-F237-4B54-839E-44A529D4A0D6}" destId="{6F67DBDC-FEE7-4D2D-9E66-78C40A77E7D2}"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2001B-9B97-4401-8FA9-273C0B107198}">
      <dsp:nvSpPr>
        <dsp:cNvPr id="0" name=""/>
        <dsp:cNvSpPr/>
      </dsp:nvSpPr>
      <dsp:spPr>
        <a:xfrm rot="5400000">
          <a:off x="3232713" y="124676"/>
          <a:ext cx="1903653" cy="1656178"/>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Take part in debates</a:t>
          </a:r>
        </a:p>
      </dsp:txBody>
      <dsp:txXfrm rot="-5400000">
        <a:off x="3614538" y="297592"/>
        <a:ext cx="1140002" cy="1310347"/>
      </dsp:txXfrm>
    </dsp:sp>
    <dsp:sp modelId="{80BA5FA0-998E-4D19-B05B-955197BF7FA8}">
      <dsp:nvSpPr>
        <dsp:cNvPr id="0" name=""/>
        <dsp:cNvSpPr/>
      </dsp:nvSpPr>
      <dsp:spPr>
        <a:xfrm>
          <a:off x="5062886" y="381669"/>
          <a:ext cx="2124477" cy="1142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dirty="0" smtClean="0"/>
            <a:t>Voting in divisions</a:t>
          </a:r>
          <a:endParaRPr lang="en-GB" sz="1500" kern="1200" dirty="0"/>
        </a:p>
      </dsp:txBody>
      <dsp:txXfrm>
        <a:off x="5062886" y="381669"/>
        <a:ext cx="2124477" cy="1142192"/>
      </dsp:txXfrm>
    </dsp:sp>
    <dsp:sp modelId="{E371CD9F-1346-4D55-8C10-4E3E5AEEC7F4}">
      <dsp:nvSpPr>
        <dsp:cNvPr id="0" name=""/>
        <dsp:cNvSpPr/>
      </dsp:nvSpPr>
      <dsp:spPr>
        <a:xfrm rot="5400000">
          <a:off x="1444040" y="124676"/>
          <a:ext cx="1903653" cy="1656178"/>
        </a:xfrm>
        <a:prstGeom prst="hexagon">
          <a:avLst>
            <a:gd name="adj" fmla="val 25000"/>
            <a:gd name="vf" fmla="val 115470"/>
          </a:avLst>
        </a:prstGeom>
        <a:gradFill rotWithShape="0">
          <a:gsLst>
            <a:gs pos="0">
              <a:schemeClr val="accent2">
                <a:hueOff val="2096706"/>
                <a:satOff val="-398"/>
                <a:lumOff val="-2000"/>
                <a:alphaOff val="0"/>
                <a:shade val="51000"/>
                <a:satMod val="130000"/>
              </a:schemeClr>
            </a:gs>
            <a:gs pos="80000">
              <a:schemeClr val="accent2">
                <a:hueOff val="2096706"/>
                <a:satOff val="-398"/>
                <a:lumOff val="-2000"/>
                <a:alphaOff val="0"/>
                <a:shade val="93000"/>
                <a:satMod val="130000"/>
              </a:schemeClr>
            </a:gs>
            <a:gs pos="100000">
              <a:schemeClr val="accent2">
                <a:hueOff val="2096706"/>
                <a:satOff val="-398"/>
                <a:lumOff val="-2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2096706"/>
              <a:satOff val="-398"/>
              <a:lumOff val="-200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825865" y="297592"/>
        <a:ext cx="1140002" cy="1310347"/>
      </dsp:txXfrm>
    </dsp:sp>
    <dsp:sp modelId="{107047AC-1F72-47BB-A233-7610DDD1EBF4}">
      <dsp:nvSpPr>
        <dsp:cNvPr id="0" name=""/>
        <dsp:cNvSpPr/>
      </dsp:nvSpPr>
      <dsp:spPr>
        <a:xfrm rot="5400000">
          <a:off x="2334950" y="1740497"/>
          <a:ext cx="1903653" cy="1656178"/>
        </a:xfrm>
        <a:prstGeom prst="hexagon">
          <a:avLst>
            <a:gd name="adj" fmla="val 25000"/>
            <a:gd name="vf" fmla="val 115470"/>
          </a:avLst>
        </a:prstGeom>
        <a:gradFill rotWithShape="0">
          <a:gsLst>
            <a:gs pos="0">
              <a:schemeClr val="accent2">
                <a:hueOff val="4193411"/>
                <a:satOff val="-795"/>
                <a:lumOff val="-4000"/>
                <a:alphaOff val="0"/>
                <a:shade val="51000"/>
                <a:satMod val="130000"/>
              </a:schemeClr>
            </a:gs>
            <a:gs pos="80000">
              <a:schemeClr val="accent2">
                <a:hueOff val="4193411"/>
                <a:satOff val="-795"/>
                <a:lumOff val="-4000"/>
                <a:alphaOff val="0"/>
                <a:shade val="93000"/>
                <a:satMod val="130000"/>
              </a:schemeClr>
            </a:gs>
            <a:gs pos="100000">
              <a:schemeClr val="accent2">
                <a:hueOff val="4193411"/>
                <a:satOff val="-795"/>
                <a:lumOff val="-4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4193411"/>
              <a:satOff val="-795"/>
              <a:lumOff val="-400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Speaking in debates</a:t>
          </a:r>
          <a:endParaRPr lang="en-GB" sz="1700" kern="1200" dirty="0"/>
        </a:p>
      </dsp:txBody>
      <dsp:txXfrm rot="-5400000">
        <a:off x="2716775" y="1913413"/>
        <a:ext cx="1140002" cy="1310347"/>
      </dsp:txXfrm>
    </dsp:sp>
    <dsp:sp modelId="{6CBDAE7B-1F51-401D-8E4B-7A0ABFB470CA}">
      <dsp:nvSpPr>
        <dsp:cNvPr id="0" name=""/>
        <dsp:cNvSpPr/>
      </dsp:nvSpPr>
      <dsp:spPr>
        <a:xfrm>
          <a:off x="334210" y="1997490"/>
          <a:ext cx="2055946" cy="1142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r" defTabSz="666750">
            <a:lnSpc>
              <a:spcPct val="90000"/>
            </a:lnSpc>
            <a:spcBef>
              <a:spcPct val="0"/>
            </a:spcBef>
            <a:spcAft>
              <a:spcPct val="35000"/>
            </a:spcAft>
          </a:pPr>
          <a:r>
            <a:rPr lang="en-GB" sz="1500" kern="1200" dirty="0" smtClean="0"/>
            <a:t>Scrutinising legislation</a:t>
          </a:r>
          <a:endParaRPr lang="en-GB" sz="1500" kern="1200" dirty="0"/>
        </a:p>
      </dsp:txBody>
      <dsp:txXfrm>
        <a:off x="334210" y="1997490"/>
        <a:ext cx="2055946" cy="1142192"/>
      </dsp:txXfrm>
    </dsp:sp>
    <dsp:sp modelId="{E2E2B65A-CF2F-442E-86F9-FDB1BBEBCE2A}">
      <dsp:nvSpPr>
        <dsp:cNvPr id="0" name=""/>
        <dsp:cNvSpPr/>
      </dsp:nvSpPr>
      <dsp:spPr>
        <a:xfrm rot="5400000">
          <a:off x="4123623" y="1740497"/>
          <a:ext cx="1903653" cy="1656178"/>
        </a:xfrm>
        <a:prstGeom prst="hexagon">
          <a:avLst>
            <a:gd name="adj" fmla="val 25000"/>
            <a:gd name="vf" fmla="val 115470"/>
          </a:avLst>
        </a:prstGeom>
        <a:gradFill rotWithShape="0">
          <a:gsLst>
            <a:gs pos="0">
              <a:schemeClr val="accent2">
                <a:hueOff val="6290117"/>
                <a:satOff val="-1193"/>
                <a:lumOff val="-5999"/>
                <a:alphaOff val="0"/>
                <a:shade val="51000"/>
                <a:satMod val="130000"/>
              </a:schemeClr>
            </a:gs>
            <a:gs pos="80000">
              <a:schemeClr val="accent2">
                <a:hueOff val="6290117"/>
                <a:satOff val="-1193"/>
                <a:lumOff val="-5999"/>
                <a:alphaOff val="0"/>
                <a:shade val="93000"/>
                <a:satMod val="130000"/>
              </a:schemeClr>
            </a:gs>
            <a:gs pos="100000">
              <a:schemeClr val="accent2">
                <a:hueOff val="6290117"/>
                <a:satOff val="-1193"/>
                <a:lumOff val="-59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6290117"/>
              <a:satOff val="-1193"/>
              <a:lumOff val="-5999"/>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4505448" y="1913413"/>
        <a:ext cx="1140002" cy="1310347"/>
      </dsp:txXfrm>
    </dsp:sp>
    <dsp:sp modelId="{94F554E0-07BA-4D69-855C-CCF9AACDCBED}">
      <dsp:nvSpPr>
        <dsp:cNvPr id="0" name=""/>
        <dsp:cNvSpPr/>
      </dsp:nvSpPr>
      <dsp:spPr>
        <a:xfrm rot="5400000">
          <a:off x="3232713" y="3356318"/>
          <a:ext cx="1903653" cy="1656178"/>
        </a:xfrm>
        <a:prstGeom prst="hexagon">
          <a:avLst>
            <a:gd name="adj" fmla="val 25000"/>
            <a:gd name="vf" fmla="val 115470"/>
          </a:avLst>
        </a:prstGeom>
        <a:gradFill rotWithShape="0">
          <a:gsLst>
            <a:gs pos="0">
              <a:schemeClr val="accent2">
                <a:hueOff val="8386823"/>
                <a:satOff val="-1590"/>
                <a:lumOff val="-7999"/>
                <a:alphaOff val="0"/>
                <a:shade val="51000"/>
                <a:satMod val="130000"/>
              </a:schemeClr>
            </a:gs>
            <a:gs pos="80000">
              <a:schemeClr val="accent2">
                <a:hueOff val="8386823"/>
                <a:satOff val="-1590"/>
                <a:lumOff val="-7999"/>
                <a:alphaOff val="0"/>
                <a:shade val="93000"/>
                <a:satMod val="130000"/>
              </a:schemeClr>
            </a:gs>
            <a:gs pos="100000">
              <a:schemeClr val="accent2">
                <a:hueOff val="8386823"/>
                <a:satOff val="-1590"/>
                <a:lumOff val="-79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8386823"/>
              <a:satOff val="-1590"/>
              <a:lumOff val="-7999"/>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GB" sz="1700" kern="1200" dirty="0" smtClean="0"/>
            <a:t>Member of committee </a:t>
          </a:r>
          <a:endParaRPr lang="en-GB" sz="1700" kern="1200" dirty="0"/>
        </a:p>
      </dsp:txBody>
      <dsp:txXfrm rot="-5400000">
        <a:off x="3614538" y="3529234"/>
        <a:ext cx="1140002" cy="1310347"/>
      </dsp:txXfrm>
    </dsp:sp>
    <dsp:sp modelId="{7F526075-C4C4-4435-83C4-19C89F4A3BF9}">
      <dsp:nvSpPr>
        <dsp:cNvPr id="0" name=""/>
        <dsp:cNvSpPr/>
      </dsp:nvSpPr>
      <dsp:spPr>
        <a:xfrm>
          <a:off x="5062886" y="3613312"/>
          <a:ext cx="2124477" cy="1142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GB" sz="1500" kern="1200" dirty="0" smtClean="0"/>
            <a:t>Campaigning for issue</a:t>
          </a:r>
          <a:endParaRPr lang="en-GB" sz="1500" kern="1200" dirty="0"/>
        </a:p>
        <a:p>
          <a:pPr lvl="0" algn="l" defTabSz="666750">
            <a:lnSpc>
              <a:spcPct val="90000"/>
            </a:lnSpc>
            <a:spcBef>
              <a:spcPct val="0"/>
            </a:spcBef>
            <a:spcAft>
              <a:spcPct val="35000"/>
            </a:spcAft>
          </a:pPr>
          <a:r>
            <a:rPr lang="en-GB" sz="1500" kern="1200" dirty="0" smtClean="0"/>
            <a:t>Redressing grievances</a:t>
          </a:r>
          <a:endParaRPr lang="en-GB" sz="1500" kern="1200" dirty="0"/>
        </a:p>
        <a:p>
          <a:pPr lvl="0" algn="l" defTabSz="666750">
            <a:lnSpc>
              <a:spcPct val="90000"/>
            </a:lnSpc>
            <a:spcBef>
              <a:spcPct val="0"/>
            </a:spcBef>
            <a:spcAft>
              <a:spcPct val="35000"/>
            </a:spcAft>
          </a:pPr>
          <a:endParaRPr lang="en-GB" sz="1500" kern="1200" dirty="0"/>
        </a:p>
        <a:p>
          <a:pPr lvl="0" algn="l" defTabSz="666750">
            <a:lnSpc>
              <a:spcPct val="90000"/>
            </a:lnSpc>
            <a:spcBef>
              <a:spcPct val="0"/>
            </a:spcBef>
            <a:spcAft>
              <a:spcPct val="35000"/>
            </a:spcAft>
          </a:pPr>
          <a:endParaRPr lang="en-GB" sz="1500" kern="1200" dirty="0"/>
        </a:p>
      </dsp:txBody>
      <dsp:txXfrm>
        <a:off x="5062886" y="3613312"/>
        <a:ext cx="2124477" cy="1142192"/>
      </dsp:txXfrm>
    </dsp:sp>
    <dsp:sp modelId="{EAC2B02E-D4A1-4AD6-BF3D-C06087BEC11C}">
      <dsp:nvSpPr>
        <dsp:cNvPr id="0" name=""/>
        <dsp:cNvSpPr/>
      </dsp:nvSpPr>
      <dsp:spPr>
        <a:xfrm rot="5400000">
          <a:off x="1444040" y="3356318"/>
          <a:ext cx="1903653" cy="1656178"/>
        </a:xfrm>
        <a:prstGeom prst="hexagon">
          <a:avLst>
            <a:gd name="adj" fmla="val 25000"/>
            <a:gd name="vf" fmla="val 115470"/>
          </a:avLst>
        </a:prstGeom>
        <a:gradFill rotWithShape="0">
          <a:gsLst>
            <a:gs pos="0">
              <a:schemeClr val="accent2">
                <a:hueOff val="10483529"/>
                <a:satOff val="-1988"/>
                <a:lumOff val="-9999"/>
                <a:alphaOff val="0"/>
                <a:shade val="51000"/>
                <a:satMod val="130000"/>
              </a:schemeClr>
            </a:gs>
            <a:gs pos="80000">
              <a:schemeClr val="accent2">
                <a:hueOff val="10483529"/>
                <a:satOff val="-1988"/>
                <a:lumOff val="-9999"/>
                <a:alphaOff val="0"/>
                <a:shade val="93000"/>
                <a:satMod val="130000"/>
              </a:schemeClr>
            </a:gs>
            <a:gs pos="100000">
              <a:schemeClr val="accent2">
                <a:hueOff val="10483529"/>
                <a:satOff val="-1988"/>
                <a:lumOff val="-99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hueOff val="10483529"/>
              <a:satOff val="-1988"/>
              <a:lumOff val="-9999"/>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GB" sz="3600" kern="1200"/>
        </a:p>
      </dsp:txBody>
      <dsp:txXfrm rot="-5400000">
        <a:off x="1825865" y="3529234"/>
        <a:ext cx="1140002" cy="13103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85079-E15B-4AD0-BA50-94F22D7BA198}">
      <dsp:nvSpPr>
        <dsp:cNvPr id="0" name=""/>
        <dsp:cNvSpPr/>
      </dsp:nvSpPr>
      <dsp:spPr>
        <a:xfrm>
          <a:off x="3670719" y="1820824"/>
          <a:ext cx="1299519" cy="12995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Public Accounts Committee</a:t>
          </a:r>
          <a:endParaRPr lang="en-GB" sz="1500" kern="1200" dirty="0"/>
        </a:p>
      </dsp:txBody>
      <dsp:txXfrm>
        <a:off x="3861029" y="2011134"/>
        <a:ext cx="918899" cy="918899"/>
      </dsp:txXfrm>
    </dsp:sp>
    <dsp:sp modelId="{1F2C18A9-4387-49AD-A47F-2501C2B65717}">
      <dsp:nvSpPr>
        <dsp:cNvPr id="0" name=""/>
        <dsp:cNvSpPr/>
      </dsp:nvSpPr>
      <dsp:spPr>
        <a:xfrm rot="16200000">
          <a:off x="4182865" y="1348047"/>
          <a:ext cx="275227" cy="4418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4224149" y="1477698"/>
        <a:ext cx="192659" cy="265102"/>
      </dsp:txXfrm>
    </dsp:sp>
    <dsp:sp modelId="{616A7976-449B-4511-9380-111DA3C150CB}">
      <dsp:nvSpPr>
        <dsp:cNvPr id="0" name=""/>
        <dsp:cNvSpPr/>
      </dsp:nvSpPr>
      <dsp:spPr>
        <a:xfrm>
          <a:off x="3670719" y="2008"/>
          <a:ext cx="1299519" cy="1299519"/>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GB" sz="1050" b="1" kern="1200" dirty="0" smtClean="0"/>
            <a:t>Most important select committee</a:t>
          </a:r>
        </a:p>
      </dsp:txBody>
      <dsp:txXfrm>
        <a:off x="3861029" y="192318"/>
        <a:ext cx="918899" cy="918899"/>
      </dsp:txXfrm>
    </dsp:sp>
    <dsp:sp modelId="{F901210C-B595-4AAC-A605-82347859B88D}">
      <dsp:nvSpPr>
        <dsp:cNvPr id="0" name=""/>
        <dsp:cNvSpPr/>
      </dsp:nvSpPr>
      <dsp:spPr>
        <a:xfrm rot="19800000">
          <a:off x="4963690" y="1798856"/>
          <a:ext cx="275227" cy="441836"/>
        </a:xfrm>
        <a:prstGeom prst="rightArrow">
          <a:avLst>
            <a:gd name="adj1" fmla="val 60000"/>
            <a:gd name="adj2" fmla="val 50000"/>
          </a:avLst>
        </a:prstGeom>
        <a:solidFill>
          <a:schemeClr val="accent2">
            <a:hueOff val="2096706"/>
            <a:satOff val="-398"/>
            <a:lumOff val="-2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4969221" y="1907865"/>
        <a:ext cx="192659" cy="265102"/>
      </dsp:txXfrm>
    </dsp:sp>
    <dsp:sp modelId="{2D030344-3042-41B8-B58A-08AD1A6B1093}">
      <dsp:nvSpPr>
        <dsp:cNvPr id="0" name=""/>
        <dsp:cNvSpPr/>
      </dsp:nvSpPr>
      <dsp:spPr>
        <a:xfrm>
          <a:off x="5245860" y="911416"/>
          <a:ext cx="1299519" cy="1299519"/>
        </a:xfrm>
        <a:prstGeom prst="ellipse">
          <a:avLst/>
        </a:prstGeom>
        <a:solidFill>
          <a:schemeClr val="accent2">
            <a:hueOff val="2096706"/>
            <a:satOff val="-398"/>
            <a:lumOff val="-2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Looks at how much money has been spent &amp; if it value for money</a:t>
          </a:r>
          <a:endParaRPr lang="en-GB" sz="1100" kern="1200" dirty="0">
            <a:solidFill>
              <a:schemeClr val="tx1"/>
            </a:solidFill>
          </a:endParaRPr>
        </a:p>
      </dsp:txBody>
      <dsp:txXfrm>
        <a:off x="5436170" y="1101726"/>
        <a:ext cx="918899" cy="918899"/>
      </dsp:txXfrm>
    </dsp:sp>
    <dsp:sp modelId="{BEAD23AC-AA15-407B-B9C5-FC50FE57390D}">
      <dsp:nvSpPr>
        <dsp:cNvPr id="0" name=""/>
        <dsp:cNvSpPr/>
      </dsp:nvSpPr>
      <dsp:spPr>
        <a:xfrm rot="1800000">
          <a:off x="4963690" y="2700474"/>
          <a:ext cx="275227" cy="441836"/>
        </a:xfrm>
        <a:prstGeom prst="rightArrow">
          <a:avLst>
            <a:gd name="adj1" fmla="val 60000"/>
            <a:gd name="adj2" fmla="val 50000"/>
          </a:avLst>
        </a:prstGeom>
        <a:solidFill>
          <a:schemeClr val="accent2">
            <a:hueOff val="4193411"/>
            <a:satOff val="-795"/>
            <a:lumOff val="-4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4969221" y="2768199"/>
        <a:ext cx="192659" cy="265102"/>
      </dsp:txXfrm>
    </dsp:sp>
    <dsp:sp modelId="{54B8ADE8-ED7E-4917-8E40-FF69C403D0AF}">
      <dsp:nvSpPr>
        <dsp:cNvPr id="0" name=""/>
        <dsp:cNvSpPr/>
      </dsp:nvSpPr>
      <dsp:spPr>
        <a:xfrm>
          <a:off x="5245860" y="2730232"/>
          <a:ext cx="1299519" cy="1299519"/>
        </a:xfrm>
        <a:prstGeom prst="ellipse">
          <a:avLst/>
        </a:prstGeom>
        <a:solidFill>
          <a:schemeClr val="accent2">
            <a:hueOff val="4193411"/>
            <a:satOff val="-795"/>
            <a:lumOff val="-4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Chair is from opposition, elected by MPs, independent and has high prestige</a:t>
          </a:r>
          <a:endParaRPr lang="en-GB" sz="1100" kern="1200" dirty="0">
            <a:solidFill>
              <a:schemeClr val="tx1"/>
            </a:solidFill>
          </a:endParaRPr>
        </a:p>
      </dsp:txBody>
      <dsp:txXfrm>
        <a:off x="5436170" y="2920542"/>
        <a:ext cx="918899" cy="918899"/>
      </dsp:txXfrm>
    </dsp:sp>
    <dsp:sp modelId="{61AFAED9-A3BA-49DC-9234-BFC2E1DE0C7D}">
      <dsp:nvSpPr>
        <dsp:cNvPr id="0" name=""/>
        <dsp:cNvSpPr/>
      </dsp:nvSpPr>
      <dsp:spPr>
        <a:xfrm rot="5400000">
          <a:off x="4182865" y="3151284"/>
          <a:ext cx="275227" cy="441836"/>
        </a:xfrm>
        <a:prstGeom prst="rightArrow">
          <a:avLst>
            <a:gd name="adj1" fmla="val 60000"/>
            <a:gd name="adj2" fmla="val 50000"/>
          </a:avLst>
        </a:prstGeom>
        <a:solidFill>
          <a:schemeClr val="accent2">
            <a:hueOff val="6290117"/>
            <a:satOff val="-1193"/>
            <a:lumOff val="-59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4224149" y="3198367"/>
        <a:ext cx="192659" cy="265102"/>
      </dsp:txXfrm>
    </dsp:sp>
    <dsp:sp modelId="{7DA8D916-945D-46D9-8CBF-47F205C52A05}">
      <dsp:nvSpPr>
        <dsp:cNvPr id="0" name=""/>
        <dsp:cNvSpPr/>
      </dsp:nvSpPr>
      <dsp:spPr>
        <a:xfrm>
          <a:off x="3670719" y="3639639"/>
          <a:ext cx="1299519" cy="1299519"/>
        </a:xfrm>
        <a:prstGeom prst="ellipse">
          <a:avLst/>
        </a:prstGeom>
        <a:solidFill>
          <a:schemeClr val="accent2">
            <a:hueOff val="6290117"/>
            <a:satOff val="-1193"/>
            <a:lumOff val="-59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dirty="0" smtClean="0">
              <a:solidFill>
                <a:schemeClr val="tx1"/>
              </a:solidFill>
            </a:rPr>
            <a:t>Members act independently</a:t>
          </a:r>
          <a:endParaRPr lang="en-GB" sz="1100" kern="1200" dirty="0">
            <a:solidFill>
              <a:schemeClr val="tx1"/>
            </a:solidFill>
          </a:endParaRPr>
        </a:p>
      </dsp:txBody>
      <dsp:txXfrm>
        <a:off x="3861029" y="3829949"/>
        <a:ext cx="918899" cy="918899"/>
      </dsp:txXfrm>
    </dsp:sp>
    <dsp:sp modelId="{15FD4EA6-9DC1-40D6-AA58-EF3C3E5CD37D}">
      <dsp:nvSpPr>
        <dsp:cNvPr id="0" name=""/>
        <dsp:cNvSpPr/>
      </dsp:nvSpPr>
      <dsp:spPr>
        <a:xfrm rot="9000000">
          <a:off x="3402041" y="2700474"/>
          <a:ext cx="275227" cy="441836"/>
        </a:xfrm>
        <a:prstGeom prst="rightArrow">
          <a:avLst>
            <a:gd name="adj1" fmla="val 60000"/>
            <a:gd name="adj2" fmla="val 50000"/>
          </a:avLst>
        </a:prstGeom>
        <a:solidFill>
          <a:schemeClr val="accent2">
            <a:hueOff val="8386823"/>
            <a:satOff val="-1590"/>
            <a:lumOff val="-79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3479078" y="2768199"/>
        <a:ext cx="192659" cy="265102"/>
      </dsp:txXfrm>
    </dsp:sp>
    <dsp:sp modelId="{A59D789A-2AC5-4BE0-8CAC-E837B919FB05}">
      <dsp:nvSpPr>
        <dsp:cNvPr id="0" name=""/>
        <dsp:cNvSpPr/>
      </dsp:nvSpPr>
      <dsp:spPr>
        <a:xfrm>
          <a:off x="2095579" y="2730232"/>
          <a:ext cx="1299519" cy="1299519"/>
        </a:xfrm>
        <a:prstGeom prst="ellipse">
          <a:avLst/>
        </a:prstGeom>
        <a:solidFill>
          <a:schemeClr val="accent2">
            <a:hueOff val="8386823"/>
            <a:satOff val="-1590"/>
            <a:lumOff val="-79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Reports are unanimous</a:t>
          </a:r>
          <a:endParaRPr lang="en-GB" sz="1400" kern="1200" dirty="0">
            <a:solidFill>
              <a:schemeClr val="tx1"/>
            </a:solidFill>
          </a:endParaRPr>
        </a:p>
      </dsp:txBody>
      <dsp:txXfrm>
        <a:off x="2285889" y="2920542"/>
        <a:ext cx="918899" cy="918899"/>
      </dsp:txXfrm>
    </dsp:sp>
    <dsp:sp modelId="{C821D338-732A-4625-9470-4D1040880F65}">
      <dsp:nvSpPr>
        <dsp:cNvPr id="0" name=""/>
        <dsp:cNvSpPr/>
      </dsp:nvSpPr>
      <dsp:spPr>
        <a:xfrm rot="12600000">
          <a:off x="3402041" y="1798856"/>
          <a:ext cx="275227" cy="441836"/>
        </a:xfrm>
        <a:prstGeom prst="rightArrow">
          <a:avLst>
            <a:gd name="adj1" fmla="val 60000"/>
            <a:gd name="adj2" fmla="val 50000"/>
          </a:avLst>
        </a:prstGeom>
        <a:solidFill>
          <a:schemeClr val="accent2">
            <a:hueOff val="10483529"/>
            <a:satOff val="-1988"/>
            <a:lumOff val="-99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3479078" y="1907865"/>
        <a:ext cx="192659" cy="265102"/>
      </dsp:txXfrm>
    </dsp:sp>
    <dsp:sp modelId="{4D7782CF-A7EC-4834-A0B0-D7EDD370F201}">
      <dsp:nvSpPr>
        <dsp:cNvPr id="0" name=""/>
        <dsp:cNvSpPr/>
      </dsp:nvSpPr>
      <dsp:spPr>
        <a:xfrm>
          <a:off x="2095579" y="911416"/>
          <a:ext cx="1299519" cy="1299519"/>
        </a:xfrm>
        <a:prstGeom prst="ellipse">
          <a:avLst/>
        </a:prstGeom>
        <a:solidFill>
          <a:schemeClr val="accent2">
            <a:hueOff val="10483529"/>
            <a:satOff val="-1988"/>
            <a:lumOff val="-99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solidFill>
                <a:schemeClr val="tx1"/>
              </a:solidFill>
            </a:rPr>
            <a:t>HIGH PROFILE</a:t>
          </a:r>
          <a:endParaRPr lang="en-GB" sz="1400" kern="1200" dirty="0">
            <a:solidFill>
              <a:schemeClr val="tx1"/>
            </a:solidFill>
          </a:endParaRPr>
        </a:p>
      </dsp:txBody>
      <dsp:txXfrm>
        <a:off x="2285889" y="1101726"/>
        <a:ext cx="918899" cy="918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94E48-6189-44CF-8063-EF6DF8D95D75}">
      <dsp:nvSpPr>
        <dsp:cNvPr id="0" name=""/>
        <dsp:cNvSpPr/>
      </dsp:nvSpPr>
      <dsp:spPr>
        <a:xfrm>
          <a:off x="3242606" y="2084145"/>
          <a:ext cx="1463150" cy="14631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Departmental Select Committees</a:t>
          </a:r>
          <a:endParaRPr lang="en-GB" sz="1200" kern="1200" dirty="0">
            <a:solidFill>
              <a:schemeClr val="tx1"/>
            </a:solidFill>
          </a:endParaRPr>
        </a:p>
      </dsp:txBody>
      <dsp:txXfrm>
        <a:off x="3456879" y="2298418"/>
        <a:ext cx="1034604" cy="1034604"/>
      </dsp:txXfrm>
    </dsp:sp>
    <dsp:sp modelId="{9876EE11-7479-4468-BDD7-1D18112E5784}">
      <dsp:nvSpPr>
        <dsp:cNvPr id="0" name=""/>
        <dsp:cNvSpPr/>
      </dsp:nvSpPr>
      <dsp:spPr>
        <a:xfrm rot="16200000">
          <a:off x="3733322" y="1394592"/>
          <a:ext cx="481718" cy="49747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3805580" y="1566344"/>
        <a:ext cx="337203" cy="298483"/>
      </dsp:txXfrm>
    </dsp:sp>
    <dsp:sp modelId="{F9417F09-C0D5-4A39-8051-750FC55176A8}">
      <dsp:nvSpPr>
        <dsp:cNvPr id="0" name=""/>
        <dsp:cNvSpPr/>
      </dsp:nvSpPr>
      <dsp:spPr>
        <a:xfrm>
          <a:off x="3388921" y="4722"/>
          <a:ext cx="1170520" cy="117052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19 committees</a:t>
          </a:r>
          <a:endParaRPr lang="en-GB" sz="1200" kern="1200" dirty="0">
            <a:solidFill>
              <a:schemeClr val="tx1"/>
            </a:solidFill>
          </a:endParaRPr>
        </a:p>
      </dsp:txBody>
      <dsp:txXfrm>
        <a:off x="3560340" y="176141"/>
        <a:ext cx="827682" cy="827682"/>
      </dsp:txXfrm>
    </dsp:sp>
    <dsp:sp modelId="{C26ECC5B-6553-4842-9947-532E7B8CB3AD}">
      <dsp:nvSpPr>
        <dsp:cNvPr id="0" name=""/>
        <dsp:cNvSpPr/>
      </dsp:nvSpPr>
      <dsp:spPr>
        <a:xfrm rot="18600000">
          <a:off x="4486922" y="1668880"/>
          <a:ext cx="481718" cy="497471"/>
        </a:xfrm>
        <a:prstGeom prst="rightArrow">
          <a:avLst>
            <a:gd name="adj1" fmla="val 60000"/>
            <a:gd name="adj2" fmla="val 50000"/>
          </a:avLst>
        </a:prstGeom>
        <a:solidFill>
          <a:schemeClr val="accent2">
            <a:hueOff val="1310441"/>
            <a:satOff val="-248"/>
            <a:lumOff val="-12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4512733" y="1823726"/>
        <a:ext cx="337203" cy="298483"/>
      </dsp:txXfrm>
    </dsp:sp>
    <dsp:sp modelId="{38E6C900-07A7-4BB5-A572-007CBCF96667}">
      <dsp:nvSpPr>
        <dsp:cNvPr id="0" name=""/>
        <dsp:cNvSpPr/>
      </dsp:nvSpPr>
      <dsp:spPr>
        <a:xfrm>
          <a:off x="4819598" y="525446"/>
          <a:ext cx="1170520" cy="1170520"/>
        </a:xfrm>
        <a:prstGeom prst="ellipse">
          <a:avLst/>
        </a:prstGeom>
        <a:solidFill>
          <a:schemeClr val="accent2">
            <a:hueOff val="1310441"/>
            <a:satOff val="-248"/>
            <a:lumOff val="-12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Scrutinise each department</a:t>
          </a:r>
          <a:endParaRPr lang="en-GB" sz="1200" kern="1200" dirty="0">
            <a:solidFill>
              <a:schemeClr val="tx1"/>
            </a:solidFill>
          </a:endParaRPr>
        </a:p>
      </dsp:txBody>
      <dsp:txXfrm>
        <a:off x="4991017" y="696865"/>
        <a:ext cx="827682" cy="827682"/>
      </dsp:txXfrm>
    </dsp:sp>
    <dsp:sp modelId="{59C83A4E-C388-4375-B055-0DB7A65D33F6}">
      <dsp:nvSpPr>
        <dsp:cNvPr id="0" name=""/>
        <dsp:cNvSpPr/>
      </dsp:nvSpPr>
      <dsp:spPr>
        <a:xfrm rot="21000000">
          <a:off x="4887904" y="2363401"/>
          <a:ext cx="481718" cy="497471"/>
        </a:xfrm>
        <a:prstGeom prst="rightArrow">
          <a:avLst>
            <a:gd name="adj1" fmla="val 60000"/>
            <a:gd name="adj2" fmla="val 50000"/>
          </a:avLst>
        </a:prstGeom>
        <a:solidFill>
          <a:schemeClr val="accent2">
            <a:hueOff val="2620882"/>
            <a:satOff val="-497"/>
            <a:lumOff val="-25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4889002" y="2475442"/>
        <a:ext cx="337203" cy="298483"/>
      </dsp:txXfrm>
    </dsp:sp>
    <dsp:sp modelId="{9476EC7C-4DB4-43A2-AD40-448AD90690F4}">
      <dsp:nvSpPr>
        <dsp:cNvPr id="0" name=""/>
        <dsp:cNvSpPr/>
      </dsp:nvSpPr>
      <dsp:spPr>
        <a:xfrm>
          <a:off x="5580845" y="1843965"/>
          <a:ext cx="1170520" cy="1170520"/>
        </a:xfrm>
        <a:prstGeom prst="ellipse">
          <a:avLst/>
        </a:prstGeom>
        <a:solidFill>
          <a:schemeClr val="accent2">
            <a:hueOff val="2620882"/>
            <a:satOff val="-497"/>
            <a:lumOff val="-2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Members elected by House of Commons</a:t>
          </a:r>
          <a:endParaRPr lang="en-GB" sz="1200" kern="1200" dirty="0">
            <a:solidFill>
              <a:schemeClr val="tx1"/>
            </a:solidFill>
          </a:endParaRPr>
        </a:p>
      </dsp:txBody>
      <dsp:txXfrm>
        <a:off x="5752264" y="2015384"/>
        <a:ext cx="827682" cy="827682"/>
      </dsp:txXfrm>
    </dsp:sp>
    <dsp:sp modelId="{458F34FB-CB5E-42C4-B104-FFEEB8C6B6D1}">
      <dsp:nvSpPr>
        <dsp:cNvPr id="0" name=""/>
        <dsp:cNvSpPr/>
      </dsp:nvSpPr>
      <dsp:spPr>
        <a:xfrm rot="1800000">
          <a:off x="4748645" y="3153182"/>
          <a:ext cx="481718" cy="497471"/>
        </a:xfrm>
        <a:prstGeom prst="rightArrow">
          <a:avLst>
            <a:gd name="adj1" fmla="val 60000"/>
            <a:gd name="adj2" fmla="val 50000"/>
          </a:avLst>
        </a:prstGeom>
        <a:solidFill>
          <a:schemeClr val="accent2">
            <a:hueOff val="3931323"/>
            <a:satOff val="-745"/>
            <a:lumOff val="-37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4758326" y="3216547"/>
        <a:ext cx="337203" cy="298483"/>
      </dsp:txXfrm>
    </dsp:sp>
    <dsp:sp modelId="{CAEED190-4DFD-4FF8-B521-10FB1853DA3B}">
      <dsp:nvSpPr>
        <dsp:cNvPr id="0" name=""/>
        <dsp:cNvSpPr/>
      </dsp:nvSpPr>
      <dsp:spPr>
        <a:xfrm>
          <a:off x="5316467" y="3343329"/>
          <a:ext cx="1170520" cy="1170520"/>
        </a:xfrm>
        <a:prstGeom prst="ellipse">
          <a:avLst/>
        </a:prstGeom>
        <a:solidFill>
          <a:schemeClr val="accent2">
            <a:hueOff val="3931323"/>
            <a:satOff val="-745"/>
            <a:lumOff val="-37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11-14 members</a:t>
          </a:r>
          <a:endParaRPr lang="en-GB" sz="1200" kern="1200" dirty="0">
            <a:solidFill>
              <a:schemeClr val="tx1"/>
            </a:solidFill>
          </a:endParaRPr>
        </a:p>
      </dsp:txBody>
      <dsp:txXfrm>
        <a:off x="5487886" y="3514748"/>
        <a:ext cx="827682" cy="827682"/>
      </dsp:txXfrm>
    </dsp:sp>
    <dsp:sp modelId="{AABEF6DA-6EC6-4560-B30F-0B10FE731E1A}">
      <dsp:nvSpPr>
        <dsp:cNvPr id="0" name=""/>
        <dsp:cNvSpPr/>
      </dsp:nvSpPr>
      <dsp:spPr>
        <a:xfrm rot="4200000">
          <a:off x="4134304" y="3668674"/>
          <a:ext cx="481718" cy="497471"/>
        </a:xfrm>
        <a:prstGeom prst="rightArrow">
          <a:avLst>
            <a:gd name="adj1" fmla="val 60000"/>
            <a:gd name="adj2" fmla="val 50000"/>
          </a:avLst>
        </a:prstGeom>
        <a:solidFill>
          <a:schemeClr val="accent2">
            <a:hueOff val="5241764"/>
            <a:satOff val="-994"/>
            <a:lumOff val="-5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a:off x="4181848" y="3700268"/>
        <a:ext cx="337203" cy="298483"/>
      </dsp:txXfrm>
    </dsp:sp>
    <dsp:sp modelId="{1B8EBCAE-15B3-47FC-8227-8E70D7841C86}">
      <dsp:nvSpPr>
        <dsp:cNvPr id="0" name=""/>
        <dsp:cNvSpPr/>
      </dsp:nvSpPr>
      <dsp:spPr>
        <a:xfrm>
          <a:off x="4150168" y="4321970"/>
          <a:ext cx="1170520" cy="1170520"/>
        </a:xfrm>
        <a:prstGeom prst="ellipse">
          <a:avLst/>
        </a:prstGeom>
        <a:solidFill>
          <a:schemeClr val="accent2">
            <a:hueOff val="5241764"/>
            <a:satOff val="-994"/>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Governing party has a majority</a:t>
          </a:r>
          <a:endParaRPr lang="en-GB" sz="1200" kern="1200" dirty="0">
            <a:solidFill>
              <a:schemeClr val="tx1"/>
            </a:solidFill>
          </a:endParaRPr>
        </a:p>
      </dsp:txBody>
      <dsp:txXfrm>
        <a:off x="4321587" y="4493389"/>
        <a:ext cx="827682" cy="827682"/>
      </dsp:txXfrm>
    </dsp:sp>
    <dsp:sp modelId="{8586AAA1-829F-4EAD-84E2-2B0DBD978329}">
      <dsp:nvSpPr>
        <dsp:cNvPr id="0" name=""/>
        <dsp:cNvSpPr/>
      </dsp:nvSpPr>
      <dsp:spPr>
        <a:xfrm rot="6600000">
          <a:off x="3332340" y="3668674"/>
          <a:ext cx="481718" cy="497471"/>
        </a:xfrm>
        <a:prstGeom prst="rightArrow">
          <a:avLst>
            <a:gd name="adj1" fmla="val 60000"/>
            <a:gd name="adj2" fmla="val 50000"/>
          </a:avLst>
        </a:prstGeom>
        <a:solidFill>
          <a:schemeClr val="accent2">
            <a:hueOff val="6552205"/>
            <a:satOff val="-1242"/>
            <a:lumOff val="-62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rot="10800000">
        <a:off x="3429311" y="3700268"/>
        <a:ext cx="337203" cy="298483"/>
      </dsp:txXfrm>
    </dsp:sp>
    <dsp:sp modelId="{3389A6F4-0917-4A4A-ADD6-53A1A15D9AF0}">
      <dsp:nvSpPr>
        <dsp:cNvPr id="0" name=""/>
        <dsp:cNvSpPr/>
      </dsp:nvSpPr>
      <dsp:spPr>
        <a:xfrm>
          <a:off x="2627674" y="4321970"/>
          <a:ext cx="1170520" cy="1170520"/>
        </a:xfrm>
        <a:prstGeom prst="ellipse">
          <a:avLst/>
        </a:prstGeom>
        <a:solidFill>
          <a:schemeClr val="accent2">
            <a:hueOff val="6552205"/>
            <a:satOff val="-1242"/>
            <a:lumOff val="-62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Chairs are from any party</a:t>
          </a:r>
          <a:endParaRPr lang="en-GB" sz="1200" kern="1200" dirty="0">
            <a:solidFill>
              <a:schemeClr val="tx1"/>
            </a:solidFill>
          </a:endParaRPr>
        </a:p>
      </dsp:txBody>
      <dsp:txXfrm>
        <a:off x="2799093" y="4493389"/>
        <a:ext cx="827682" cy="827682"/>
      </dsp:txXfrm>
    </dsp:sp>
    <dsp:sp modelId="{70DF5158-00B5-4AEF-94CD-DE18DEB7D53E}">
      <dsp:nvSpPr>
        <dsp:cNvPr id="0" name=""/>
        <dsp:cNvSpPr/>
      </dsp:nvSpPr>
      <dsp:spPr>
        <a:xfrm rot="9000000">
          <a:off x="2718000" y="3153182"/>
          <a:ext cx="481718" cy="497471"/>
        </a:xfrm>
        <a:prstGeom prst="rightArrow">
          <a:avLst>
            <a:gd name="adj1" fmla="val 60000"/>
            <a:gd name="adj2" fmla="val 50000"/>
          </a:avLst>
        </a:prstGeom>
        <a:solidFill>
          <a:schemeClr val="accent2">
            <a:hueOff val="7862647"/>
            <a:satOff val="-1491"/>
            <a:lumOff val="-74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rot="10800000">
        <a:off x="2852834" y="3216547"/>
        <a:ext cx="337203" cy="298483"/>
      </dsp:txXfrm>
    </dsp:sp>
    <dsp:sp modelId="{D17086E7-68F4-4775-A2F9-D69DDBB45A51}">
      <dsp:nvSpPr>
        <dsp:cNvPr id="0" name=""/>
        <dsp:cNvSpPr/>
      </dsp:nvSpPr>
      <dsp:spPr>
        <a:xfrm>
          <a:off x="1461375" y="3343329"/>
          <a:ext cx="1170520" cy="1170520"/>
        </a:xfrm>
        <a:prstGeom prst="ellipse">
          <a:avLst/>
        </a:prstGeom>
        <a:solidFill>
          <a:schemeClr val="accent2">
            <a:hueOff val="7862647"/>
            <a:satOff val="-1491"/>
            <a:lumOff val="-74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INDEPENDENT from party allegiance</a:t>
          </a:r>
          <a:endParaRPr lang="en-GB" sz="1200" kern="1200" dirty="0">
            <a:solidFill>
              <a:schemeClr val="tx1"/>
            </a:solidFill>
          </a:endParaRPr>
        </a:p>
      </dsp:txBody>
      <dsp:txXfrm>
        <a:off x="1632794" y="3514748"/>
        <a:ext cx="827682" cy="827682"/>
      </dsp:txXfrm>
    </dsp:sp>
    <dsp:sp modelId="{AC92A739-0E78-4317-BEA1-FB105CEC25A1}">
      <dsp:nvSpPr>
        <dsp:cNvPr id="0" name=""/>
        <dsp:cNvSpPr/>
      </dsp:nvSpPr>
      <dsp:spPr>
        <a:xfrm rot="11400000">
          <a:off x="2578741" y="2363401"/>
          <a:ext cx="481718" cy="497471"/>
        </a:xfrm>
        <a:prstGeom prst="rightArrow">
          <a:avLst>
            <a:gd name="adj1" fmla="val 60000"/>
            <a:gd name="adj2" fmla="val 50000"/>
          </a:avLst>
        </a:prstGeom>
        <a:solidFill>
          <a:schemeClr val="accent2">
            <a:hueOff val="9173088"/>
            <a:satOff val="-1739"/>
            <a:lumOff val="-87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rot="10800000">
        <a:off x="2722158" y="2475442"/>
        <a:ext cx="337203" cy="298483"/>
      </dsp:txXfrm>
    </dsp:sp>
    <dsp:sp modelId="{2471F7DC-7D37-4244-ACEB-881F9CACAD44}">
      <dsp:nvSpPr>
        <dsp:cNvPr id="0" name=""/>
        <dsp:cNvSpPr/>
      </dsp:nvSpPr>
      <dsp:spPr>
        <a:xfrm>
          <a:off x="1196997" y="1843965"/>
          <a:ext cx="1170520" cy="1170520"/>
        </a:xfrm>
        <a:prstGeom prst="ellipse">
          <a:avLst/>
        </a:prstGeom>
        <a:solidFill>
          <a:schemeClr val="accent2">
            <a:hueOff val="9173088"/>
            <a:satOff val="-1739"/>
            <a:lumOff val="-87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Call witnesses: ministers, civil servants</a:t>
          </a:r>
          <a:endParaRPr lang="en-GB" sz="1200" kern="1200" dirty="0">
            <a:solidFill>
              <a:schemeClr val="tx1"/>
            </a:solidFill>
          </a:endParaRPr>
        </a:p>
      </dsp:txBody>
      <dsp:txXfrm>
        <a:off x="1368416" y="2015384"/>
        <a:ext cx="827682" cy="827682"/>
      </dsp:txXfrm>
    </dsp:sp>
    <dsp:sp modelId="{A10C97E5-6626-46A8-BEED-9ABC48298225}">
      <dsp:nvSpPr>
        <dsp:cNvPr id="0" name=""/>
        <dsp:cNvSpPr/>
      </dsp:nvSpPr>
      <dsp:spPr>
        <a:xfrm rot="13800000">
          <a:off x="2979723" y="1668880"/>
          <a:ext cx="481718" cy="497471"/>
        </a:xfrm>
        <a:prstGeom prst="rightArrow">
          <a:avLst>
            <a:gd name="adj1" fmla="val 60000"/>
            <a:gd name="adj2" fmla="val 50000"/>
          </a:avLst>
        </a:prstGeom>
        <a:solidFill>
          <a:schemeClr val="accent2">
            <a:hueOff val="10483529"/>
            <a:satOff val="-1988"/>
            <a:lumOff val="-999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GB" sz="2300" kern="1200"/>
        </a:p>
      </dsp:txBody>
      <dsp:txXfrm rot="10800000">
        <a:off x="3098427" y="1823726"/>
        <a:ext cx="337203" cy="298483"/>
      </dsp:txXfrm>
    </dsp:sp>
    <dsp:sp modelId="{6F67DBDC-FEE7-4D2D-9E66-78C40A77E7D2}">
      <dsp:nvSpPr>
        <dsp:cNvPr id="0" name=""/>
        <dsp:cNvSpPr/>
      </dsp:nvSpPr>
      <dsp:spPr>
        <a:xfrm>
          <a:off x="1958244" y="525446"/>
          <a:ext cx="1170520" cy="1170520"/>
        </a:xfrm>
        <a:prstGeom prst="ellipse">
          <a:avLst/>
        </a:prstGeom>
        <a:solidFill>
          <a:schemeClr val="accent2">
            <a:hueOff val="10483529"/>
            <a:satOff val="-1988"/>
            <a:lumOff val="-99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solidFill>
                <a:schemeClr val="tx1"/>
              </a:solidFill>
            </a:rPr>
            <a:t>Gain publicity</a:t>
          </a:r>
          <a:endParaRPr lang="en-GB" sz="1200" kern="1200" dirty="0">
            <a:solidFill>
              <a:schemeClr val="tx1"/>
            </a:solidFill>
          </a:endParaRPr>
        </a:p>
      </dsp:txBody>
      <dsp:txXfrm>
        <a:off x="2129663" y="696865"/>
        <a:ext cx="827682" cy="82768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FE6319-4399-4577-9B3C-F6C35B5F0925}" type="datetimeFigureOut">
              <a:rPr lang="en-GB" smtClean="0"/>
              <a:t>25/04/2018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8789E8-0931-4766-B148-91C78B0B54E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E6319-4399-4577-9B3C-F6C35B5F0925}" type="datetimeFigureOut">
              <a:rPr lang="en-GB" smtClean="0"/>
              <a:t>25/04/2018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8789E8-0931-4766-B148-91C78B0B54E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FE6319-4399-4577-9B3C-F6C35B5F0925}" type="datetimeFigureOut">
              <a:rPr lang="en-GB" smtClean="0"/>
              <a:t>25/04/2018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8789E8-0931-4766-B148-91C78B0B54E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FE6319-4399-4577-9B3C-F6C35B5F0925}" type="datetimeFigureOut">
              <a:rPr lang="en-GB" smtClean="0"/>
              <a:t>25/04/2018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8789E8-0931-4766-B148-91C78B0B54E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0FE6319-4399-4577-9B3C-F6C35B5F0925}" type="datetimeFigureOut">
              <a:rPr lang="en-GB" smtClean="0"/>
              <a:t>25/04/2018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8789E8-0931-4766-B148-91C78B0B54E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FE6319-4399-4577-9B3C-F6C35B5F0925}" type="datetimeFigureOut">
              <a:rPr lang="en-GB" smtClean="0"/>
              <a:t>25/04/2018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8789E8-0931-4766-B148-91C78B0B54E6}"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FE6319-4399-4577-9B3C-F6C35B5F0925}" type="datetimeFigureOut">
              <a:rPr lang="en-GB" smtClean="0"/>
              <a:t>25/04/2018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8789E8-0931-4766-B148-91C78B0B54E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FE6319-4399-4577-9B3C-F6C35B5F0925}" type="datetimeFigureOut">
              <a:rPr lang="en-GB" smtClean="0"/>
              <a:t>25/04/2018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8789E8-0931-4766-B148-91C78B0B54E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E6319-4399-4577-9B3C-F6C35B5F0925}" type="datetimeFigureOut">
              <a:rPr lang="en-GB" smtClean="0"/>
              <a:t>25/04/2018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8789E8-0931-4766-B148-91C78B0B54E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0FE6319-4399-4577-9B3C-F6C35B5F0925}" type="datetimeFigureOut">
              <a:rPr lang="en-GB" smtClean="0"/>
              <a:t>25/04/2018</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28789E8-0931-4766-B148-91C78B0B54E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E6319-4399-4577-9B3C-F6C35B5F0925}" type="datetimeFigureOut">
              <a:rPr lang="en-GB" smtClean="0"/>
              <a:t>25/04/2018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8789E8-0931-4766-B148-91C78B0B54E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0FE6319-4399-4577-9B3C-F6C35B5F0925}" type="datetimeFigureOut">
              <a:rPr lang="en-GB" smtClean="0"/>
              <a:t>25/04/2018</a:t>
            </a:fld>
            <a:endParaRPr lang="en-GB"/>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28789E8-0931-4766-B148-91C78B0B54E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Parliament</a:t>
            </a:r>
            <a:endParaRPr lang="en-GB" dirty="0"/>
          </a:p>
        </p:txBody>
      </p:sp>
      <p:sp>
        <p:nvSpPr>
          <p:cNvPr id="3" name="Subtitle 2"/>
          <p:cNvSpPr>
            <a:spLocks noGrp="1"/>
          </p:cNvSpPr>
          <p:nvPr>
            <p:ph type="subTitle" idx="1"/>
          </p:nvPr>
        </p:nvSpPr>
        <p:spPr>
          <a:xfrm rot="19140000">
            <a:off x="1797157" y="2252247"/>
            <a:ext cx="6511131" cy="2112272"/>
          </a:xfrm>
        </p:spPr>
        <p:txBody>
          <a:bodyPr>
            <a:normAutofit fontScale="92500" lnSpcReduction="20000"/>
          </a:bodyPr>
          <a:lstStyle/>
          <a:p>
            <a:r>
              <a:rPr lang="en-GB" dirty="0" smtClean="0"/>
              <a:t>REVISION</a:t>
            </a:r>
          </a:p>
          <a:p>
            <a:pPr marL="342900" lvl="0" indent="-342900">
              <a:lnSpc>
                <a:spcPct val="115000"/>
              </a:lnSpc>
              <a:spcAft>
                <a:spcPts val="0"/>
              </a:spcAft>
              <a:buFont typeface="Symbol"/>
              <a:buChar char=""/>
              <a:tabLst>
                <a:tab pos="457200" algn="l"/>
              </a:tabLst>
            </a:pPr>
            <a:r>
              <a:rPr lang="en-GB" dirty="0" smtClean="0"/>
              <a:t>1. </a:t>
            </a:r>
            <a:r>
              <a:rPr lang="en-GB" b="1" dirty="0">
                <a:latin typeface="Arial"/>
                <a:ea typeface="Times New Roman"/>
                <a:cs typeface="Arial"/>
              </a:rPr>
              <a:t>Powers &amp; Composition of the  Commons &amp; Lords</a:t>
            </a:r>
            <a:endParaRPr lang="en-GB" sz="800" dirty="0">
              <a:latin typeface="Calibri"/>
              <a:ea typeface="Times New Roman"/>
              <a:cs typeface="Arial"/>
            </a:endParaRPr>
          </a:p>
          <a:p>
            <a:pPr marL="342900" lvl="0" indent="-342900">
              <a:lnSpc>
                <a:spcPct val="115000"/>
              </a:lnSpc>
              <a:spcAft>
                <a:spcPts val="0"/>
              </a:spcAft>
              <a:buFont typeface="Symbol"/>
              <a:buChar char=""/>
              <a:tabLst>
                <a:tab pos="457200" algn="l"/>
              </a:tabLst>
            </a:pPr>
            <a:r>
              <a:rPr lang="en-GB" b="1" dirty="0">
                <a:latin typeface="Arial"/>
                <a:ea typeface="Times New Roman"/>
                <a:cs typeface="Arial"/>
              </a:rPr>
              <a:t>Functions of Parliament</a:t>
            </a:r>
            <a:endParaRPr lang="en-GB" sz="800" dirty="0">
              <a:latin typeface="Calibri"/>
              <a:ea typeface="Times New Roman"/>
              <a:cs typeface="Arial"/>
            </a:endParaRPr>
          </a:p>
          <a:p>
            <a:pPr marL="342900" lvl="0" indent="-342900">
              <a:lnSpc>
                <a:spcPct val="115000"/>
              </a:lnSpc>
              <a:spcAft>
                <a:spcPts val="0"/>
              </a:spcAft>
              <a:buFont typeface="Symbol"/>
              <a:buChar char=""/>
              <a:tabLst>
                <a:tab pos="457200" algn="l"/>
              </a:tabLst>
            </a:pPr>
            <a:r>
              <a:rPr lang="en-GB" b="1" dirty="0">
                <a:latin typeface="Arial"/>
                <a:ea typeface="Times New Roman"/>
                <a:cs typeface="Arial"/>
              </a:rPr>
              <a:t>How powerful is the Commons?</a:t>
            </a:r>
            <a:endParaRPr lang="en-GB" sz="800" dirty="0">
              <a:latin typeface="Calibri"/>
              <a:ea typeface="Times New Roman"/>
              <a:cs typeface="Arial"/>
            </a:endParaRPr>
          </a:p>
          <a:p>
            <a:pPr marL="342900" lvl="0" indent="-342900">
              <a:lnSpc>
                <a:spcPct val="115000"/>
              </a:lnSpc>
              <a:spcAft>
                <a:spcPts val="0"/>
              </a:spcAft>
              <a:buFont typeface="Symbol"/>
              <a:buChar char=""/>
              <a:tabLst>
                <a:tab pos="457200" algn="l"/>
              </a:tabLst>
            </a:pPr>
            <a:r>
              <a:rPr lang="en-GB" b="1" dirty="0">
                <a:latin typeface="Arial"/>
                <a:ea typeface="Times New Roman"/>
                <a:cs typeface="Arial"/>
              </a:rPr>
              <a:t>How could the Commons be strengthened?</a:t>
            </a:r>
            <a:endParaRPr lang="en-GB" sz="800" dirty="0">
              <a:latin typeface="Calibri"/>
              <a:ea typeface="Times New Roman"/>
              <a:cs typeface="Arial"/>
            </a:endParaRPr>
          </a:p>
          <a:p>
            <a:pPr marL="342900" lvl="0" indent="-342900">
              <a:lnSpc>
                <a:spcPct val="115000"/>
              </a:lnSpc>
              <a:spcAft>
                <a:spcPts val="0"/>
              </a:spcAft>
              <a:buFont typeface="Symbol"/>
              <a:buChar char=""/>
              <a:tabLst>
                <a:tab pos="457200" algn="l"/>
              </a:tabLst>
            </a:pPr>
            <a:r>
              <a:rPr lang="en-GB" b="1" dirty="0">
                <a:latin typeface="Arial"/>
                <a:ea typeface="Times New Roman"/>
                <a:cs typeface="Arial"/>
              </a:rPr>
              <a:t>How should the Lords be reformed?</a:t>
            </a:r>
            <a:endParaRPr lang="en-GB" sz="800" dirty="0">
              <a:latin typeface="Calibri"/>
              <a:ea typeface="Times New Roman"/>
              <a:cs typeface="Arial"/>
            </a:endParaRPr>
          </a:p>
          <a:p>
            <a:endParaRPr lang="en-GB" dirty="0"/>
          </a:p>
        </p:txBody>
      </p:sp>
    </p:spTree>
    <p:extLst>
      <p:ext uri="{BB962C8B-B14F-4D97-AF65-F5344CB8AC3E}">
        <p14:creationId xmlns:p14="http://schemas.microsoft.com/office/powerpoint/2010/main" val="1697705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6632"/>
            <a:ext cx="7520940" cy="797768"/>
          </a:xfrm>
        </p:spPr>
        <p:txBody>
          <a:bodyPr/>
          <a:lstStyle/>
          <a:p>
            <a:pPr marL="342900" lvl="0" indent="-342900">
              <a:lnSpc>
                <a:spcPct val="115000"/>
              </a:lnSpc>
              <a:spcAft>
                <a:spcPts val="0"/>
              </a:spcAft>
              <a:tabLst>
                <a:tab pos="457200" algn="l"/>
              </a:tabLst>
            </a:pPr>
            <a:r>
              <a:rPr lang="en-GB" b="1" dirty="0" smtClean="0">
                <a:latin typeface="Arial"/>
                <a:ea typeface="Times New Roman"/>
                <a:cs typeface="Arial"/>
              </a:rPr>
              <a:t>Composition of The Commons</a:t>
            </a:r>
            <a:endParaRPr lang="en-GB" sz="1200" dirty="0">
              <a:latin typeface="Calibri"/>
              <a:ea typeface="Times New Roman"/>
              <a:cs typeface="Arial"/>
            </a:endParaRPr>
          </a:p>
        </p:txBody>
      </p:sp>
      <p:sp>
        <p:nvSpPr>
          <p:cNvPr id="3" name="Content Placeholder 2"/>
          <p:cNvSpPr>
            <a:spLocks noGrp="1"/>
          </p:cNvSpPr>
          <p:nvPr>
            <p:ph idx="1"/>
          </p:nvPr>
        </p:nvSpPr>
        <p:spPr>
          <a:xfrm>
            <a:off x="822960" y="764704"/>
            <a:ext cx="7520940" cy="4536504"/>
          </a:xfrm>
        </p:spPr>
        <p:txBody>
          <a:bodyPr>
            <a:normAutofit fontScale="92500" lnSpcReduction="10000"/>
          </a:bodyPr>
          <a:lstStyle/>
          <a:p>
            <a:pPr>
              <a:defRPr/>
            </a:pPr>
            <a:r>
              <a:rPr lang="en-US" b="0" dirty="0"/>
              <a:t>The Commons consists of </a:t>
            </a:r>
            <a:r>
              <a:rPr lang="en-US" dirty="0" smtClean="0"/>
              <a:t>650 </a:t>
            </a:r>
            <a:r>
              <a:rPr lang="en-US" dirty="0"/>
              <a:t>MPs </a:t>
            </a:r>
            <a:r>
              <a:rPr lang="en-US" b="0" dirty="0"/>
              <a:t>most of which are backbenchers</a:t>
            </a:r>
            <a:r>
              <a:rPr lang="en-US" b="0" dirty="0" smtClean="0"/>
              <a:t>.</a:t>
            </a:r>
          </a:p>
          <a:p>
            <a:pPr>
              <a:defRPr/>
            </a:pPr>
            <a:r>
              <a:rPr lang="en-US" b="0" dirty="0" smtClean="0"/>
              <a:t>Each MP is elected from a constituency of roughly 70,000, by FPTP.</a:t>
            </a:r>
          </a:p>
          <a:p>
            <a:pPr>
              <a:defRPr/>
            </a:pPr>
            <a:r>
              <a:rPr lang="en-US" dirty="0" smtClean="0"/>
              <a:t>Back benchers </a:t>
            </a:r>
            <a:r>
              <a:rPr lang="en-US" b="0" dirty="0" smtClean="0"/>
              <a:t>are MPs who do not have a ministerial post and/or who are not senior members of their party.</a:t>
            </a:r>
          </a:p>
          <a:p>
            <a:pPr>
              <a:defRPr/>
            </a:pPr>
            <a:r>
              <a:rPr lang="en-US" dirty="0" smtClean="0"/>
              <a:t>Frontbench</a:t>
            </a:r>
            <a:r>
              <a:rPr lang="en-US" b="0" dirty="0" smtClean="0"/>
              <a:t> MPs are prominent members of the political parties who sit on the benches in the </a:t>
            </a:r>
            <a:r>
              <a:rPr lang="en-US" b="0" dirty="0" err="1" smtClean="0"/>
              <a:t>centre</a:t>
            </a:r>
            <a:r>
              <a:rPr lang="en-US" b="0" dirty="0" smtClean="0"/>
              <a:t> of the chamber in front.  They are made up of ministers (normally about 90) and leading members of the other parties (normally about 30 who are known as shadow ministers).</a:t>
            </a:r>
          </a:p>
          <a:p>
            <a:pPr>
              <a:defRPr/>
            </a:pPr>
            <a:r>
              <a:rPr lang="en-US" dirty="0" smtClean="0"/>
              <a:t>The Speaker </a:t>
            </a:r>
            <a:r>
              <a:rPr lang="en-US" b="0" dirty="0" smtClean="0"/>
              <a:t>is elected by all MPs and must become politically neutral.  He or she chairs the Commons, keeping order and organizing the business of the House.</a:t>
            </a:r>
          </a:p>
          <a:p>
            <a:pPr>
              <a:defRPr/>
            </a:pPr>
            <a:r>
              <a:rPr lang="en-US" dirty="0" smtClean="0"/>
              <a:t>Legislative committees </a:t>
            </a:r>
            <a:r>
              <a:rPr lang="en-US" b="0" dirty="0" smtClean="0"/>
              <a:t>are formed for each proposed piece of legislation.  They contain 15 – 40 backbench MPs and examine the laws and put forward amendments.</a:t>
            </a:r>
            <a:endParaRPr lang="en-US" b="0" dirty="0"/>
          </a:p>
          <a:p>
            <a:r>
              <a:rPr lang="en-GB" dirty="0" smtClean="0"/>
              <a:t>Departmental select committees </a:t>
            </a:r>
            <a:r>
              <a:rPr lang="en-GB" b="0" dirty="0" smtClean="0"/>
              <a:t>are permanent and attached to departments.  The normally contain about 11-13 members.  Their chairs are elected by back bench MPs and they examine the work of government.</a:t>
            </a:r>
          </a:p>
          <a:p>
            <a:r>
              <a:rPr lang="en-GB" dirty="0" smtClean="0"/>
              <a:t>Whips</a:t>
            </a:r>
            <a:r>
              <a:rPr lang="en-GB" b="0" dirty="0" smtClean="0"/>
              <a:t> offices contain respected MPs whose role is to inform MPs about the business of the house and ensure MPs turn up when required.</a:t>
            </a:r>
          </a:p>
          <a:p>
            <a:endParaRPr lang="en-GB" b="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5355452"/>
            <a:ext cx="2451567" cy="145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08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functions of Parliament?</a:t>
            </a:r>
            <a:endParaRPr lang="en-GB" dirty="0"/>
          </a:p>
        </p:txBody>
      </p:sp>
      <p:sp>
        <p:nvSpPr>
          <p:cNvPr id="3" name="Content Placeholder 2"/>
          <p:cNvSpPr>
            <a:spLocks noGrp="1"/>
          </p:cNvSpPr>
          <p:nvPr>
            <p:ph idx="1"/>
          </p:nvPr>
        </p:nvSpPr>
        <p:spPr>
          <a:xfrm>
            <a:off x="179513" y="1052736"/>
            <a:ext cx="6264696" cy="5184576"/>
          </a:xfrm>
        </p:spPr>
        <p:txBody>
          <a:bodyPr>
            <a:normAutofit lnSpcReduction="10000"/>
          </a:bodyPr>
          <a:lstStyle/>
          <a:p>
            <a:pPr>
              <a:defRPr/>
            </a:pPr>
            <a:r>
              <a:rPr lang="en-GB" dirty="0" smtClean="0"/>
              <a:t>Legitimation: </a:t>
            </a:r>
            <a:r>
              <a:rPr lang="en-GB" b="0" dirty="0" smtClean="0"/>
              <a:t>The people’s consent is given to laws passed in Parliament. Otherwise, it would be arbitrary government rule.</a:t>
            </a:r>
          </a:p>
          <a:p>
            <a:pPr>
              <a:defRPr/>
            </a:pPr>
            <a:r>
              <a:rPr lang="en-GB" dirty="0" smtClean="0"/>
              <a:t>Legislation =</a:t>
            </a:r>
            <a:r>
              <a:rPr lang="en-GB" b="0" dirty="0" smtClean="0"/>
              <a:t> The passing of laws in parliament.  Most laws (unwritten common law is an exception) will be enforced by the authorities and courts only if they  have been passed by parliament.</a:t>
            </a:r>
            <a:endParaRPr lang="en-GB" dirty="0"/>
          </a:p>
          <a:p>
            <a:pPr>
              <a:defRPr/>
            </a:pPr>
            <a:r>
              <a:rPr lang="en-GB" dirty="0" smtClean="0"/>
              <a:t>Scrutiny = </a:t>
            </a:r>
            <a:r>
              <a:rPr lang="en-GB" b="0" dirty="0" smtClean="0"/>
              <a:t> They examine proposed laws to see they will be clear, effective and fair</a:t>
            </a:r>
            <a:endParaRPr lang="en-GB" dirty="0"/>
          </a:p>
          <a:p>
            <a:pPr>
              <a:defRPr/>
            </a:pPr>
            <a:r>
              <a:rPr lang="en-GB" dirty="0" smtClean="0"/>
              <a:t>Accountability -  </a:t>
            </a:r>
            <a:r>
              <a:rPr lang="en-GB" b="0" dirty="0" smtClean="0"/>
              <a:t>It calls government to account, forcing ministers to explain and justify policies.</a:t>
            </a:r>
            <a:endParaRPr lang="en-GB" dirty="0"/>
          </a:p>
          <a:p>
            <a:pPr>
              <a:defRPr/>
            </a:pPr>
            <a:r>
              <a:rPr lang="en-GB" dirty="0" smtClean="0"/>
              <a:t>Representation – </a:t>
            </a:r>
            <a:r>
              <a:rPr lang="en-GB" b="0" dirty="0" smtClean="0"/>
              <a:t>It tries to ensure that all parliamentary constituencies and various sections of the whole community are properly represented, seeking to make sure that their interests are taken into account in government decisions.</a:t>
            </a:r>
            <a:endParaRPr lang="en-GB" dirty="0" smtClean="0"/>
          </a:p>
          <a:p>
            <a:pPr>
              <a:defRPr/>
            </a:pPr>
            <a:r>
              <a:rPr lang="en-GB" dirty="0" smtClean="0"/>
              <a:t>Redress </a:t>
            </a:r>
            <a:r>
              <a:rPr lang="en-GB" dirty="0"/>
              <a:t>of </a:t>
            </a:r>
            <a:r>
              <a:rPr lang="en-GB" dirty="0" smtClean="0"/>
              <a:t>grievances </a:t>
            </a:r>
            <a:r>
              <a:rPr lang="en-GB" b="0" dirty="0" smtClean="0"/>
              <a:t>MPs as individuals take up grievances of individual citizens who feel they have been unfairly treated by a public body.</a:t>
            </a:r>
            <a:endParaRPr lang="en-GB" dirty="0"/>
          </a:p>
          <a:p>
            <a:pPr>
              <a:defRPr/>
            </a:pPr>
            <a:r>
              <a:rPr lang="en-GB" dirty="0" smtClean="0"/>
              <a:t>Deliberation –</a:t>
            </a:r>
            <a:r>
              <a:rPr lang="en-GB" b="0" dirty="0" smtClean="0"/>
              <a:t> It may debate great issues of the day such as the conduct of military action, the direction of British foreign policy or moral and religious matters.</a:t>
            </a:r>
            <a:endParaRPr lang="en-GB" dirty="0"/>
          </a:p>
          <a:p>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836712"/>
            <a:ext cx="2376629" cy="418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660232" y="4509120"/>
            <a:ext cx="2483768"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948263" y="4941168"/>
            <a:ext cx="1944581" cy="369332"/>
          </a:xfrm>
          <a:prstGeom prst="rect">
            <a:avLst/>
          </a:prstGeom>
          <a:noFill/>
        </p:spPr>
        <p:txBody>
          <a:bodyPr wrap="square" rtlCol="0">
            <a:spAutoFit/>
          </a:bodyPr>
          <a:lstStyle/>
          <a:p>
            <a:r>
              <a:rPr lang="en-GB" b="1" dirty="0" smtClean="0"/>
              <a:t>FOCUS on 4</a:t>
            </a:r>
            <a:r>
              <a:rPr lang="en-GB" b="1" dirty="0" smtClean="0"/>
              <a:t>:</a:t>
            </a:r>
            <a:endParaRPr lang="en-GB" b="1" dirty="0" smtClean="0"/>
          </a:p>
        </p:txBody>
      </p:sp>
    </p:spTree>
    <p:extLst>
      <p:ext uri="{BB962C8B-B14F-4D97-AF65-F5344CB8AC3E}">
        <p14:creationId xmlns:p14="http://schemas.microsoft.com/office/powerpoint/2010/main" val="2525316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the functions compare?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5403896"/>
              </p:ext>
            </p:extLst>
          </p:nvPr>
        </p:nvGraphicFramePr>
        <p:xfrm>
          <a:off x="822325" y="1100138"/>
          <a:ext cx="7521576" cy="3413760"/>
        </p:xfrm>
        <a:graphic>
          <a:graphicData uri="http://schemas.openxmlformats.org/drawingml/2006/table">
            <a:tbl>
              <a:tblPr firstRow="1" bandRow="1">
                <a:tableStyleId>{5C22544A-7EE6-4342-B048-85BDC9FD1C3A}</a:tableStyleId>
              </a:tblPr>
              <a:tblGrid>
                <a:gridCol w="3760788"/>
                <a:gridCol w="3760788"/>
              </a:tblGrid>
              <a:tr h="370840">
                <a:tc>
                  <a:txBody>
                    <a:bodyPr/>
                    <a:lstStyle/>
                    <a:p>
                      <a:r>
                        <a:rPr lang="en-GB" dirty="0" smtClean="0"/>
                        <a:t>House of Commons</a:t>
                      </a:r>
                      <a:endParaRPr lang="en-GB" dirty="0"/>
                    </a:p>
                  </a:txBody>
                  <a:tcPr/>
                </a:tc>
                <a:tc>
                  <a:txBody>
                    <a:bodyPr/>
                    <a:lstStyle/>
                    <a:p>
                      <a:r>
                        <a:rPr lang="en-GB" dirty="0" smtClean="0"/>
                        <a:t>House of Lords</a:t>
                      </a:r>
                      <a:endParaRPr lang="en-GB" dirty="0"/>
                    </a:p>
                  </a:txBody>
                  <a:tcPr/>
                </a:tc>
              </a:tr>
              <a:tr h="370840">
                <a:tc>
                  <a:txBody>
                    <a:bodyPr/>
                    <a:lstStyle/>
                    <a:p>
                      <a:r>
                        <a:rPr lang="en-GB" dirty="0" smtClean="0"/>
                        <a:t>Legitimation</a:t>
                      </a:r>
                      <a:endParaRPr lang="en-GB" dirty="0"/>
                    </a:p>
                  </a:txBody>
                  <a:tcPr/>
                </a:tc>
                <a:tc>
                  <a:txBody>
                    <a:bodyPr/>
                    <a:lstStyle/>
                    <a:p>
                      <a:endParaRPr lang="en-GB" dirty="0"/>
                    </a:p>
                  </a:txBody>
                  <a:tcPr/>
                </a:tc>
              </a:tr>
              <a:tr h="370840">
                <a:tc>
                  <a:txBody>
                    <a:bodyPr/>
                    <a:lstStyle/>
                    <a:p>
                      <a:r>
                        <a:rPr lang="en-GB" dirty="0" smtClean="0"/>
                        <a:t>Accountability</a:t>
                      </a:r>
                      <a:endParaRPr lang="en-GB" dirty="0"/>
                    </a:p>
                  </a:txBody>
                  <a:tcPr/>
                </a:tc>
                <a:tc>
                  <a:txBody>
                    <a:bodyPr/>
                    <a:lstStyle/>
                    <a:p>
                      <a:r>
                        <a:rPr lang="en-GB" dirty="0" smtClean="0"/>
                        <a:t>Accountability</a:t>
                      </a:r>
                      <a:endParaRPr lang="en-GB" dirty="0"/>
                    </a:p>
                  </a:txBody>
                  <a:tcPr/>
                </a:tc>
              </a:tr>
              <a:tr h="370840">
                <a:tc>
                  <a:txBody>
                    <a:bodyPr/>
                    <a:lstStyle/>
                    <a:p>
                      <a:r>
                        <a:rPr lang="en-GB" dirty="0" smtClean="0"/>
                        <a:t>Legislation</a:t>
                      </a:r>
                      <a:endParaRPr lang="en-GB" dirty="0"/>
                    </a:p>
                  </a:txBody>
                  <a:tcPr/>
                </a:tc>
                <a:tc>
                  <a:txBody>
                    <a:bodyPr/>
                    <a:lstStyle/>
                    <a:p>
                      <a:r>
                        <a:rPr lang="en-GB" dirty="0" smtClean="0"/>
                        <a:t>Legislation</a:t>
                      </a:r>
                      <a:endParaRPr lang="en-GB" dirty="0"/>
                    </a:p>
                  </a:txBody>
                  <a:tcPr/>
                </a:tc>
              </a:tr>
              <a:tr h="370840">
                <a:tc>
                  <a:txBody>
                    <a:bodyPr/>
                    <a:lstStyle/>
                    <a:p>
                      <a:r>
                        <a:rPr lang="en-GB" dirty="0" smtClean="0"/>
                        <a:t>Scrutiny of legislation</a:t>
                      </a:r>
                      <a:endParaRPr lang="en-GB" dirty="0"/>
                    </a:p>
                  </a:txBody>
                  <a:tcPr/>
                </a:tc>
                <a:tc>
                  <a:txBody>
                    <a:bodyPr/>
                    <a:lstStyle/>
                    <a:p>
                      <a:r>
                        <a:rPr lang="en-GB" dirty="0" smtClean="0"/>
                        <a:t>Scrutiny</a:t>
                      </a:r>
                      <a:r>
                        <a:rPr lang="en-GB" baseline="0" dirty="0" smtClean="0"/>
                        <a:t> of legislation – very effective as there are many experts in the House</a:t>
                      </a:r>
                    </a:p>
                    <a:p>
                      <a:r>
                        <a:rPr lang="en-GB" baseline="0" dirty="0" smtClean="0"/>
                        <a:t>Can DELAY legislation for a year</a:t>
                      </a:r>
                      <a:endParaRPr lang="en-GB" dirty="0"/>
                    </a:p>
                  </a:txBody>
                  <a:tcPr/>
                </a:tc>
              </a:tr>
              <a:tr h="370840">
                <a:tc>
                  <a:txBody>
                    <a:bodyPr/>
                    <a:lstStyle/>
                    <a:p>
                      <a:r>
                        <a:rPr lang="en-GB" dirty="0" smtClean="0"/>
                        <a:t>Representation of interests</a:t>
                      </a:r>
                      <a:endParaRPr lang="en-GB" dirty="0"/>
                    </a:p>
                  </a:txBody>
                  <a:tcPr/>
                </a:tc>
                <a:tc>
                  <a:txBody>
                    <a:bodyPr/>
                    <a:lstStyle/>
                    <a:p>
                      <a:r>
                        <a:rPr lang="en-GB" dirty="0" smtClean="0"/>
                        <a:t>Approval of secondary legislation</a:t>
                      </a:r>
                      <a:endParaRPr lang="en-GB" dirty="0"/>
                    </a:p>
                  </a:txBody>
                  <a:tcPr/>
                </a:tc>
              </a:tr>
              <a:tr h="370840">
                <a:tc>
                  <a:txBody>
                    <a:bodyPr/>
                    <a:lstStyle/>
                    <a:p>
                      <a:r>
                        <a:rPr lang="en-GB" dirty="0" smtClean="0"/>
                        <a:t>National debate</a:t>
                      </a:r>
                      <a:endParaRPr lang="en-GB" dirty="0"/>
                    </a:p>
                  </a:txBody>
                  <a:tcPr/>
                </a:tc>
                <a:tc>
                  <a:txBody>
                    <a:bodyPr/>
                    <a:lstStyle/>
                    <a:p>
                      <a:r>
                        <a:rPr lang="en-GB" dirty="0" smtClean="0"/>
                        <a:t>National</a:t>
                      </a:r>
                      <a:r>
                        <a:rPr lang="en-GB" baseline="0" dirty="0" smtClean="0"/>
                        <a:t> debate</a:t>
                      </a:r>
                      <a:endParaRPr lang="en-GB" dirty="0"/>
                    </a:p>
                  </a:txBody>
                  <a:tcPr/>
                </a:tc>
              </a:tr>
            </a:tbl>
          </a:graphicData>
        </a:graphic>
      </p:graphicFrame>
    </p:spTree>
    <p:extLst>
      <p:ext uri="{BB962C8B-B14F-4D97-AF65-F5344CB8AC3E}">
        <p14:creationId xmlns:p14="http://schemas.microsoft.com/office/powerpoint/2010/main" val="271578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020373" cy="548640"/>
          </a:xfrm>
        </p:spPr>
        <p:txBody>
          <a:bodyPr/>
          <a:lstStyle/>
          <a:p>
            <a:r>
              <a:rPr lang="en-GB" dirty="0" smtClean="0"/>
              <a:t>What are the </a:t>
            </a:r>
            <a:r>
              <a:rPr lang="en-GB" i="1" dirty="0" smtClean="0"/>
              <a:t>relative</a:t>
            </a:r>
            <a:r>
              <a:rPr lang="en-GB" dirty="0" smtClean="0"/>
              <a:t> powers of each house?  ‘</a:t>
            </a:r>
            <a:r>
              <a:rPr lang="en-GB" i="1" dirty="0" smtClean="0">
                <a:solidFill>
                  <a:srgbClr val="0070C0"/>
                </a:solidFill>
              </a:rPr>
              <a:t>Evaluate the view that the </a:t>
            </a:r>
            <a:r>
              <a:rPr lang="en-GB" i="1" dirty="0" err="1" smtClean="0">
                <a:solidFill>
                  <a:srgbClr val="0070C0"/>
                </a:solidFill>
              </a:rPr>
              <a:t>HoC</a:t>
            </a:r>
            <a:r>
              <a:rPr lang="en-GB" i="1" dirty="0" smtClean="0">
                <a:solidFill>
                  <a:srgbClr val="0070C0"/>
                </a:solidFill>
              </a:rPr>
              <a:t> is a more important institution than the </a:t>
            </a:r>
            <a:r>
              <a:rPr lang="en-GB" i="1" dirty="0" err="1" smtClean="0">
                <a:solidFill>
                  <a:srgbClr val="0070C0"/>
                </a:solidFill>
              </a:rPr>
              <a:t>hol</a:t>
            </a:r>
            <a:r>
              <a:rPr lang="en-GB" dirty="0" smtClean="0"/>
              <a: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9786531"/>
              </p:ext>
            </p:extLst>
          </p:nvPr>
        </p:nvGraphicFramePr>
        <p:xfrm>
          <a:off x="827775" y="1447800"/>
          <a:ext cx="7521576" cy="5410200"/>
        </p:xfrm>
        <a:graphic>
          <a:graphicData uri="http://schemas.openxmlformats.org/drawingml/2006/table">
            <a:tbl>
              <a:tblPr firstRow="1" bandRow="1">
                <a:tableStyleId>{5C22544A-7EE6-4342-B048-85BDC9FD1C3A}</a:tableStyleId>
              </a:tblPr>
              <a:tblGrid>
                <a:gridCol w="3760788"/>
                <a:gridCol w="3760788"/>
              </a:tblGrid>
              <a:tr h="370840">
                <a:tc>
                  <a:txBody>
                    <a:bodyPr/>
                    <a:lstStyle/>
                    <a:p>
                      <a:r>
                        <a:rPr lang="en-GB" dirty="0" smtClean="0"/>
                        <a:t>House of Commons</a:t>
                      </a:r>
                      <a:endParaRPr lang="en-GB" dirty="0"/>
                    </a:p>
                  </a:txBody>
                  <a:tcPr/>
                </a:tc>
                <a:tc>
                  <a:txBody>
                    <a:bodyPr/>
                    <a:lstStyle/>
                    <a:p>
                      <a:r>
                        <a:rPr lang="en-GB" dirty="0" smtClean="0"/>
                        <a:t>House of Lords</a:t>
                      </a:r>
                      <a:endParaRPr lang="en-GB" dirty="0"/>
                    </a:p>
                  </a:txBody>
                  <a:tcPr/>
                </a:tc>
              </a:tr>
              <a:tr h="370840">
                <a:tc>
                  <a:txBody>
                    <a:bodyPr/>
                    <a:lstStyle/>
                    <a:p>
                      <a:r>
                        <a:rPr lang="en-GB" dirty="0" smtClean="0"/>
                        <a:t>Approve / reject legislation.</a:t>
                      </a:r>
                    </a:p>
                    <a:p>
                      <a:r>
                        <a:rPr lang="en-GB" dirty="0" err="1" smtClean="0"/>
                        <a:t>Legimitacy</a:t>
                      </a:r>
                      <a:endParaRPr lang="en-GB" dirty="0"/>
                    </a:p>
                  </a:txBody>
                  <a:tcPr/>
                </a:tc>
                <a:tc>
                  <a:txBody>
                    <a:bodyPr/>
                    <a:lstStyle/>
                    <a:p>
                      <a:r>
                        <a:rPr lang="en-GB" dirty="0" smtClean="0"/>
                        <a:t>Delay the passage of legislation</a:t>
                      </a:r>
                      <a:r>
                        <a:rPr lang="en-GB" baseline="0" dirty="0" smtClean="0"/>
                        <a:t> for at least a year.</a:t>
                      </a:r>
                      <a:endParaRPr lang="en-GB" dirty="0"/>
                    </a:p>
                  </a:txBody>
                  <a:tcPr/>
                </a:tc>
              </a:tr>
              <a:tr h="370840">
                <a:tc>
                  <a:txBody>
                    <a:bodyPr/>
                    <a:lstStyle/>
                    <a:p>
                      <a:r>
                        <a:rPr lang="en-GB" dirty="0" smtClean="0"/>
                        <a:t>Dismiss a government</a:t>
                      </a:r>
                      <a:r>
                        <a:rPr lang="en-GB" baseline="0" dirty="0" smtClean="0"/>
                        <a:t> through a vote of no confidence</a:t>
                      </a:r>
                      <a:endParaRPr lang="en-GB" dirty="0" smtClean="0"/>
                    </a:p>
                  </a:txBody>
                  <a:tcPr/>
                </a:tc>
                <a:tc>
                  <a:txBody>
                    <a:bodyPr/>
                    <a:lstStyle/>
                    <a:p>
                      <a:r>
                        <a:rPr lang="en-GB" dirty="0" smtClean="0"/>
                        <a:t>Amend legislation (BUT CAN ONLY</a:t>
                      </a:r>
                      <a:r>
                        <a:rPr lang="en-GB" baseline="0" dirty="0" smtClean="0"/>
                        <a:t> PROPOSE AN AMENDMENT, the </a:t>
                      </a:r>
                      <a:r>
                        <a:rPr lang="en-GB" baseline="0" dirty="0" err="1" smtClean="0"/>
                        <a:t>HoC</a:t>
                      </a:r>
                      <a:r>
                        <a:rPr lang="en-GB" baseline="0" dirty="0" smtClean="0"/>
                        <a:t> must vote on this)</a:t>
                      </a:r>
                      <a:endParaRPr lang="en-GB" dirty="0"/>
                    </a:p>
                  </a:txBody>
                  <a:tcPr/>
                </a:tc>
              </a:tr>
              <a:tr h="370840">
                <a:tc>
                  <a:txBody>
                    <a:bodyPr/>
                    <a:lstStyle/>
                    <a:p>
                      <a:r>
                        <a:rPr lang="en-GB" dirty="0" smtClean="0"/>
                        <a:t>Order ministers to answer questions on the floor of the house or</a:t>
                      </a:r>
                      <a:r>
                        <a:rPr lang="en-GB" baseline="0" dirty="0" smtClean="0"/>
                        <a:t> to answer written questions, ask them to attend Select Committees</a:t>
                      </a:r>
                      <a:endParaRPr lang="en-GB" dirty="0"/>
                    </a:p>
                  </a:txBody>
                  <a:tcPr/>
                </a:tc>
                <a:tc>
                  <a:txBody>
                    <a:bodyPr/>
                    <a:lstStyle/>
                    <a:p>
                      <a:r>
                        <a:rPr lang="en-GB" dirty="0" smtClean="0"/>
                        <a:t>Order government ministers to the house</a:t>
                      </a:r>
                      <a:r>
                        <a:rPr lang="en-GB" baseline="0" dirty="0" smtClean="0"/>
                        <a:t> (they must be peers).</a:t>
                      </a:r>
                    </a:p>
                    <a:p>
                      <a:r>
                        <a:rPr lang="en-GB" baseline="0" dirty="0" smtClean="0"/>
                        <a:t>(No Select committees in Lords)</a:t>
                      </a:r>
                      <a:endParaRPr lang="en-GB" dirty="0"/>
                    </a:p>
                  </a:txBody>
                  <a:tcPr/>
                </a:tc>
              </a:tr>
              <a:tr h="370840">
                <a:tc>
                  <a:txBody>
                    <a:bodyPr/>
                    <a:lstStyle/>
                    <a:p>
                      <a:r>
                        <a:rPr lang="en-GB" dirty="0" smtClean="0"/>
                        <a:t>Amend legislation</a:t>
                      </a:r>
                      <a:endParaRPr lang="en-GB" dirty="0"/>
                    </a:p>
                  </a:txBody>
                  <a:tcPr/>
                </a:tc>
                <a:tc>
                  <a:txBody>
                    <a:bodyPr/>
                    <a:lstStyle/>
                    <a:p>
                      <a:endParaRPr lang="en-GB" dirty="0"/>
                    </a:p>
                  </a:txBody>
                  <a:tcPr/>
                </a:tc>
              </a:tr>
              <a:tr h="370840">
                <a:tc>
                  <a:txBody>
                    <a:bodyPr/>
                    <a:lstStyle/>
                    <a:p>
                      <a:r>
                        <a:rPr lang="en-GB" dirty="0" smtClean="0"/>
                        <a:t>Order debates on</a:t>
                      </a:r>
                      <a:r>
                        <a:rPr lang="en-GB" baseline="0" dirty="0" smtClean="0"/>
                        <a:t> important issues of national importance</a:t>
                      </a:r>
                      <a:endParaRPr lang="en-GB" dirty="0"/>
                    </a:p>
                  </a:txBody>
                  <a:tcPr/>
                </a:tc>
                <a:tc>
                  <a:txBody>
                    <a:bodyPr/>
                    <a:lstStyle/>
                    <a:p>
                      <a:r>
                        <a:rPr lang="en-GB" dirty="0" smtClean="0"/>
                        <a:t>Debate issues of great concern.</a:t>
                      </a:r>
                      <a:endParaRPr lang="en-GB" dirty="0"/>
                    </a:p>
                  </a:txBody>
                  <a:tcPr/>
                </a:tc>
              </a:tr>
              <a:tr h="370840">
                <a:tc>
                  <a:txBody>
                    <a:bodyPr/>
                    <a:lstStyle/>
                    <a:p>
                      <a:r>
                        <a:rPr lang="en-GB" dirty="0" smtClean="0"/>
                        <a:t>Introduce</a:t>
                      </a:r>
                      <a:r>
                        <a:rPr lang="en-GB" baseline="0" dirty="0" smtClean="0"/>
                        <a:t> Private Members Bills</a:t>
                      </a:r>
                      <a:endParaRPr lang="en-GB" dirty="0"/>
                    </a:p>
                  </a:txBody>
                  <a:tcPr/>
                </a:tc>
                <a:tc>
                  <a:txBody>
                    <a:bodyPr/>
                    <a:lstStyle/>
                    <a:p>
                      <a:endParaRPr lang="en-GB" dirty="0"/>
                    </a:p>
                  </a:txBody>
                  <a:tcPr/>
                </a:tc>
              </a:tr>
              <a:tr h="370840">
                <a:tc>
                  <a:txBody>
                    <a:bodyPr/>
                    <a:lstStyle/>
                    <a:p>
                      <a:r>
                        <a:rPr lang="en-GB" dirty="0" smtClean="0"/>
                        <a:t>Introduce</a:t>
                      </a:r>
                      <a:r>
                        <a:rPr lang="en-GB" baseline="0" dirty="0" smtClean="0"/>
                        <a:t> matters of concern in a 10 minute rule debate or an adjournment debate</a:t>
                      </a:r>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574379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822960" y="1097280"/>
            <a:ext cx="7133416" cy="3712464"/>
          </a:xfrm>
        </p:spPr>
        <p:txBody>
          <a:bodyPr/>
          <a:lstStyle/>
          <a:p>
            <a:endParaRPr lang="en-GB" dirty="0"/>
          </a:p>
        </p:txBody>
      </p:sp>
      <p:sp>
        <p:nvSpPr>
          <p:cNvPr id="2" name="Title 1"/>
          <p:cNvSpPr>
            <a:spLocks noGrp="1"/>
          </p:cNvSpPr>
          <p:nvPr>
            <p:ph type="title"/>
          </p:nvPr>
        </p:nvSpPr>
        <p:spPr/>
        <p:txBody>
          <a:bodyPr/>
          <a:lstStyle/>
          <a:p>
            <a:r>
              <a:rPr lang="en-GB" dirty="0"/>
              <a:t>What are the relative powers of each house</a:t>
            </a:r>
            <a:r>
              <a:rPr lang="en-GB" dirty="0" smtClean="0"/>
              <a:t>? </a:t>
            </a:r>
            <a:endParaRPr lang="en-GB"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789203333"/>
              </p:ext>
            </p:extLst>
          </p:nvPr>
        </p:nvGraphicFramePr>
        <p:xfrm>
          <a:off x="827585" y="1096961"/>
          <a:ext cx="7776863" cy="3439337"/>
        </p:xfrm>
        <a:graphic>
          <a:graphicData uri="http://schemas.openxmlformats.org/drawingml/2006/table">
            <a:tbl>
              <a:tblPr firstRow="1" bandRow="1">
                <a:tableStyleId>{5C22544A-7EE6-4342-B048-85BDC9FD1C3A}</a:tableStyleId>
              </a:tblPr>
              <a:tblGrid>
                <a:gridCol w="2664295"/>
                <a:gridCol w="2592288"/>
                <a:gridCol w="2520280"/>
              </a:tblGrid>
              <a:tr h="604697">
                <a:tc>
                  <a:txBody>
                    <a:bodyPr/>
                    <a:lstStyle/>
                    <a:p>
                      <a:r>
                        <a:rPr lang="en-GB" dirty="0" smtClean="0"/>
                        <a:t>House of Commons only</a:t>
                      </a:r>
                      <a:endParaRPr lang="en-GB" dirty="0"/>
                    </a:p>
                  </a:txBody>
                  <a:tcPr/>
                </a:tc>
                <a:tc>
                  <a:txBody>
                    <a:bodyPr/>
                    <a:lstStyle/>
                    <a:p>
                      <a:r>
                        <a:rPr lang="en-GB" dirty="0" smtClean="0">
                          <a:solidFill>
                            <a:srgbClr val="C00000"/>
                          </a:solidFill>
                        </a:rPr>
                        <a:t>Shared functions</a:t>
                      </a:r>
                      <a:endParaRPr lang="en-GB" dirty="0">
                        <a:solidFill>
                          <a:srgbClr val="C00000"/>
                        </a:solidFill>
                      </a:endParaRPr>
                    </a:p>
                  </a:txBody>
                  <a:tcPr/>
                </a:tc>
                <a:tc>
                  <a:txBody>
                    <a:bodyPr/>
                    <a:lstStyle/>
                    <a:p>
                      <a:r>
                        <a:rPr lang="en-GB" dirty="0" smtClean="0"/>
                        <a:t>House of Lords only</a:t>
                      </a:r>
                      <a:endParaRPr lang="en-GB" dirty="0"/>
                    </a:p>
                  </a:txBody>
                  <a:tcPr/>
                </a:tc>
              </a:tr>
              <a:tr h="604697">
                <a:tc>
                  <a:txBody>
                    <a:bodyPr/>
                    <a:lstStyle/>
                    <a:p>
                      <a:r>
                        <a:rPr lang="en-GB" dirty="0" smtClean="0"/>
                        <a:t>Granting </a:t>
                      </a:r>
                      <a:r>
                        <a:rPr lang="en-GB" b="1" dirty="0" smtClean="0"/>
                        <a:t>popular consent </a:t>
                      </a:r>
                      <a:r>
                        <a:rPr lang="en-GB" dirty="0" smtClean="0"/>
                        <a:t>to proposed legislation</a:t>
                      </a:r>
                      <a:endParaRPr lang="en-GB" dirty="0"/>
                    </a:p>
                  </a:txBody>
                  <a:tcPr/>
                </a:tc>
                <a:tc>
                  <a:txBody>
                    <a:bodyPr/>
                    <a:lstStyle/>
                    <a:p>
                      <a:r>
                        <a:rPr lang="en-GB" dirty="0" smtClean="0">
                          <a:solidFill>
                            <a:srgbClr val="C00000"/>
                          </a:solidFill>
                        </a:rPr>
                        <a:t>Granting </a:t>
                      </a:r>
                      <a:r>
                        <a:rPr lang="en-GB" b="1" dirty="0" smtClean="0">
                          <a:solidFill>
                            <a:srgbClr val="C00000"/>
                          </a:solidFill>
                        </a:rPr>
                        <a:t>formal consent </a:t>
                      </a:r>
                      <a:r>
                        <a:rPr lang="en-GB" dirty="0" smtClean="0">
                          <a:solidFill>
                            <a:srgbClr val="C00000"/>
                          </a:solidFill>
                        </a:rPr>
                        <a:t>to legislation</a:t>
                      </a:r>
                      <a:endParaRPr lang="en-GB" dirty="0">
                        <a:solidFill>
                          <a:srgbClr val="C00000"/>
                        </a:solidFill>
                      </a:endParaRPr>
                    </a:p>
                  </a:txBody>
                  <a:tcPr/>
                </a:tc>
                <a:tc>
                  <a:txBody>
                    <a:bodyPr/>
                    <a:lstStyle/>
                    <a:p>
                      <a:r>
                        <a:rPr lang="en-GB" b="1" dirty="0" smtClean="0"/>
                        <a:t>Deliberating at length </a:t>
                      </a:r>
                      <a:r>
                        <a:rPr lang="en-GB" dirty="0" smtClean="0"/>
                        <a:t>on important issues.</a:t>
                      </a:r>
                      <a:endParaRPr lang="en-GB" dirty="0"/>
                    </a:p>
                  </a:txBody>
                  <a:tcPr/>
                </a:tc>
              </a:tr>
              <a:tr h="604697">
                <a:tc>
                  <a:txBody>
                    <a:bodyPr/>
                    <a:lstStyle/>
                    <a:p>
                      <a:r>
                        <a:rPr lang="en-GB" b="1" dirty="0" smtClean="0"/>
                        <a:t>Refusing</a:t>
                      </a:r>
                      <a:r>
                        <a:rPr lang="en-GB" b="1" baseline="0" dirty="0" smtClean="0"/>
                        <a:t> to approve </a:t>
                      </a:r>
                      <a:r>
                        <a:rPr lang="en-GB" baseline="0" dirty="0" smtClean="0"/>
                        <a:t>items of legislation which are undesirable</a:t>
                      </a:r>
                      <a:endParaRPr lang="en-GB" dirty="0"/>
                    </a:p>
                  </a:txBody>
                  <a:tcPr/>
                </a:tc>
                <a:tc>
                  <a:txBody>
                    <a:bodyPr/>
                    <a:lstStyle/>
                    <a:p>
                      <a:r>
                        <a:rPr lang="en-GB" dirty="0" smtClean="0">
                          <a:solidFill>
                            <a:srgbClr val="C00000"/>
                          </a:solidFill>
                        </a:rPr>
                        <a:t>Calling government to </a:t>
                      </a:r>
                      <a:r>
                        <a:rPr lang="en-GB" b="1" dirty="0" smtClean="0">
                          <a:solidFill>
                            <a:srgbClr val="C00000"/>
                          </a:solidFill>
                        </a:rPr>
                        <a:t>account</a:t>
                      </a:r>
                      <a:endParaRPr lang="en-GB" b="1" dirty="0">
                        <a:solidFill>
                          <a:srgbClr val="C00000"/>
                        </a:solidFill>
                      </a:endParaRPr>
                    </a:p>
                  </a:txBody>
                  <a:tcPr/>
                </a:tc>
                <a:tc>
                  <a:txBody>
                    <a:bodyPr/>
                    <a:lstStyle/>
                    <a:p>
                      <a:r>
                        <a:rPr lang="en-GB" b="1" dirty="0" smtClean="0"/>
                        <a:t>Providing specialist expert advice </a:t>
                      </a:r>
                      <a:r>
                        <a:rPr lang="en-GB" dirty="0" smtClean="0"/>
                        <a:t>on proposed legislation.</a:t>
                      </a:r>
                      <a:endParaRPr lang="en-GB" dirty="0"/>
                    </a:p>
                  </a:txBody>
                  <a:tcPr/>
                </a:tc>
              </a:tr>
              <a:tr h="604697">
                <a:tc>
                  <a:txBody>
                    <a:bodyPr/>
                    <a:lstStyle/>
                    <a:p>
                      <a:r>
                        <a:rPr lang="en-GB" b="1" dirty="0" smtClean="0"/>
                        <a:t>Representing constituents</a:t>
                      </a:r>
                      <a:endParaRPr lang="en-GB" b="1" dirty="0"/>
                    </a:p>
                  </a:txBody>
                  <a:tcPr/>
                </a:tc>
                <a:tc>
                  <a:txBody>
                    <a:bodyPr/>
                    <a:lstStyle/>
                    <a:p>
                      <a:r>
                        <a:rPr lang="en-GB" b="1" dirty="0" smtClean="0">
                          <a:solidFill>
                            <a:srgbClr val="C00000"/>
                          </a:solidFill>
                        </a:rPr>
                        <a:t>Scrutinising</a:t>
                      </a:r>
                      <a:r>
                        <a:rPr lang="en-GB" baseline="0" dirty="0" smtClean="0">
                          <a:solidFill>
                            <a:srgbClr val="C00000"/>
                          </a:solidFill>
                        </a:rPr>
                        <a:t> and amending legislation</a:t>
                      </a:r>
                      <a:endParaRPr lang="en-GB" dirty="0">
                        <a:solidFill>
                          <a:srgbClr val="C00000"/>
                        </a:solidFill>
                      </a:endParaRPr>
                    </a:p>
                  </a:txBody>
                  <a:tcPr/>
                </a:tc>
                <a:tc>
                  <a:txBody>
                    <a:bodyPr/>
                    <a:lstStyle/>
                    <a:p>
                      <a:r>
                        <a:rPr lang="en-GB" b="1" dirty="0" smtClean="0"/>
                        <a:t>Delaying</a:t>
                      </a:r>
                      <a:r>
                        <a:rPr lang="en-GB" b="1" baseline="0" dirty="0" smtClean="0"/>
                        <a:t> legislation </a:t>
                      </a:r>
                      <a:r>
                        <a:rPr lang="en-GB" baseline="0" dirty="0" smtClean="0"/>
                        <a:t>for up to a year.</a:t>
                      </a:r>
                      <a:endParaRPr lang="en-GB" dirty="0"/>
                    </a:p>
                  </a:txBody>
                  <a:tcPr/>
                </a:tc>
              </a:tr>
              <a:tr h="604697">
                <a:tc>
                  <a:txBody>
                    <a:bodyPr/>
                    <a:lstStyle/>
                    <a:p>
                      <a:r>
                        <a:rPr lang="en-GB" dirty="0" smtClean="0"/>
                        <a:t>Bringing attention to grievances</a:t>
                      </a:r>
                      <a:endParaRPr lang="en-GB" dirty="0"/>
                    </a:p>
                  </a:txBody>
                  <a:tcPr/>
                </a:tc>
                <a:tc>
                  <a:txBody>
                    <a:bodyPr/>
                    <a:lstStyle/>
                    <a:p>
                      <a:r>
                        <a:rPr lang="en-GB" b="1" dirty="0" smtClean="0">
                          <a:solidFill>
                            <a:srgbClr val="C00000"/>
                          </a:solidFill>
                        </a:rPr>
                        <a:t>Debating</a:t>
                      </a:r>
                      <a:r>
                        <a:rPr lang="en-GB" dirty="0" smtClean="0">
                          <a:solidFill>
                            <a:srgbClr val="C00000"/>
                          </a:solidFill>
                        </a:rPr>
                        <a:t> key issues.</a:t>
                      </a:r>
                      <a:endParaRPr lang="en-GB" dirty="0">
                        <a:solidFill>
                          <a:srgbClr val="C00000"/>
                        </a:solidFill>
                      </a:endParaRPr>
                    </a:p>
                  </a:txBody>
                  <a:tcPr/>
                </a:tc>
                <a:tc>
                  <a:txBody>
                    <a:bodyPr/>
                    <a:lstStyle/>
                    <a:p>
                      <a:r>
                        <a:rPr lang="en-GB" dirty="0" smtClean="0"/>
                        <a:t>Forcing government to reconsider.</a:t>
                      </a:r>
                      <a:endParaRPr lang="en-GB" dirty="0"/>
                    </a:p>
                  </a:txBody>
                  <a:tcPr/>
                </a:tc>
              </a:tr>
            </a:tbl>
          </a:graphicData>
        </a:graphic>
      </p:graphicFrame>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5209821"/>
            <a:ext cx="2048693" cy="155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4174" y="5164895"/>
            <a:ext cx="1975599" cy="156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997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Describe the role of a backbench MP….</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035073"/>
              </p:ext>
            </p:extLst>
          </p:nvPr>
        </p:nvGraphicFramePr>
        <p:xfrm>
          <a:off x="822325" y="1100138"/>
          <a:ext cx="7521575" cy="5137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636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7520940" cy="548640"/>
          </a:xfrm>
        </p:spPr>
        <p:txBody>
          <a:bodyPr/>
          <a:lstStyle/>
          <a:p>
            <a:r>
              <a:rPr lang="en-GB" dirty="0" smtClean="0"/>
              <a:t>How effective are MPS in parliament?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8319867"/>
              </p:ext>
            </p:extLst>
          </p:nvPr>
        </p:nvGraphicFramePr>
        <p:xfrm>
          <a:off x="827584" y="969848"/>
          <a:ext cx="7521576" cy="5582920"/>
        </p:xfrm>
        <a:graphic>
          <a:graphicData uri="http://schemas.openxmlformats.org/drawingml/2006/table">
            <a:tbl>
              <a:tblPr firstRow="1" bandRow="1">
                <a:tableStyleId>{5C22544A-7EE6-4342-B048-85BDC9FD1C3A}</a:tableStyleId>
              </a:tblPr>
              <a:tblGrid>
                <a:gridCol w="3760788"/>
                <a:gridCol w="3760788"/>
              </a:tblGrid>
              <a:tr h="370840">
                <a:tc>
                  <a:txBody>
                    <a:bodyPr/>
                    <a:lstStyle/>
                    <a:p>
                      <a:r>
                        <a:rPr lang="en-GB" dirty="0" smtClean="0"/>
                        <a:t>Ineffective</a:t>
                      </a:r>
                      <a:endParaRPr lang="en-GB" dirty="0"/>
                    </a:p>
                  </a:txBody>
                  <a:tcPr/>
                </a:tc>
                <a:tc>
                  <a:txBody>
                    <a:bodyPr/>
                    <a:lstStyle/>
                    <a:p>
                      <a:r>
                        <a:rPr lang="en-GB" dirty="0" smtClean="0"/>
                        <a:t>Defence</a:t>
                      </a:r>
                      <a:r>
                        <a:rPr lang="en-GB" baseline="0" dirty="0" smtClean="0"/>
                        <a:t> of the MP!</a:t>
                      </a:r>
                      <a:endParaRPr lang="en-GB" dirty="0"/>
                    </a:p>
                  </a:txBody>
                  <a:tcPr/>
                </a:tc>
              </a:tr>
              <a:tr h="370840">
                <a:tc>
                  <a:txBody>
                    <a:bodyPr/>
                    <a:lstStyle/>
                    <a:p>
                      <a:r>
                        <a:rPr lang="en-GB" dirty="0" smtClean="0"/>
                        <a:t>Lobby fodder or party</a:t>
                      </a:r>
                      <a:r>
                        <a:rPr lang="en-GB" baseline="0" dirty="0" smtClean="0"/>
                        <a:t> hacks, only wanting to be promoted</a:t>
                      </a:r>
                      <a:endParaRPr lang="en-GB" dirty="0"/>
                    </a:p>
                  </a:txBody>
                  <a:tcPr/>
                </a:tc>
                <a:tc>
                  <a:txBody>
                    <a:bodyPr/>
                    <a:lstStyle/>
                    <a:p>
                      <a:r>
                        <a:rPr lang="en-GB" dirty="0" smtClean="0"/>
                        <a:t>There are many</a:t>
                      </a:r>
                      <a:r>
                        <a:rPr lang="en-GB" baseline="0" dirty="0" smtClean="0"/>
                        <a:t> independent minded MPs who are willing to put own views across.</a:t>
                      </a:r>
                      <a:endParaRPr lang="en-GB" dirty="0"/>
                    </a:p>
                  </a:txBody>
                  <a:tcPr/>
                </a:tc>
              </a:tr>
              <a:tr h="370840">
                <a:tc>
                  <a:txBody>
                    <a:bodyPr/>
                    <a:lstStyle/>
                    <a:p>
                      <a:r>
                        <a:rPr lang="en-GB" dirty="0" smtClean="0"/>
                        <a:t>Backbenchers are powerless in the</a:t>
                      </a:r>
                      <a:r>
                        <a:rPr lang="en-GB" baseline="0" dirty="0" smtClean="0"/>
                        <a:t> face of frontbenches. Little or no influence on legislation. Fail to hold the government to account</a:t>
                      </a:r>
                      <a:endParaRPr lang="en-GB" dirty="0"/>
                    </a:p>
                  </a:txBody>
                  <a:tcPr/>
                </a:tc>
                <a:tc>
                  <a:txBody>
                    <a:bodyPr/>
                    <a:lstStyle/>
                    <a:p>
                      <a:r>
                        <a:rPr lang="en-GB" dirty="0" smtClean="0"/>
                        <a:t>Less true today.</a:t>
                      </a:r>
                      <a:r>
                        <a:rPr lang="en-GB" baseline="0" dirty="0" smtClean="0"/>
                        <a:t> Since 2010, there have been more attempts to defy the government and select committees are strong.</a:t>
                      </a:r>
                      <a:endParaRPr lang="en-GB" dirty="0"/>
                    </a:p>
                  </a:txBody>
                  <a:tcPr/>
                </a:tc>
              </a:tr>
              <a:tr h="370840">
                <a:tc>
                  <a:txBody>
                    <a:bodyPr/>
                    <a:lstStyle/>
                    <a:p>
                      <a:r>
                        <a:rPr lang="en-GB" dirty="0" smtClean="0"/>
                        <a:t>Rarely</a:t>
                      </a:r>
                      <a:r>
                        <a:rPr lang="en-GB" baseline="0" dirty="0" smtClean="0"/>
                        <a:t> attend debates, suggesting lack of interest</a:t>
                      </a:r>
                      <a:endParaRPr lang="en-GB" dirty="0"/>
                    </a:p>
                  </a:txBody>
                  <a:tcPr/>
                </a:tc>
                <a:tc>
                  <a:txBody>
                    <a:bodyPr/>
                    <a:lstStyle/>
                    <a:p>
                      <a:r>
                        <a:rPr lang="en-GB" dirty="0" smtClean="0"/>
                        <a:t>Much MP work is carried out behind the scenes, often in committees</a:t>
                      </a:r>
                      <a:endParaRPr lang="en-GB" dirty="0"/>
                    </a:p>
                  </a:txBody>
                  <a:tcPr/>
                </a:tc>
              </a:tr>
              <a:tr h="370840">
                <a:tc>
                  <a:txBody>
                    <a:bodyPr/>
                    <a:lstStyle/>
                    <a:p>
                      <a:r>
                        <a:rPr lang="en-GB" dirty="0" smtClean="0"/>
                        <a:t>Long recesses or holidays</a:t>
                      </a:r>
                      <a:endParaRPr lang="en-GB" dirty="0"/>
                    </a:p>
                  </a:txBody>
                  <a:tcPr/>
                </a:tc>
                <a:tc>
                  <a:txBody>
                    <a:bodyPr/>
                    <a:lstStyle/>
                    <a:p>
                      <a:r>
                        <a:rPr lang="en-GB" dirty="0" smtClean="0"/>
                        <a:t>MPs use recesses to do constituency work</a:t>
                      </a:r>
                      <a:endParaRPr lang="en-GB" dirty="0"/>
                    </a:p>
                  </a:txBody>
                  <a:tcPr/>
                </a:tc>
              </a:tr>
              <a:tr h="370840">
                <a:tc>
                  <a:txBody>
                    <a:bodyPr/>
                    <a:lstStyle/>
                    <a:p>
                      <a:r>
                        <a:rPr lang="en-GB" dirty="0" smtClean="0"/>
                        <a:t>Self seeking and sometimes corrupt? Expenses scandal</a:t>
                      </a:r>
                      <a:r>
                        <a:rPr lang="en-GB" baseline="0" dirty="0" smtClean="0"/>
                        <a:t> of 2009-10</a:t>
                      </a:r>
                      <a:endParaRPr lang="en-GB" dirty="0"/>
                    </a:p>
                  </a:txBody>
                  <a:tcPr/>
                </a:tc>
                <a:tc>
                  <a:txBody>
                    <a:bodyPr/>
                    <a:lstStyle/>
                    <a:p>
                      <a:r>
                        <a:rPr lang="en-GB" dirty="0" smtClean="0"/>
                        <a:t>MPs have set up processes to control this. Have a paid salary</a:t>
                      </a:r>
                      <a:r>
                        <a:rPr lang="en-GB" baseline="0" dirty="0" smtClean="0"/>
                        <a:t> that is modest compared with similar jobs.</a:t>
                      </a:r>
                      <a:endParaRPr lang="en-GB" dirty="0"/>
                    </a:p>
                  </a:txBody>
                  <a:tcPr/>
                </a:tc>
              </a:tr>
              <a:tr h="370840">
                <a:tc>
                  <a:txBody>
                    <a:bodyPr/>
                    <a:lstStyle/>
                    <a:p>
                      <a:r>
                        <a:rPr lang="en-GB" dirty="0" smtClean="0"/>
                        <a:t>MPs are often unknown in their constituencies</a:t>
                      </a:r>
                      <a:endParaRPr lang="en-GB" dirty="0"/>
                    </a:p>
                  </a:txBody>
                  <a:tcPr/>
                </a:tc>
                <a:tc>
                  <a:txBody>
                    <a:bodyPr/>
                    <a:lstStyle/>
                    <a:p>
                      <a:r>
                        <a:rPr lang="en-GB" dirty="0" smtClean="0"/>
                        <a:t>Many represent</a:t>
                      </a:r>
                      <a:r>
                        <a:rPr lang="en-GB" baseline="0" dirty="0" smtClean="0"/>
                        <a:t> their constituents in a large way even if unknown to many.</a:t>
                      </a:r>
                      <a:endParaRPr lang="en-GB" dirty="0"/>
                    </a:p>
                  </a:txBody>
                  <a:tcPr/>
                </a:tc>
              </a:tr>
            </a:tbl>
          </a:graphicData>
        </a:graphic>
      </p:graphicFrame>
    </p:spTree>
    <p:extLst>
      <p:ext uri="{BB962C8B-B14F-4D97-AF65-F5344CB8AC3E}">
        <p14:creationId xmlns:p14="http://schemas.microsoft.com/office/powerpoint/2010/main" val="2493604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04977460"/>
              </p:ext>
            </p:extLst>
          </p:nvPr>
        </p:nvGraphicFramePr>
        <p:xfrm>
          <a:off x="611560" y="0"/>
          <a:ext cx="8640959" cy="49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51520" y="1772816"/>
            <a:ext cx="2304256" cy="548640"/>
          </a:xfrm>
        </p:spPr>
        <p:txBody>
          <a:bodyPr/>
          <a:lstStyle/>
          <a:p>
            <a:r>
              <a:rPr lang="en-GB" dirty="0" smtClean="0"/>
              <a:t>Describe a select committee: </a:t>
            </a:r>
            <a:r>
              <a:rPr lang="en-GB" u="sng" dirty="0" smtClean="0"/>
              <a:t>the Public Accounts committee (PAC)</a:t>
            </a:r>
            <a:endParaRPr lang="en-GB" u="sng" dirty="0"/>
          </a:p>
        </p:txBody>
      </p:sp>
      <p:graphicFrame>
        <p:nvGraphicFramePr>
          <p:cNvPr id="5" name="Table 4"/>
          <p:cNvGraphicFramePr>
            <a:graphicFrameLocks noGrp="1"/>
          </p:cNvGraphicFramePr>
          <p:nvPr>
            <p:extLst>
              <p:ext uri="{D42A27DB-BD31-4B8C-83A1-F6EECF244321}">
                <p14:modId xmlns:p14="http://schemas.microsoft.com/office/powerpoint/2010/main" val="3338386016"/>
              </p:ext>
            </p:extLst>
          </p:nvPr>
        </p:nvGraphicFramePr>
        <p:xfrm>
          <a:off x="251520" y="5085184"/>
          <a:ext cx="8784976" cy="2021840"/>
        </p:xfrm>
        <a:graphic>
          <a:graphicData uri="http://schemas.openxmlformats.org/drawingml/2006/table">
            <a:tbl>
              <a:tblPr firstRow="1" bandRow="1">
                <a:tableStyleId>{5C22544A-7EE6-4342-B048-85BDC9FD1C3A}</a:tableStyleId>
              </a:tblPr>
              <a:tblGrid>
                <a:gridCol w="954354"/>
                <a:gridCol w="2342505"/>
                <a:gridCol w="5488117"/>
              </a:tblGrid>
              <a:tr h="370840">
                <a:tc>
                  <a:txBody>
                    <a:bodyPr/>
                    <a:lstStyle/>
                    <a:p>
                      <a:r>
                        <a:rPr lang="en-GB" dirty="0" smtClean="0"/>
                        <a:t>date</a:t>
                      </a:r>
                      <a:endParaRPr lang="en-GB" dirty="0"/>
                    </a:p>
                  </a:txBody>
                  <a:tcPr/>
                </a:tc>
                <a:tc>
                  <a:txBody>
                    <a:bodyPr/>
                    <a:lstStyle/>
                    <a:p>
                      <a:r>
                        <a:rPr lang="en-GB" dirty="0" smtClean="0"/>
                        <a:t>Investigation</a:t>
                      </a:r>
                      <a:endParaRPr lang="en-GB" dirty="0"/>
                    </a:p>
                  </a:txBody>
                  <a:tcPr/>
                </a:tc>
                <a:tc>
                  <a:txBody>
                    <a:bodyPr/>
                    <a:lstStyle/>
                    <a:p>
                      <a:r>
                        <a:rPr lang="en-GB" dirty="0" smtClean="0"/>
                        <a:t>Conclusion &amp; action</a:t>
                      </a:r>
                      <a:endParaRPr lang="en-GB" dirty="0"/>
                    </a:p>
                  </a:txBody>
                  <a:tcPr/>
                </a:tc>
              </a:tr>
              <a:tr h="370840">
                <a:tc>
                  <a:txBody>
                    <a:bodyPr/>
                    <a:lstStyle/>
                    <a:p>
                      <a:r>
                        <a:rPr lang="en-GB" dirty="0" smtClean="0"/>
                        <a:t>2016</a:t>
                      </a:r>
                      <a:endParaRPr lang="en-GB" dirty="0"/>
                    </a:p>
                  </a:txBody>
                  <a:tcPr/>
                </a:tc>
                <a:tc>
                  <a:txBody>
                    <a:bodyPr/>
                    <a:lstStyle/>
                    <a:p>
                      <a:r>
                        <a:rPr lang="en-GB" dirty="0" smtClean="0"/>
                        <a:t>Google’s taxes</a:t>
                      </a:r>
                      <a:endParaRPr lang="en-GB" dirty="0"/>
                    </a:p>
                  </a:txBody>
                  <a:tcPr/>
                </a:tc>
                <a:tc>
                  <a:txBody>
                    <a:bodyPr/>
                    <a:lstStyle/>
                    <a:p>
                      <a:r>
                        <a:rPr lang="en-GB" dirty="0" smtClean="0"/>
                        <a:t>Google’s back payment of £130m was considered to be too low. HMRC asked to investigate</a:t>
                      </a:r>
                      <a:endParaRPr lang="en-GB" dirty="0"/>
                    </a:p>
                  </a:txBody>
                  <a:tcPr/>
                </a:tc>
              </a:tr>
              <a:tr h="370840">
                <a:tc>
                  <a:txBody>
                    <a:bodyPr/>
                    <a:lstStyle/>
                    <a:p>
                      <a:r>
                        <a:rPr lang="en-GB" dirty="0" smtClean="0"/>
                        <a:t>2015</a:t>
                      </a:r>
                      <a:endParaRPr lang="en-GB" dirty="0"/>
                    </a:p>
                  </a:txBody>
                  <a:tcPr/>
                </a:tc>
                <a:tc>
                  <a:txBody>
                    <a:bodyPr/>
                    <a:lstStyle/>
                    <a:p>
                      <a:r>
                        <a:rPr lang="en-GB" dirty="0" smtClean="0"/>
                        <a:t>Cancer care</a:t>
                      </a:r>
                      <a:r>
                        <a:rPr lang="en-GB" baseline="0" dirty="0" smtClean="0"/>
                        <a:t> in NHS</a:t>
                      </a:r>
                      <a:endParaRPr lang="en-GB" dirty="0"/>
                    </a:p>
                  </a:txBody>
                  <a:tcPr/>
                </a:tc>
                <a:tc>
                  <a:txBody>
                    <a:bodyPr/>
                    <a:lstStyle/>
                    <a:p>
                      <a:r>
                        <a:rPr lang="en-GB" dirty="0" smtClean="0"/>
                        <a:t>Critical of postcode lottery. Publicity prompted government to review policy.</a:t>
                      </a:r>
                      <a:endParaRPr lang="en-GB" dirty="0"/>
                    </a:p>
                  </a:txBody>
                  <a:tcPr/>
                </a:tc>
              </a:tr>
              <a:tr h="370840">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3" name="TextBox 2"/>
          <p:cNvSpPr txBox="1"/>
          <p:nvPr/>
        </p:nvSpPr>
        <p:spPr>
          <a:xfrm>
            <a:off x="7236296" y="260648"/>
            <a:ext cx="1656184" cy="3693319"/>
          </a:xfrm>
          <a:prstGeom prst="rect">
            <a:avLst/>
          </a:prstGeom>
          <a:noFill/>
        </p:spPr>
        <p:txBody>
          <a:bodyPr wrap="square" rtlCol="0">
            <a:spAutoFit/>
          </a:bodyPr>
          <a:lstStyle/>
          <a:p>
            <a:r>
              <a:rPr lang="en-GB" dirty="0" smtClean="0"/>
              <a:t>The ‘</a:t>
            </a:r>
            <a:r>
              <a:rPr lang="en-GB" b="1" dirty="0" smtClean="0"/>
              <a:t>Queen of select committees… that has a cleansing effect on all government departments</a:t>
            </a:r>
            <a:r>
              <a:rPr lang="en-GB" dirty="0" smtClean="0"/>
              <a:t>’ (P. Hennessey). Has 800 staff working for it (national audit office). </a:t>
            </a:r>
            <a:endParaRPr lang="en-GB" dirty="0"/>
          </a:p>
        </p:txBody>
      </p:sp>
    </p:spTree>
    <p:extLst>
      <p:ext uri="{BB962C8B-B14F-4D97-AF65-F5344CB8AC3E}">
        <p14:creationId xmlns:p14="http://schemas.microsoft.com/office/powerpoint/2010/main" val="160576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DESCRIBE Departmental SELECT COMMITTEES: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1017789"/>
              </p:ext>
            </p:extLst>
          </p:nvPr>
        </p:nvGraphicFramePr>
        <p:xfrm>
          <a:off x="395537" y="1100138"/>
          <a:ext cx="7948364" cy="5497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236296" y="260648"/>
            <a:ext cx="1656184" cy="6463308"/>
          </a:xfrm>
          <a:prstGeom prst="rect">
            <a:avLst/>
          </a:prstGeom>
          <a:noFill/>
        </p:spPr>
        <p:txBody>
          <a:bodyPr wrap="square" rtlCol="0">
            <a:spAutoFit/>
          </a:bodyPr>
          <a:lstStyle/>
          <a:p>
            <a:r>
              <a:rPr lang="en-GB" dirty="0" smtClean="0"/>
              <a:t>The</a:t>
            </a:r>
            <a:r>
              <a:rPr lang="en-GB" b="1" dirty="0" smtClean="0"/>
              <a:t> Culture, Media &amp; Sport DSC </a:t>
            </a:r>
            <a:r>
              <a:rPr lang="en-GB" dirty="0" smtClean="0"/>
              <a:t>hit the headlines when it interviewed Rupert Murdoch over phone hacking – and he got a custard pie in his face!</a:t>
            </a:r>
          </a:p>
          <a:p>
            <a:r>
              <a:rPr lang="en-GB" dirty="0" smtClean="0"/>
              <a:t>Other inquiries have been into FIFA, nuisance calls, future of the BBC, handling of press complaints.</a:t>
            </a:r>
            <a:endParaRPr lang="en-GB" dirty="0"/>
          </a:p>
        </p:txBody>
      </p:sp>
    </p:spTree>
    <p:extLst>
      <p:ext uri="{BB962C8B-B14F-4D97-AF65-F5344CB8AC3E}">
        <p14:creationId xmlns:p14="http://schemas.microsoft.com/office/powerpoint/2010/main" val="419640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Select committee </a:t>
            </a:r>
            <a:r>
              <a:rPr lang="en-GB" dirty="0" err="1" smtClean="0"/>
              <a:t>succesS</a:t>
            </a:r>
            <a:r>
              <a:rPr lang="en-GB" dirty="0" smtClean="0"/>
              <a: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3223420"/>
              </p:ext>
            </p:extLst>
          </p:nvPr>
        </p:nvGraphicFramePr>
        <p:xfrm>
          <a:off x="822325" y="1100138"/>
          <a:ext cx="7521576" cy="3937000"/>
        </p:xfrm>
        <a:graphic>
          <a:graphicData uri="http://schemas.openxmlformats.org/drawingml/2006/table">
            <a:tbl>
              <a:tblPr firstRow="1" bandRow="1">
                <a:tableStyleId>{5C22544A-7EE6-4342-B048-85BDC9FD1C3A}</a:tableStyleId>
              </a:tblPr>
              <a:tblGrid>
                <a:gridCol w="1880394"/>
                <a:gridCol w="1880394"/>
                <a:gridCol w="1880394"/>
                <a:gridCol w="1880394"/>
              </a:tblGrid>
              <a:tr h="370840">
                <a:tc>
                  <a:txBody>
                    <a:bodyPr/>
                    <a:lstStyle/>
                    <a:p>
                      <a:r>
                        <a:rPr lang="en-GB" dirty="0" smtClean="0"/>
                        <a:t>date</a:t>
                      </a:r>
                      <a:endParaRPr lang="en-GB" dirty="0"/>
                    </a:p>
                  </a:txBody>
                  <a:tcPr/>
                </a:tc>
                <a:tc>
                  <a:txBody>
                    <a:bodyPr/>
                    <a:lstStyle/>
                    <a:p>
                      <a:r>
                        <a:rPr lang="en-GB" dirty="0" smtClean="0"/>
                        <a:t>committee</a:t>
                      </a:r>
                      <a:endParaRPr lang="en-GB" dirty="0"/>
                    </a:p>
                  </a:txBody>
                  <a:tcPr/>
                </a:tc>
                <a:tc>
                  <a:txBody>
                    <a:bodyPr/>
                    <a:lstStyle/>
                    <a:p>
                      <a:r>
                        <a:rPr lang="en-GB" dirty="0" smtClean="0"/>
                        <a:t>Investigation</a:t>
                      </a:r>
                      <a:endParaRPr lang="en-GB" dirty="0"/>
                    </a:p>
                  </a:txBody>
                  <a:tcPr/>
                </a:tc>
                <a:tc>
                  <a:txBody>
                    <a:bodyPr/>
                    <a:lstStyle/>
                    <a:p>
                      <a:r>
                        <a:rPr lang="en-GB" dirty="0" smtClean="0"/>
                        <a:t>Action</a:t>
                      </a:r>
                      <a:endParaRPr lang="en-GB" dirty="0"/>
                    </a:p>
                  </a:txBody>
                  <a:tcPr/>
                </a:tc>
              </a:tr>
              <a:tr h="370840">
                <a:tc>
                  <a:txBody>
                    <a:bodyPr/>
                    <a:lstStyle/>
                    <a:p>
                      <a:r>
                        <a:rPr lang="en-GB" dirty="0" smtClean="0"/>
                        <a:t>2018</a:t>
                      </a:r>
                      <a:endParaRPr lang="en-GB" dirty="0"/>
                    </a:p>
                  </a:txBody>
                  <a:tcPr/>
                </a:tc>
                <a:tc>
                  <a:txBody>
                    <a:bodyPr/>
                    <a:lstStyle/>
                    <a:p>
                      <a:r>
                        <a:rPr lang="en-GB" dirty="0" smtClean="0"/>
                        <a:t>Culture, Media &amp; Sport</a:t>
                      </a:r>
                      <a:endParaRPr lang="en-GB" dirty="0"/>
                    </a:p>
                  </a:txBody>
                  <a:tcPr/>
                </a:tc>
                <a:tc>
                  <a:txBody>
                    <a:bodyPr/>
                    <a:lstStyle/>
                    <a:p>
                      <a:r>
                        <a:rPr lang="en-GB" dirty="0" smtClean="0"/>
                        <a:t>Into alleged</a:t>
                      </a:r>
                      <a:r>
                        <a:rPr lang="en-GB" baseline="0" dirty="0" smtClean="0"/>
                        <a:t> doping in cycling</a:t>
                      </a:r>
                      <a:endParaRPr lang="en-GB" dirty="0"/>
                    </a:p>
                  </a:txBody>
                  <a:tcPr/>
                </a:tc>
                <a:tc>
                  <a:txBody>
                    <a:bodyPr/>
                    <a:lstStyle/>
                    <a:p>
                      <a:r>
                        <a:rPr lang="en-GB" dirty="0" smtClean="0"/>
                        <a:t>Criticism</a:t>
                      </a:r>
                      <a:r>
                        <a:rPr lang="en-GB" baseline="0" dirty="0" smtClean="0"/>
                        <a:t>s of team Sky</a:t>
                      </a:r>
                      <a:endParaRPr lang="en-GB" dirty="0"/>
                    </a:p>
                  </a:txBody>
                  <a:tcPr/>
                </a:tc>
              </a:tr>
              <a:tr h="370840">
                <a:tc>
                  <a:txBody>
                    <a:bodyPr/>
                    <a:lstStyle/>
                    <a:p>
                      <a:r>
                        <a:rPr lang="en-GB" dirty="0" smtClean="0"/>
                        <a:t>2016</a:t>
                      </a:r>
                      <a:endParaRPr lang="en-GB" dirty="0"/>
                    </a:p>
                  </a:txBody>
                  <a:tcPr/>
                </a:tc>
                <a:tc>
                  <a:txBody>
                    <a:bodyPr/>
                    <a:lstStyle/>
                    <a:p>
                      <a:r>
                        <a:rPr lang="en-GB" dirty="0" smtClean="0"/>
                        <a:t>Work and pensions</a:t>
                      </a:r>
                      <a:endParaRPr lang="en-GB" dirty="0"/>
                    </a:p>
                  </a:txBody>
                  <a:tcPr/>
                </a:tc>
                <a:tc>
                  <a:txBody>
                    <a:bodyPr/>
                    <a:lstStyle/>
                    <a:p>
                      <a:r>
                        <a:rPr lang="en-GB" dirty="0" smtClean="0"/>
                        <a:t>Collapse of BHS and loss of pension fund</a:t>
                      </a:r>
                      <a:endParaRPr lang="en-GB" dirty="0"/>
                    </a:p>
                  </a:txBody>
                  <a:tcPr/>
                </a:tc>
                <a:tc>
                  <a:txBody>
                    <a:bodyPr/>
                    <a:lstStyle/>
                    <a:p>
                      <a:r>
                        <a:rPr lang="en-GB" dirty="0" smtClean="0"/>
                        <a:t>Company was reported to Pensions regulator</a:t>
                      </a:r>
                      <a:endParaRPr lang="en-GB" dirty="0"/>
                    </a:p>
                  </a:txBody>
                  <a:tcPr/>
                </a:tc>
              </a:tr>
              <a:tr h="370840">
                <a:tc>
                  <a:txBody>
                    <a:bodyPr/>
                    <a:lstStyle/>
                    <a:p>
                      <a:r>
                        <a:rPr lang="en-GB" dirty="0" smtClean="0"/>
                        <a:t>2016</a:t>
                      </a:r>
                      <a:endParaRPr lang="en-GB" dirty="0"/>
                    </a:p>
                  </a:txBody>
                  <a:tcPr/>
                </a:tc>
                <a:tc>
                  <a:txBody>
                    <a:bodyPr/>
                    <a:lstStyle/>
                    <a:p>
                      <a:r>
                        <a:rPr lang="en-GB" dirty="0" smtClean="0"/>
                        <a:t>Business, Innovation</a:t>
                      </a:r>
                      <a:r>
                        <a:rPr lang="en-GB" baseline="0" dirty="0" smtClean="0"/>
                        <a:t> &amp; Sport</a:t>
                      </a:r>
                      <a:endParaRPr lang="en-GB" dirty="0"/>
                    </a:p>
                  </a:txBody>
                  <a:tcPr/>
                </a:tc>
                <a:tc>
                  <a:txBody>
                    <a:bodyPr/>
                    <a:lstStyle/>
                    <a:p>
                      <a:r>
                        <a:rPr lang="en-GB" dirty="0" smtClean="0"/>
                        <a:t>Into alleged bad working practises at Sports Direct</a:t>
                      </a:r>
                      <a:endParaRPr lang="en-GB" dirty="0"/>
                    </a:p>
                  </a:txBody>
                  <a:tcPr/>
                </a:tc>
                <a:tc>
                  <a:txBody>
                    <a:bodyPr/>
                    <a:lstStyle/>
                    <a:p>
                      <a:r>
                        <a:rPr lang="en-GB" dirty="0" smtClean="0"/>
                        <a:t>Company forced to pay compensation to employees</a:t>
                      </a:r>
                      <a:r>
                        <a:rPr lang="en-GB" baseline="0" dirty="0" smtClean="0"/>
                        <a:t> for paying below minimum wage</a:t>
                      </a:r>
                      <a:endParaRPr lang="en-GB" dirty="0"/>
                    </a:p>
                  </a:txBody>
                  <a:tcPr/>
                </a:tc>
              </a:tr>
            </a:tbl>
          </a:graphicData>
        </a:graphic>
      </p:graphicFrame>
    </p:spTree>
    <p:extLst>
      <p:ext uri="{BB962C8B-B14F-4D97-AF65-F5344CB8AC3E}">
        <p14:creationId xmlns:p14="http://schemas.microsoft.com/office/powerpoint/2010/main" val="272417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typical questions</a:t>
            </a:r>
            <a:endParaRPr lang="en-GB" dirty="0"/>
          </a:p>
        </p:txBody>
      </p:sp>
      <p:sp>
        <p:nvSpPr>
          <p:cNvPr id="3" name="Content Placeholder 2"/>
          <p:cNvSpPr>
            <a:spLocks noGrp="1"/>
          </p:cNvSpPr>
          <p:nvPr>
            <p:ph idx="1"/>
          </p:nvPr>
        </p:nvSpPr>
        <p:spPr/>
        <p:txBody>
          <a:bodyPr>
            <a:normAutofit fontScale="92500" lnSpcReduction="10000"/>
          </a:bodyPr>
          <a:lstStyle/>
          <a:p>
            <a:r>
              <a:rPr lang="en-GB" sz="2000" b="0" dirty="0" smtClean="0"/>
              <a:t>How effective is Parliament at performing its functions?</a:t>
            </a:r>
          </a:p>
          <a:p>
            <a:r>
              <a:rPr lang="en-GB" sz="2000" b="0" dirty="0"/>
              <a:t>	</a:t>
            </a:r>
            <a:r>
              <a:rPr lang="en-GB" sz="2000" b="0" dirty="0" smtClean="0"/>
              <a:t>New A level: </a:t>
            </a:r>
            <a:r>
              <a:rPr lang="en-GB" sz="2000" b="0" dirty="0" smtClean="0">
                <a:solidFill>
                  <a:srgbClr val="FF0000"/>
                </a:solidFill>
              </a:rPr>
              <a:t>Evaluate the effectiveness of Parliament at performing its functions.</a:t>
            </a:r>
          </a:p>
          <a:p>
            <a:r>
              <a:rPr lang="en-GB" sz="2000" b="0" dirty="0"/>
              <a:t>	</a:t>
            </a:r>
            <a:r>
              <a:rPr lang="en-GB" sz="2000" b="0" dirty="0" smtClean="0"/>
              <a:t>New AS: </a:t>
            </a:r>
            <a:r>
              <a:rPr lang="en-GB" sz="2000" b="0" dirty="0" smtClean="0">
                <a:solidFill>
                  <a:srgbClr val="0070C0"/>
                </a:solidFill>
              </a:rPr>
              <a:t>‘Parliament is ineffective at carrying out its functions’ How far do you agree?</a:t>
            </a:r>
          </a:p>
          <a:p>
            <a:r>
              <a:rPr lang="en-GB" sz="2000" b="0" dirty="0" smtClean="0"/>
              <a:t>How effective is Parliament in checking executive power?</a:t>
            </a:r>
          </a:p>
          <a:p>
            <a:r>
              <a:rPr lang="en-GB" sz="2000" b="0" dirty="0" smtClean="0"/>
              <a:t>What should be done to make the House of Lords more legitimate?</a:t>
            </a:r>
          </a:p>
          <a:p>
            <a:r>
              <a:rPr lang="en-GB" sz="2000" b="0" dirty="0" smtClean="0"/>
              <a:t>How could the representative role of Parliament be improved?</a:t>
            </a:r>
          </a:p>
          <a:p>
            <a:r>
              <a:rPr lang="en-GB" sz="2000" b="0" dirty="0" smtClean="0"/>
              <a:t>How and to what extent has the influence of the House of Commons changed in recent years?</a:t>
            </a:r>
          </a:p>
          <a:p>
            <a:endParaRPr lang="en-GB" sz="2000" b="0" dirty="0"/>
          </a:p>
        </p:txBody>
      </p:sp>
    </p:spTree>
    <p:extLst>
      <p:ext uri="{BB962C8B-B14F-4D97-AF65-F5344CB8AC3E}">
        <p14:creationId xmlns:p14="http://schemas.microsoft.com/office/powerpoint/2010/main" val="1628239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the opposition</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dirty="0" smtClean="0"/>
              <a:t>The government in waiting</a:t>
            </a:r>
          </a:p>
          <a:p>
            <a:pPr>
              <a:buFont typeface="Arial" panose="020B0604020202020204" pitchFamily="34" charset="0"/>
              <a:buChar char="•"/>
            </a:pPr>
            <a:r>
              <a:rPr lang="en-GB" dirty="0" smtClean="0"/>
              <a:t>Calling the government to account</a:t>
            </a:r>
          </a:p>
          <a:p>
            <a:pPr>
              <a:buFont typeface="Arial" panose="020B0604020202020204" pitchFamily="34" charset="0"/>
              <a:buChar char="•"/>
            </a:pPr>
            <a:r>
              <a:rPr lang="en-GB" dirty="0" smtClean="0"/>
              <a:t>Defend interests of sections of society that are often ignored.</a:t>
            </a:r>
          </a:p>
          <a:p>
            <a:pPr>
              <a:buFont typeface="Arial" panose="020B0604020202020204" pitchFamily="34" charset="0"/>
              <a:buChar char="•"/>
            </a:pPr>
            <a:r>
              <a:rPr lang="en-GB" dirty="0" smtClean="0"/>
              <a:t>Ceremonial functions, </a:t>
            </a:r>
            <a:r>
              <a:rPr lang="en-GB" dirty="0" err="1" smtClean="0"/>
              <a:t>eg</a:t>
            </a:r>
            <a:r>
              <a:rPr lang="en-GB" dirty="0" smtClean="0"/>
              <a:t> visits of heads of state.</a:t>
            </a:r>
          </a:p>
          <a:p>
            <a:pPr>
              <a:buFont typeface="Arial" panose="020B0604020202020204" pitchFamily="34" charset="0"/>
              <a:buChar char="•"/>
            </a:pPr>
            <a:r>
              <a:rPr lang="en-GB" dirty="0" smtClean="0"/>
              <a:t>Organising opposition days in the House of Commons.</a:t>
            </a:r>
            <a:endParaRPr lang="en-GB" dirty="0"/>
          </a:p>
        </p:txBody>
      </p:sp>
    </p:spTree>
    <p:extLst>
      <p:ext uri="{BB962C8B-B14F-4D97-AF65-F5344CB8AC3E}">
        <p14:creationId xmlns:p14="http://schemas.microsoft.com/office/powerpoint/2010/main" val="228969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6496" cy="620688"/>
          </a:xfrm>
        </p:spPr>
        <p:txBody>
          <a:bodyPr/>
          <a:lstStyle/>
          <a:p>
            <a:r>
              <a:rPr lang="en-GB" dirty="0" smtClean="0"/>
              <a:t>How effective is the COMMONs?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1754926"/>
              </p:ext>
            </p:extLst>
          </p:nvPr>
        </p:nvGraphicFramePr>
        <p:xfrm>
          <a:off x="179512" y="548681"/>
          <a:ext cx="8784975" cy="4943994"/>
        </p:xfrm>
        <a:graphic>
          <a:graphicData uri="http://schemas.openxmlformats.org/drawingml/2006/table">
            <a:tbl>
              <a:tblPr firstRow="1" bandRow="1">
                <a:tableStyleId>{5C22544A-7EE6-4342-B048-85BDC9FD1C3A}</a:tableStyleId>
              </a:tblPr>
              <a:tblGrid>
                <a:gridCol w="4392487"/>
                <a:gridCol w="4392488"/>
              </a:tblGrid>
              <a:tr h="371994">
                <a:tc>
                  <a:txBody>
                    <a:bodyPr/>
                    <a:lstStyle/>
                    <a:p>
                      <a:r>
                        <a:rPr lang="en-GB" dirty="0" smtClean="0"/>
                        <a:t>Effective</a:t>
                      </a:r>
                      <a:endParaRPr lang="en-GB" dirty="0"/>
                    </a:p>
                  </a:txBody>
                  <a:tcPr/>
                </a:tc>
                <a:tc>
                  <a:txBody>
                    <a:bodyPr/>
                    <a:lstStyle/>
                    <a:p>
                      <a:r>
                        <a:rPr lang="en-GB" dirty="0" smtClean="0"/>
                        <a:t>Not so effective.</a:t>
                      </a:r>
                      <a:endParaRPr lang="en-GB" dirty="0"/>
                    </a:p>
                  </a:txBody>
                  <a:tcPr/>
                </a:tc>
              </a:tr>
              <a:tr h="929986">
                <a:tc>
                  <a:txBody>
                    <a:bodyPr/>
                    <a:lstStyle/>
                    <a:p>
                      <a:r>
                        <a:rPr lang="en-GB" b="1" dirty="0" smtClean="0"/>
                        <a:t>Legitimacy </a:t>
                      </a:r>
                      <a:r>
                        <a:rPr lang="en-GB" dirty="0" smtClean="0"/>
                        <a:t>- The</a:t>
                      </a:r>
                      <a:r>
                        <a:rPr lang="en-GB" baseline="0" dirty="0" smtClean="0"/>
                        <a:t> UK’s system is stable, with widespread consent. Parliament provides strong legitimacy. </a:t>
                      </a:r>
                      <a:r>
                        <a:rPr lang="en-GB" baseline="0" dirty="0" err="1" smtClean="0"/>
                        <a:t>Gov</a:t>
                      </a:r>
                      <a:r>
                        <a:rPr lang="en-GB" baseline="0" dirty="0" smtClean="0"/>
                        <a:t> bills are scrutinised by Parliament and therefore accepted as having had public approval.</a:t>
                      </a:r>
                      <a:endParaRPr lang="en-GB" dirty="0"/>
                    </a:p>
                  </a:txBody>
                  <a:tcPr/>
                </a:tc>
                <a:tc>
                  <a:txBody>
                    <a:bodyPr/>
                    <a:lstStyle/>
                    <a:p>
                      <a:r>
                        <a:rPr lang="en-GB" dirty="0" smtClean="0"/>
                        <a:t>Respect</a:t>
                      </a:r>
                      <a:r>
                        <a:rPr lang="en-GB" baseline="0" dirty="0" smtClean="0"/>
                        <a:t> has been undermined by recent scandals (expenses, cash for questions </a:t>
                      </a:r>
                      <a:r>
                        <a:rPr lang="en-GB" baseline="0" dirty="0" err="1" smtClean="0"/>
                        <a:t>etc</a:t>
                      </a:r>
                      <a:r>
                        <a:rPr lang="en-GB" baseline="0" dirty="0" smtClean="0"/>
                        <a:t>).</a:t>
                      </a:r>
                      <a:endParaRPr lang="en-GB" dirty="0"/>
                    </a:p>
                  </a:txBody>
                  <a:tcPr/>
                </a:tc>
              </a:tr>
              <a:tr h="929986">
                <a:tc>
                  <a:txBody>
                    <a:bodyPr/>
                    <a:lstStyle/>
                    <a:p>
                      <a:r>
                        <a:rPr lang="en-GB" b="1" baseline="0" dirty="0" smtClean="0"/>
                        <a:t>Legislation</a:t>
                      </a:r>
                      <a:r>
                        <a:rPr lang="en-GB" baseline="0" dirty="0" smtClean="0"/>
                        <a:t> – Clear process of legislation with Public Bill Committees and both chambers having opportunity to add amendments. The house may reject legislation.</a:t>
                      </a:r>
                      <a:endParaRPr lang="en-GB" dirty="0"/>
                    </a:p>
                  </a:txBody>
                  <a:tcPr/>
                </a:tc>
                <a:tc>
                  <a:txBody>
                    <a:bodyPr/>
                    <a:lstStyle/>
                    <a:p>
                      <a:r>
                        <a:rPr lang="en-GB" dirty="0" smtClean="0"/>
                        <a:t>The procedures in Parliament in respect of passing legislation are </a:t>
                      </a:r>
                      <a:r>
                        <a:rPr lang="en-GB" b="1" dirty="0" smtClean="0"/>
                        <a:t>ancient </a:t>
                      </a:r>
                      <a:r>
                        <a:rPr lang="en-GB" dirty="0" smtClean="0"/>
                        <a:t>and can be deemed inefficient.  </a:t>
                      </a:r>
                    </a:p>
                    <a:p>
                      <a:r>
                        <a:rPr lang="en-GB" dirty="0" smtClean="0"/>
                        <a:t>Government legislation</a:t>
                      </a:r>
                      <a:r>
                        <a:rPr lang="en-GB" baseline="0" dirty="0" smtClean="0"/>
                        <a:t> is passed through Parliament – little opportunity to change substance of bills, only make small amendments to detail. </a:t>
                      </a:r>
                    </a:p>
                    <a:p>
                      <a:r>
                        <a:rPr lang="en-GB" baseline="0" dirty="0" smtClean="0"/>
                        <a:t>Private Member Bills are rarely passed.  Public Bill Committees are weak &amp; dominated by the executive. MPs are whipped.</a:t>
                      </a:r>
                      <a:endParaRPr lang="en-GB" dirty="0"/>
                    </a:p>
                  </a:txBody>
                  <a:tcPr/>
                </a:tc>
              </a:tr>
            </a:tbl>
          </a:graphicData>
        </a:graphic>
      </p:graphicFrame>
    </p:spTree>
    <p:extLst>
      <p:ext uri="{BB962C8B-B14F-4D97-AF65-F5344CB8AC3E}">
        <p14:creationId xmlns:p14="http://schemas.microsoft.com/office/powerpoint/2010/main" val="1993806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73618504"/>
              </p:ext>
            </p:extLst>
          </p:nvPr>
        </p:nvGraphicFramePr>
        <p:xfrm>
          <a:off x="827584" y="908720"/>
          <a:ext cx="7521576" cy="4023360"/>
        </p:xfrm>
        <a:graphic>
          <a:graphicData uri="http://schemas.openxmlformats.org/drawingml/2006/table">
            <a:tbl>
              <a:tblPr firstRow="1" bandRow="1">
                <a:tableStyleId>{5C22544A-7EE6-4342-B048-85BDC9FD1C3A}</a:tableStyleId>
              </a:tblPr>
              <a:tblGrid>
                <a:gridCol w="3760788"/>
                <a:gridCol w="3760788"/>
              </a:tblGrid>
              <a:tr h="370840">
                <a:tc>
                  <a:txBody>
                    <a:bodyPr/>
                    <a:lstStyle/>
                    <a:p>
                      <a:r>
                        <a:rPr lang="en-GB" b="1" dirty="0" smtClean="0"/>
                        <a:t>Scrutiny of legislation </a:t>
                      </a:r>
                      <a:r>
                        <a:rPr lang="en-GB" dirty="0" smtClean="0"/>
                        <a:t> has been very much improved since </a:t>
                      </a:r>
                      <a:r>
                        <a:rPr lang="en-GB" i="1" dirty="0" smtClean="0"/>
                        <a:t>departmental select</a:t>
                      </a:r>
                      <a:r>
                        <a:rPr lang="en-GB" i="1" baseline="0" dirty="0" smtClean="0"/>
                        <a:t> committees </a:t>
                      </a:r>
                      <a:r>
                        <a:rPr lang="en-GB" baseline="0" dirty="0" smtClean="0"/>
                        <a:t>and </a:t>
                      </a:r>
                      <a:r>
                        <a:rPr lang="en-GB" i="1" baseline="0" dirty="0" smtClean="0"/>
                        <a:t>legislative committees </a:t>
                      </a:r>
                      <a:r>
                        <a:rPr lang="en-GB" baseline="0" dirty="0" smtClean="0"/>
                        <a:t>were introduced closely checking policy and investigating.</a:t>
                      </a:r>
                      <a:endParaRPr lang="en-GB" dirty="0"/>
                    </a:p>
                  </a:txBody>
                  <a:tcPr/>
                </a:tc>
                <a:tc>
                  <a:txBody>
                    <a:bodyPr/>
                    <a:lstStyle/>
                    <a:p>
                      <a:pPr marL="285750" indent="-285750">
                        <a:buFont typeface="Arial" panose="020B0604020202020204" pitchFamily="34" charset="0"/>
                        <a:buChar char="•"/>
                      </a:pPr>
                      <a:r>
                        <a:rPr lang="en-GB" dirty="0" smtClean="0"/>
                        <a:t>MPs are given relatively little time to scrutinise</a:t>
                      </a:r>
                      <a:r>
                        <a:rPr lang="en-GB" baseline="0" dirty="0" smtClean="0"/>
                        <a:t> legislation.  </a:t>
                      </a:r>
                    </a:p>
                    <a:p>
                      <a:pPr marL="285750" indent="-285750">
                        <a:buFont typeface="Arial" panose="020B0604020202020204" pitchFamily="34" charset="0"/>
                        <a:buChar char="•"/>
                      </a:pPr>
                      <a:r>
                        <a:rPr lang="en-GB" baseline="0" dirty="0" smtClean="0"/>
                        <a:t>MPs may be whipped into party loyalty which makes them vote the way they should</a:t>
                      </a:r>
                    </a:p>
                    <a:p>
                      <a:pPr marL="285750" indent="-285750">
                        <a:buFont typeface="Arial" panose="020B0604020202020204" pitchFamily="34" charset="0"/>
                        <a:buChar char="•"/>
                      </a:pPr>
                      <a:r>
                        <a:rPr lang="en-GB" baseline="0" dirty="0" smtClean="0"/>
                        <a:t>Select committee recommendations may be ignored.</a:t>
                      </a:r>
                      <a:endParaRPr lang="en-GB" dirty="0"/>
                    </a:p>
                  </a:txBody>
                  <a:tcPr/>
                </a:tc>
              </a:tr>
              <a:tr h="370840">
                <a:tc>
                  <a:txBody>
                    <a:bodyPr/>
                    <a:lstStyle/>
                    <a:p>
                      <a:r>
                        <a:rPr lang="en-GB" dirty="0" smtClean="0"/>
                        <a:t>Calling the </a:t>
                      </a:r>
                      <a:r>
                        <a:rPr lang="en-GB" b="1" dirty="0" smtClean="0"/>
                        <a:t>government to account </a:t>
                      </a:r>
                      <a:r>
                        <a:rPr lang="en-GB" dirty="0" smtClean="0"/>
                        <a:t>and checking executive power is something they can do. PMQs and</a:t>
                      </a:r>
                      <a:r>
                        <a:rPr lang="en-GB" baseline="0" dirty="0" smtClean="0"/>
                        <a:t> QT; </a:t>
                      </a:r>
                      <a:r>
                        <a:rPr lang="en-GB" dirty="0" smtClean="0"/>
                        <a:t>Liaison Committee questions PM twice a year. Role of Opposition.</a:t>
                      </a:r>
                      <a:endParaRPr lang="en-GB" dirty="0"/>
                    </a:p>
                  </a:txBody>
                  <a:tcPr/>
                </a:tc>
                <a:tc>
                  <a:txBody>
                    <a:bodyPr/>
                    <a:lstStyle/>
                    <a:p>
                      <a:r>
                        <a:rPr lang="en-GB" dirty="0" smtClean="0"/>
                        <a:t>Party loyalty and</a:t>
                      </a:r>
                      <a:r>
                        <a:rPr lang="en-GB" baseline="0" dirty="0" smtClean="0"/>
                        <a:t> discipline means that many MPs are reluctant to challenge the government.  The government rarely loses a major vote in the Commons.  PM Question time has become something of a show.</a:t>
                      </a:r>
                      <a:endParaRPr lang="en-GB" dirty="0"/>
                    </a:p>
                  </a:txBody>
                  <a:tcPr/>
                </a:tc>
              </a:tr>
            </a:tbl>
          </a:graphicData>
        </a:graphic>
      </p:graphicFrame>
      <p:sp>
        <p:nvSpPr>
          <p:cNvPr id="5" name="Rectangle 4"/>
          <p:cNvSpPr/>
          <p:nvPr/>
        </p:nvSpPr>
        <p:spPr>
          <a:xfrm>
            <a:off x="107504" y="260648"/>
            <a:ext cx="4314001" cy="369332"/>
          </a:xfrm>
          <a:prstGeom prst="rect">
            <a:avLst/>
          </a:prstGeom>
        </p:spPr>
        <p:txBody>
          <a:bodyPr wrap="none">
            <a:spAutoFit/>
          </a:bodyPr>
          <a:lstStyle/>
          <a:p>
            <a:r>
              <a:rPr lang="en-GB" b="1" dirty="0" smtClean="0"/>
              <a:t>HOW EFFECTIVE IS THE COMMONS</a:t>
            </a:r>
            <a:r>
              <a:rPr lang="en-GB" dirty="0" smtClean="0"/>
              <a:t>?</a:t>
            </a:r>
            <a:endParaRPr lang="en-GB" dirty="0"/>
          </a:p>
        </p:txBody>
      </p:sp>
    </p:spTree>
    <p:extLst>
      <p:ext uri="{BB962C8B-B14F-4D97-AF65-F5344CB8AC3E}">
        <p14:creationId xmlns:p14="http://schemas.microsoft.com/office/powerpoint/2010/main" val="2352825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EFFECTIVE IS THE COMMONS?</a:t>
            </a:r>
            <a:br>
              <a:rPr lang="en-GB"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4974911"/>
              </p:ext>
            </p:extLst>
          </p:nvPr>
        </p:nvGraphicFramePr>
        <p:xfrm>
          <a:off x="822325" y="1100138"/>
          <a:ext cx="7521576" cy="4937760"/>
        </p:xfrm>
        <a:graphic>
          <a:graphicData uri="http://schemas.openxmlformats.org/drawingml/2006/table">
            <a:tbl>
              <a:tblPr firstRow="1" bandRow="1">
                <a:tableStyleId>{5C22544A-7EE6-4342-B048-85BDC9FD1C3A}</a:tableStyleId>
              </a:tblPr>
              <a:tblGrid>
                <a:gridCol w="3760788"/>
                <a:gridCol w="3760788"/>
              </a:tblGrid>
              <a:tr h="370840">
                <a:tc>
                  <a:txBody>
                    <a:bodyPr/>
                    <a:lstStyle/>
                    <a:p>
                      <a:r>
                        <a:rPr lang="en-GB" b="1" dirty="0" smtClean="0"/>
                        <a:t>Representation</a:t>
                      </a:r>
                      <a:r>
                        <a:rPr lang="en-GB" b="1" baseline="0" dirty="0" smtClean="0"/>
                        <a:t> </a:t>
                      </a:r>
                      <a:r>
                        <a:rPr lang="en-GB" b="0" baseline="0" dirty="0" smtClean="0"/>
                        <a:t>and</a:t>
                      </a:r>
                      <a:r>
                        <a:rPr lang="en-GB" b="1" baseline="0" dirty="0" smtClean="0"/>
                        <a:t> redress of grievance is normally done well.  </a:t>
                      </a:r>
                      <a:r>
                        <a:rPr lang="en-GB" baseline="0" dirty="0" smtClean="0"/>
                        <a:t>Most MPs are keen to do a good job representing the interests of their constituencies.</a:t>
                      </a:r>
                      <a:endParaRPr lang="en-GB" dirty="0"/>
                    </a:p>
                  </a:txBody>
                  <a:tcPr/>
                </a:tc>
                <a:tc>
                  <a:txBody>
                    <a:bodyPr/>
                    <a:lstStyle/>
                    <a:p>
                      <a:r>
                        <a:rPr lang="en-GB" dirty="0" smtClean="0"/>
                        <a:t>The </a:t>
                      </a:r>
                      <a:r>
                        <a:rPr lang="en-GB" b="1" dirty="0" smtClean="0"/>
                        <a:t>Commons is not socially representative</a:t>
                      </a:r>
                      <a:r>
                        <a:rPr lang="en-GB" dirty="0" smtClean="0"/>
                        <a:t>.  </a:t>
                      </a:r>
                      <a:r>
                        <a:rPr lang="en-GB" dirty="0" err="1" smtClean="0"/>
                        <a:t>HoL</a:t>
                      </a:r>
                      <a:r>
                        <a:rPr lang="en-GB" dirty="0" smtClean="0"/>
                        <a:t> is not elected, therefore not representative. Party loyalty means MPs tend to toe the party line and under FPTP commons does not reflect the vote. No effective mechanism for removing poorly</a:t>
                      </a:r>
                      <a:r>
                        <a:rPr lang="en-GB" baseline="0" dirty="0" smtClean="0"/>
                        <a:t> performing MPs.</a:t>
                      </a:r>
                      <a:endParaRPr lang="en-GB" dirty="0"/>
                    </a:p>
                  </a:txBody>
                  <a:tcPr/>
                </a:tc>
              </a:tr>
              <a:tr h="370840">
                <a:tc>
                  <a:txBody>
                    <a:bodyPr/>
                    <a:lstStyle/>
                    <a:p>
                      <a:r>
                        <a:rPr lang="en-GB" b="1" dirty="0" smtClean="0"/>
                        <a:t>Deliberation, or debate </a:t>
                      </a:r>
                      <a:r>
                        <a:rPr lang="en-GB" dirty="0" smtClean="0"/>
                        <a:t>is normally done well.  Great issues are well</a:t>
                      </a:r>
                      <a:r>
                        <a:rPr lang="en-GB" baseline="0" dirty="0" smtClean="0"/>
                        <a:t> attended and people can make good contributions. MPs take this role very seriously.</a:t>
                      </a:r>
                      <a:endParaRPr lang="en-GB" dirty="0"/>
                    </a:p>
                  </a:txBody>
                  <a:tcPr/>
                </a:tc>
                <a:tc>
                  <a:txBody>
                    <a:bodyPr/>
                    <a:lstStyle/>
                    <a:p>
                      <a:r>
                        <a:rPr lang="en-GB" baseline="0" dirty="0" smtClean="0"/>
                        <a:t>There is </a:t>
                      </a:r>
                      <a:r>
                        <a:rPr lang="en-GB" b="1" baseline="0" dirty="0" smtClean="0"/>
                        <a:t>not enough time </a:t>
                      </a:r>
                      <a:r>
                        <a:rPr lang="en-GB" baseline="0" dirty="0" smtClean="0"/>
                        <a:t>for proper discussion and debates on legislative proposals tend to divide along party lines.</a:t>
                      </a:r>
                      <a:endParaRPr lang="en-GB" dirty="0"/>
                    </a:p>
                  </a:txBody>
                  <a:tcPr/>
                </a:tc>
              </a:tr>
              <a:tr h="370840">
                <a:tc>
                  <a:txBody>
                    <a:bodyPr/>
                    <a:lstStyle/>
                    <a:p>
                      <a:r>
                        <a:rPr lang="en-GB" b="1" dirty="0" smtClean="0"/>
                        <a:t>Recruitment of future Ministers,</a:t>
                      </a:r>
                      <a:r>
                        <a:rPr lang="en-GB" b="1" baseline="0" dirty="0" smtClean="0"/>
                        <a:t> </a:t>
                      </a:r>
                      <a:r>
                        <a:rPr lang="en-GB" baseline="0" dirty="0" smtClean="0"/>
                        <a:t>demonstrating their abilities as an MP.</a:t>
                      </a:r>
                      <a:endParaRPr lang="en-GB" dirty="0"/>
                    </a:p>
                  </a:txBody>
                  <a:tcPr/>
                </a:tc>
                <a:tc>
                  <a:txBody>
                    <a:bodyPr/>
                    <a:lstStyle/>
                    <a:p>
                      <a:r>
                        <a:rPr lang="en-GB" dirty="0" smtClean="0"/>
                        <a:t>Being</a:t>
                      </a:r>
                      <a:r>
                        <a:rPr lang="en-GB" baseline="0" dirty="0" smtClean="0"/>
                        <a:t> effective in parliament does not necessarily mean that they will be good ministers or be able to manage a department of state.</a:t>
                      </a:r>
                      <a:endParaRPr lang="en-GB" dirty="0"/>
                    </a:p>
                  </a:txBody>
                  <a:tcPr/>
                </a:tc>
              </a:tr>
            </a:tbl>
          </a:graphicData>
        </a:graphic>
      </p:graphicFrame>
    </p:spTree>
    <p:extLst>
      <p:ext uri="{BB962C8B-B14F-4D97-AF65-F5344CB8AC3E}">
        <p14:creationId xmlns:p14="http://schemas.microsoft.com/office/powerpoint/2010/main" val="3383451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Composition of The House of Lords</a:t>
            </a:r>
            <a:endParaRPr lang="en-GB"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2438626"/>
            <a:ext cx="5585807" cy="4419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836712"/>
            <a:ext cx="8424936" cy="1200329"/>
          </a:xfrm>
          <a:prstGeom prst="rect">
            <a:avLst/>
          </a:prstGeom>
          <a:noFill/>
        </p:spPr>
        <p:txBody>
          <a:bodyPr wrap="square" rtlCol="0">
            <a:spAutoFit/>
          </a:bodyPr>
          <a:lstStyle/>
          <a:p>
            <a:r>
              <a:rPr lang="en-GB" dirty="0" smtClean="0"/>
              <a:t>Composed of 92 hereditary peers, 26 Archbishops and Bishops of the church of England, 630 Life Peers and a Lord Speaker – about 800 in total.</a:t>
            </a:r>
          </a:p>
          <a:p>
            <a:r>
              <a:rPr lang="en-GB" dirty="0" smtClean="0"/>
              <a:t>It has Frontbench and backbench peers, CROSSBENCHERS,  public bill committees and whips offices.</a:t>
            </a:r>
            <a:endParaRPr lang="en-GB" dirty="0"/>
          </a:p>
        </p:txBody>
      </p:sp>
    </p:spTree>
    <p:extLst>
      <p:ext uri="{BB962C8B-B14F-4D97-AF65-F5344CB8AC3E}">
        <p14:creationId xmlns:p14="http://schemas.microsoft.com/office/powerpoint/2010/main" val="1159829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Appointment of a life peer</a:t>
            </a:r>
            <a:endParaRPr lang="en-GB" dirty="0"/>
          </a:p>
        </p:txBody>
      </p:sp>
      <p:sp>
        <p:nvSpPr>
          <p:cNvPr id="3" name="Content Placeholder 2"/>
          <p:cNvSpPr>
            <a:spLocks noGrp="1"/>
          </p:cNvSpPr>
          <p:nvPr>
            <p:ph idx="1"/>
          </p:nvPr>
        </p:nvSpPr>
        <p:spPr>
          <a:xfrm>
            <a:off x="251520" y="1100628"/>
            <a:ext cx="5328592" cy="5757372"/>
          </a:xfrm>
        </p:spPr>
        <p:txBody>
          <a:bodyPr>
            <a:normAutofit/>
          </a:bodyPr>
          <a:lstStyle/>
          <a:p>
            <a:pPr>
              <a:buFont typeface="Arial" panose="020B0604020202020204" pitchFamily="34" charset="0"/>
              <a:buChar char="•"/>
            </a:pPr>
            <a:r>
              <a:rPr lang="en-GB" b="0" dirty="0" smtClean="0"/>
              <a:t>Life Peers are appointed mostly on political grounds with each of the main parties having the privilege of regularly nominating a number of new life peers to replace those who have died.</a:t>
            </a:r>
          </a:p>
          <a:p>
            <a:pPr>
              <a:buFont typeface="Arial" panose="020B0604020202020204" pitchFamily="34" charset="0"/>
              <a:buChar char="•"/>
            </a:pPr>
            <a:r>
              <a:rPr lang="en-GB" b="0" dirty="0" smtClean="0"/>
              <a:t>Parties nominate new peers in proportion to their representation in the commons.</a:t>
            </a:r>
          </a:p>
          <a:p>
            <a:pPr>
              <a:buFont typeface="Arial" panose="020B0604020202020204" pitchFamily="34" charset="0"/>
              <a:buChar char="•"/>
            </a:pPr>
            <a:r>
              <a:rPr lang="en-GB" b="0" dirty="0" smtClean="0"/>
              <a:t>This means that in the new government more Conservatives will be nominated.</a:t>
            </a:r>
          </a:p>
          <a:p>
            <a:pPr>
              <a:buFont typeface="Arial" panose="020B0604020202020204" pitchFamily="34" charset="0"/>
              <a:buChar char="•"/>
            </a:pPr>
            <a:r>
              <a:rPr lang="en-GB" b="0" dirty="0" smtClean="0"/>
              <a:t>Most – but not all – party nominations are either retired politicians or current professional politicians who do not wish to be a constituency MP such as Lord Adonis.</a:t>
            </a:r>
          </a:p>
          <a:p>
            <a:pPr>
              <a:buFont typeface="Arial" panose="020B0604020202020204" pitchFamily="34" charset="0"/>
              <a:buChar char="•"/>
            </a:pPr>
            <a:r>
              <a:rPr lang="en-GB" b="0" dirty="0" smtClean="0"/>
              <a:t>In order to prevent total domination by the parties a number of life peers with no party allegiance are nominated each year and become Cross benchers.  </a:t>
            </a:r>
          </a:p>
          <a:p>
            <a:pPr>
              <a:buFont typeface="Arial" panose="020B0604020202020204" pitchFamily="34" charset="0"/>
              <a:buChar char="•"/>
            </a:pPr>
            <a:r>
              <a:rPr lang="en-GB" b="0" dirty="0" smtClean="0"/>
              <a:t>Cross benchers are extremely independent.</a:t>
            </a:r>
          </a:p>
          <a:p>
            <a:pPr>
              <a:buFont typeface="Arial" panose="020B0604020202020204" pitchFamily="34" charset="0"/>
              <a:buChar char="•"/>
            </a:pPr>
            <a:r>
              <a:rPr lang="en-GB" b="0" dirty="0" smtClean="0"/>
              <a:t>Neutral life peers can be nominated by anyone, though they are normally nominated by existing peers and are ultimately appointed by the independent  </a:t>
            </a:r>
            <a:r>
              <a:rPr lang="en-GB" dirty="0" smtClean="0"/>
              <a:t>House of Lords appointments Commission.</a:t>
            </a:r>
            <a:r>
              <a:rPr lang="en-GB" b="0" dirty="0" smtClean="0"/>
              <a:t> Most of them are prominent “life achievers such as Lord </a:t>
            </a:r>
            <a:endParaRPr lang="en-GB" b="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5" y="1556792"/>
            <a:ext cx="2546907"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48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debate about the House of Lords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0559467"/>
              </p:ext>
            </p:extLst>
          </p:nvPr>
        </p:nvGraphicFramePr>
        <p:xfrm>
          <a:off x="822325" y="1268760"/>
          <a:ext cx="7521576" cy="4846320"/>
        </p:xfrm>
        <a:graphic>
          <a:graphicData uri="http://schemas.openxmlformats.org/drawingml/2006/table">
            <a:tbl>
              <a:tblPr firstRow="1" bandRow="1">
                <a:tableStyleId>{5C22544A-7EE6-4342-B048-85BDC9FD1C3A}</a:tableStyleId>
              </a:tblPr>
              <a:tblGrid>
                <a:gridCol w="3760788"/>
                <a:gridCol w="3760788"/>
              </a:tblGrid>
              <a:tr h="202218">
                <a:tc>
                  <a:txBody>
                    <a:bodyPr/>
                    <a:lstStyle/>
                    <a:p>
                      <a:r>
                        <a:rPr lang="en-GB" dirty="0" smtClean="0"/>
                        <a:t>Lords</a:t>
                      </a:r>
                      <a:r>
                        <a:rPr lang="en-GB" baseline="0" dirty="0" smtClean="0"/>
                        <a:t> Strengths</a:t>
                      </a:r>
                      <a:endParaRPr lang="en-GB" dirty="0"/>
                    </a:p>
                  </a:txBody>
                  <a:tcPr/>
                </a:tc>
                <a:tc>
                  <a:txBody>
                    <a:bodyPr/>
                    <a:lstStyle/>
                    <a:p>
                      <a:r>
                        <a:rPr lang="en-GB" dirty="0" smtClean="0"/>
                        <a:t>Lords Weaknesses</a:t>
                      </a:r>
                      <a:endParaRPr lang="en-GB" dirty="0"/>
                    </a:p>
                  </a:txBody>
                  <a:tcPr/>
                </a:tc>
              </a:tr>
              <a:tr h="370840">
                <a:tc>
                  <a:txBody>
                    <a:bodyPr/>
                    <a:lstStyle/>
                    <a:p>
                      <a:r>
                        <a:rPr lang="en-GB" dirty="0" smtClean="0"/>
                        <a:t>Many members of the Lords are </a:t>
                      </a:r>
                      <a:r>
                        <a:rPr lang="en-GB" b="1" dirty="0" smtClean="0"/>
                        <a:t>more independent</a:t>
                      </a:r>
                      <a:r>
                        <a:rPr lang="en-GB" b="1" baseline="0" dirty="0" smtClean="0"/>
                        <a:t> </a:t>
                      </a:r>
                      <a:r>
                        <a:rPr lang="en-GB" baseline="0" dirty="0" smtClean="0"/>
                        <a:t>from party control than MPs.  They can therefore be braver at standing up to the Government.</a:t>
                      </a:r>
                      <a:endParaRPr lang="en-GB" dirty="0"/>
                    </a:p>
                  </a:txBody>
                  <a:tcPr/>
                </a:tc>
                <a:tc>
                  <a:txBody>
                    <a:bodyPr/>
                    <a:lstStyle/>
                    <a:p>
                      <a:r>
                        <a:rPr lang="en-GB" dirty="0" smtClean="0"/>
                        <a:t>In its unreformed state, </a:t>
                      </a:r>
                      <a:r>
                        <a:rPr lang="en-GB" b="1" dirty="0" smtClean="0"/>
                        <a:t>the Lords lacks democratic legitimacy</a:t>
                      </a:r>
                      <a:r>
                        <a:rPr lang="en-GB" dirty="0" smtClean="0"/>
                        <a:t>.</a:t>
                      </a:r>
                      <a:endParaRPr lang="en-GB" dirty="0"/>
                    </a:p>
                  </a:txBody>
                  <a:tcPr/>
                </a:tc>
              </a:tr>
              <a:tr h="370840">
                <a:tc>
                  <a:txBody>
                    <a:bodyPr/>
                    <a:lstStyle/>
                    <a:p>
                      <a:r>
                        <a:rPr lang="en-GB" dirty="0" smtClean="0"/>
                        <a:t>Peers represent</a:t>
                      </a:r>
                      <a:r>
                        <a:rPr lang="en-GB" baseline="0" dirty="0" smtClean="0"/>
                        <a:t> a </a:t>
                      </a:r>
                      <a:r>
                        <a:rPr lang="en-GB" b="1" baseline="0" dirty="0" smtClean="0"/>
                        <a:t>wide variety of interests and expertise</a:t>
                      </a:r>
                      <a:r>
                        <a:rPr lang="en-GB" baseline="0" dirty="0" smtClean="0"/>
                        <a:t>, being largely prominent citizens with specialist knowledge.</a:t>
                      </a:r>
                      <a:endParaRPr lang="en-GB" dirty="0"/>
                    </a:p>
                  </a:txBody>
                  <a:tcPr/>
                </a:tc>
                <a:tc>
                  <a:txBody>
                    <a:bodyPr/>
                    <a:lstStyle/>
                    <a:p>
                      <a:r>
                        <a:rPr lang="en-GB" dirty="0" smtClean="0"/>
                        <a:t>The powers</a:t>
                      </a:r>
                      <a:r>
                        <a:rPr lang="en-GB" baseline="0" dirty="0" smtClean="0"/>
                        <a:t> of the Lords are </a:t>
                      </a:r>
                      <a:r>
                        <a:rPr lang="en-GB" b="1" baseline="0" dirty="0" smtClean="0"/>
                        <a:t>limited by law</a:t>
                      </a:r>
                      <a:r>
                        <a:rPr lang="en-GB" baseline="0" dirty="0" smtClean="0"/>
                        <a:t>.  It has no power over financial matters and cannot veto legislation in the long term.</a:t>
                      </a:r>
                      <a:endParaRPr lang="en-GB" dirty="0"/>
                    </a:p>
                  </a:txBody>
                  <a:tcPr/>
                </a:tc>
              </a:tr>
              <a:tr h="370840">
                <a:tc>
                  <a:txBody>
                    <a:bodyPr/>
                    <a:lstStyle/>
                    <a:p>
                      <a:r>
                        <a:rPr lang="en-GB" dirty="0" smtClean="0"/>
                        <a:t>The Lords can delay legislation and so </a:t>
                      </a:r>
                      <a:r>
                        <a:rPr lang="en-GB" b="1" dirty="0" smtClean="0"/>
                        <a:t>force compromises </a:t>
                      </a:r>
                      <a:r>
                        <a:rPr lang="en-GB" dirty="0" smtClean="0"/>
                        <a:t>on the government..</a:t>
                      </a:r>
                      <a:endParaRPr lang="en-GB" dirty="0"/>
                    </a:p>
                  </a:txBody>
                  <a:tcPr/>
                </a:tc>
                <a:tc>
                  <a:txBody>
                    <a:bodyPr/>
                    <a:lstStyle/>
                    <a:p>
                      <a:r>
                        <a:rPr lang="en-GB" dirty="0" smtClean="0"/>
                        <a:t>It</a:t>
                      </a:r>
                      <a:r>
                        <a:rPr lang="en-GB" baseline="0" dirty="0" smtClean="0"/>
                        <a:t>s proposed amendments</a:t>
                      </a:r>
                      <a:r>
                        <a:rPr lang="en-GB" b="1" baseline="0" dirty="0" smtClean="0"/>
                        <a:t> can be overturned </a:t>
                      </a:r>
                      <a:r>
                        <a:rPr lang="en-GB" baseline="0" dirty="0" smtClean="0"/>
                        <a:t>by the Commons.</a:t>
                      </a:r>
                      <a:endParaRPr lang="en-GB" dirty="0"/>
                    </a:p>
                  </a:txBody>
                  <a:tcPr/>
                </a:tc>
              </a:tr>
              <a:tr h="370840">
                <a:tc>
                  <a:txBody>
                    <a:bodyPr/>
                    <a:lstStyle/>
                    <a:p>
                      <a:r>
                        <a:rPr lang="en-GB" dirty="0" smtClean="0"/>
                        <a:t>The Lords has </a:t>
                      </a:r>
                      <a:r>
                        <a:rPr lang="en-GB" b="1" dirty="0" smtClean="0"/>
                        <a:t>more effective time </a:t>
                      </a:r>
                      <a:r>
                        <a:rPr lang="en-GB" dirty="0" smtClean="0"/>
                        <a:t>to conduct debates and to scrutinise</a:t>
                      </a:r>
                      <a:r>
                        <a:rPr lang="en-GB" baseline="0" dirty="0" smtClean="0"/>
                        <a:t> legislation.</a:t>
                      </a:r>
                      <a:endParaRPr lang="en-GB" dirty="0"/>
                    </a:p>
                  </a:txBody>
                  <a:tcPr/>
                </a:tc>
                <a:tc>
                  <a:txBody>
                    <a:bodyPr/>
                    <a:lstStyle/>
                    <a:p>
                      <a:r>
                        <a:rPr lang="en-GB" dirty="0" smtClean="0"/>
                        <a:t>Like the Commons the Lords has a </a:t>
                      </a:r>
                      <a:r>
                        <a:rPr lang="en-GB" b="1" dirty="0" smtClean="0"/>
                        <a:t>limited role </a:t>
                      </a:r>
                      <a:r>
                        <a:rPr lang="en-GB" dirty="0" smtClean="0"/>
                        <a:t>in developing legislation.</a:t>
                      </a:r>
                      <a:endParaRPr lang="en-GB" dirty="0"/>
                    </a:p>
                  </a:txBody>
                  <a:tcPr/>
                </a:tc>
              </a:tr>
            </a:tbl>
          </a:graphicData>
        </a:graphic>
      </p:graphicFrame>
    </p:spTree>
    <p:extLst>
      <p:ext uri="{BB962C8B-B14F-4D97-AF65-F5344CB8AC3E}">
        <p14:creationId xmlns:p14="http://schemas.microsoft.com/office/powerpoint/2010/main" val="581964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797768"/>
          </a:xfrm>
        </p:spPr>
        <p:txBody>
          <a:bodyPr/>
          <a:lstStyle/>
          <a:p>
            <a:r>
              <a:rPr lang="en-GB" dirty="0" smtClean="0"/>
              <a:t>Why the house of lords is becoming more significant</a:t>
            </a:r>
            <a:endParaRPr lang="en-GB" dirty="0"/>
          </a:p>
        </p:txBody>
      </p:sp>
      <p:sp>
        <p:nvSpPr>
          <p:cNvPr id="3" name="Content Placeholder 2"/>
          <p:cNvSpPr>
            <a:spLocks noGrp="1"/>
          </p:cNvSpPr>
          <p:nvPr>
            <p:ph idx="1"/>
          </p:nvPr>
        </p:nvSpPr>
        <p:spPr/>
        <p:txBody>
          <a:bodyPr>
            <a:normAutofit/>
          </a:bodyPr>
          <a:lstStyle/>
          <a:p>
            <a:pPr>
              <a:buAutoNum type="arabicPeriod"/>
            </a:pPr>
            <a:r>
              <a:rPr lang="en-GB" b="0" dirty="0" smtClean="0"/>
              <a:t>When government majorities were large opposition in the Commons became weak and members of the Lords felt it was their duty to bolster opposition and challenge the Government.</a:t>
            </a:r>
          </a:p>
          <a:p>
            <a:pPr>
              <a:buAutoNum type="arabicPeriod"/>
            </a:pPr>
            <a:r>
              <a:rPr lang="en-GB" b="0" dirty="0" smtClean="0"/>
              <a:t>At the same time the </a:t>
            </a:r>
            <a:r>
              <a:rPr lang="en-GB" dirty="0" smtClean="0"/>
              <a:t>House of Lords began to become more professional.  </a:t>
            </a:r>
            <a:r>
              <a:rPr lang="en-GB" b="0" dirty="0" smtClean="0"/>
              <a:t>An increasing proportion of its membership began to take their role more seriously, attending regularly and making themselves specialists in certain fields.</a:t>
            </a:r>
          </a:p>
          <a:p>
            <a:pPr>
              <a:buAutoNum type="arabicPeriod"/>
            </a:pPr>
            <a:r>
              <a:rPr lang="en-GB" dirty="0" smtClean="0"/>
              <a:t>The reform of the Lords in 2000 </a:t>
            </a:r>
            <a:r>
              <a:rPr lang="en-GB" b="0" dirty="0" smtClean="0"/>
              <a:t>removing all but 92 hereditary peers gave Lords greater authority.  It was still not democratic, but it was seen as more politically and socially representative.</a:t>
            </a:r>
          </a:p>
          <a:p>
            <a:pPr>
              <a:buAutoNum type="arabicPeriod"/>
            </a:pPr>
            <a:r>
              <a:rPr lang="en-GB" b="0" dirty="0" smtClean="0"/>
              <a:t>There is a stronger ‘rights culture in the UK especially since the HRS and Lords contain many lawyers and human rights experts who have taken upon themselves the role of guardian of individual rights against an encroaching government. </a:t>
            </a:r>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81128"/>
            <a:ext cx="3310880" cy="198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763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648072"/>
          </a:xfrm>
        </p:spPr>
        <p:txBody>
          <a:bodyPr/>
          <a:lstStyle/>
          <a:p>
            <a:r>
              <a:rPr lang="en-GB" dirty="0" smtClean="0"/>
              <a:t>Should the </a:t>
            </a:r>
            <a:r>
              <a:rPr lang="en-GB" dirty="0" err="1" smtClean="0"/>
              <a:t>uk</a:t>
            </a:r>
            <a:r>
              <a:rPr lang="en-GB" dirty="0" smtClean="0"/>
              <a:t> have an elected second chamber?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1982546"/>
              </p:ext>
            </p:extLst>
          </p:nvPr>
        </p:nvGraphicFramePr>
        <p:xfrm>
          <a:off x="4192" y="404664"/>
          <a:ext cx="9144000" cy="6500373"/>
        </p:xfrm>
        <a:graphic>
          <a:graphicData uri="http://schemas.openxmlformats.org/drawingml/2006/table">
            <a:tbl>
              <a:tblPr firstRow="1" bandRow="1">
                <a:tableStyleId>{5C22544A-7EE6-4342-B048-85BDC9FD1C3A}</a:tableStyleId>
              </a:tblPr>
              <a:tblGrid>
                <a:gridCol w="1295400"/>
                <a:gridCol w="3992488"/>
                <a:gridCol w="3856112"/>
              </a:tblGrid>
              <a:tr h="344197">
                <a:tc>
                  <a:txBody>
                    <a:bodyPr/>
                    <a:lstStyle/>
                    <a:p>
                      <a:r>
                        <a:rPr lang="en-GB" dirty="0" smtClean="0"/>
                        <a:t>Reform</a:t>
                      </a:r>
                      <a:endParaRPr lang="en-GB" dirty="0"/>
                    </a:p>
                  </a:txBody>
                  <a:tcPr/>
                </a:tc>
                <a:tc>
                  <a:txBody>
                    <a:bodyPr/>
                    <a:lstStyle/>
                    <a:p>
                      <a:r>
                        <a:rPr lang="en-GB" dirty="0" smtClean="0"/>
                        <a:t>Advantages</a:t>
                      </a:r>
                      <a:endParaRPr lang="en-GB" dirty="0"/>
                    </a:p>
                  </a:txBody>
                  <a:tcPr/>
                </a:tc>
                <a:tc>
                  <a:txBody>
                    <a:bodyPr/>
                    <a:lstStyle/>
                    <a:p>
                      <a:r>
                        <a:rPr lang="en-GB" dirty="0" smtClean="0"/>
                        <a:t>disadvantages</a:t>
                      </a:r>
                      <a:endParaRPr lang="en-GB" dirty="0"/>
                    </a:p>
                  </a:txBody>
                  <a:tcPr/>
                </a:tc>
              </a:tr>
              <a:tr h="1465209">
                <a:tc>
                  <a:txBody>
                    <a:bodyPr/>
                    <a:lstStyle/>
                    <a:p>
                      <a:r>
                        <a:rPr lang="en-GB" dirty="0" smtClean="0"/>
                        <a:t>Abolition</a:t>
                      </a:r>
                      <a:endParaRPr lang="en-GB" dirty="0"/>
                    </a:p>
                  </a:txBody>
                  <a:tcPr/>
                </a:tc>
                <a:tc>
                  <a:txBody>
                    <a:bodyPr/>
                    <a:lstStyle/>
                    <a:p>
                      <a:r>
                        <a:rPr lang="en-GB" dirty="0" smtClean="0"/>
                        <a:t>It would save money</a:t>
                      </a:r>
                    </a:p>
                    <a:p>
                      <a:r>
                        <a:rPr lang="en-GB" dirty="0" smtClean="0"/>
                        <a:t>It would streamline</a:t>
                      </a:r>
                      <a:r>
                        <a:rPr lang="en-GB" baseline="0" dirty="0" smtClean="0"/>
                        <a:t> legislation</a:t>
                      </a:r>
                    </a:p>
                    <a:p>
                      <a:r>
                        <a:rPr lang="en-GB" baseline="0" dirty="0" smtClean="0"/>
                        <a:t>It would remove obstructions to efficient government.</a:t>
                      </a:r>
                      <a:endParaRPr lang="en-GB" dirty="0"/>
                    </a:p>
                  </a:txBody>
                  <a:tcPr/>
                </a:tc>
                <a:tc>
                  <a:txBody>
                    <a:bodyPr/>
                    <a:lstStyle/>
                    <a:p>
                      <a:r>
                        <a:rPr lang="en-GB" dirty="0" smtClean="0"/>
                        <a:t>An important check on government power would be lost.</a:t>
                      </a:r>
                    </a:p>
                    <a:p>
                      <a:r>
                        <a:rPr lang="en-GB" dirty="0" smtClean="0"/>
                        <a:t>It would deny many worthy individuals the chance to share their expertise.</a:t>
                      </a:r>
                      <a:endParaRPr lang="en-GB" dirty="0"/>
                    </a:p>
                  </a:txBody>
                  <a:tcPr/>
                </a:tc>
              </a:tr>
              <a:tr h="2014662">
                <a:tc>
                  <a:txBody>
                    <a:bodyPr/>
                    <a:lstStyle/>
                    <a:p>
                      <a:r>
                        <a:rPr lang="en-GB" dirty="0" smtClean="0"/>
                        <a:t>All appointed</a:t>
                      </a:r>
                      <a:endParaRPr lang="en-GB" dirty="0"/>
                    </a:p>
                  </a:txBody>
                  <a:tcPr/>
                </a:tc>
                <a:tc>
                  <a:txBody>
                    <a:bodyPr/>
                    <a:lstStyle/>
                    <a:p>
                      <a:r>
                        <a:rPr lang="en-GB" dirty="0" smtClean="0"/>
                        <a:t>Many useful, knowledgeable individuals can remain being drawn into politics.</a:t>
                      </a:r>
                    </a:p>
                    <a:p>
                      <a:r>
                        <a:rPr lang="en-GB" dirty="0" smtClean="0"/>
                        <a:t>Membership could be managed to ensure a social balance.</a:t>
                      </a:r>
                    </a:p>
                    <a:p>
                      <a:r>
                        <a:rPr lang="en-GB" dirty="0" smtClean="0"/>
                        <a:t>It would be more independent</a:t>
                      </a:r>
                      <a:r>
                        <a:rPr lang="en-GB" baseline="0" dirty="0" smtClean="0"/>
                        <a:t> than an elected chamber.</a:t>
                      </a:r>
                      <a:endParaRPr lang="en-GB" dirty="0"/>
                    </a:p>
                  </a:txBody>
                  <a:tcPr/>
                </a:tc>
                <a:tc>
                  <a:txBody>
                    <a:bodyPr/>
                    <a:lstStyle/>
                    <a:p>
                      <a:r>
                        <a:rPr lang="en-GB" dirty="0" smtClean="0"/>
                        <a:t>It would be put too much patronage into the hands of party leaders.</a:t>
                      </a:r>
                    </a:p>
                    <a:p>
                      <a:r>
                        <a:rPr lang="en-GB" dirty="0" smtClean="0"/>
                        <a:t>It would remain undemocratic.</a:t>
                      </a:r>
                      <a:endParaRPr lang="en-GB" dirty="0"/>
                    </a:p>
                  </a:txBody>
                  <a:tcPr/>
                </a:tc>
              </a:tr>
              <a:tr h="2014662">
                <a:tc>
                  <a:txBody>
                    <a:bodyPr/>
                    <a:lstStyle/>
                    <a:p>
                      <a:r>
                        <a:rPr lang="en-GB" dirty="0" smtClean="0"/>
                        <a:t>Fully elected</a:t>
                      </a:r>
                      <a:endParaRPr lang="en-GB" dirty="0"/>
                    </a:p>
                  </a:txBody>
                  <a:tcPr/>
                </a:tc>
                <a:tc>
                  <a:txBody>
                    <a:bodyPr/>
                    <a:lstStyle/>
                    <a:p>
                      <a:r>
                        <a:rPr lang="en-GB" dirty="0" smtClean="0"/>
                        <a:t>Democratic</a:t>
                      </a:r>
                    </a:p>
                    <a:p>
                      <a:r>
                        <a:rPr lang="en-GB" dirty="0" smtClean="0"/>
                        <a:t>Members would be accountable.</a:t>
                      </a:r>
                    </a:p>
                    <a:p>
                      <a:r>
                        <a:rPr lang="en-GB" dirty="0" smtClean="0"/>
                        <a:t>The House would have more authority and</a:t>
                      </a:r>
                      <a:r>
                        <a:rPr lang="en-GB" baseline="0" dirty="0" smtClean="0"/>
                        <a:t> legitimacy so could check the commons.</a:t>
                      </a:r>
                    </a:p>
                    <a:p>
                      <a:r>
                        <a:rPr lang="en-GB" baseline="0" dirty="0" smtClean="0"/>
                        <a:t>If elected by PR would be more representative.</a:t>
                      </a:r>
                      <a:endParaRPr lang="en-GB" dirty="0"/>
                    </a:p>
                  </a:txBody>
                  <a:tcPr/>
                </a:tc>
                <a:tc>
                  <a:txBody>
                    <a:bodyPr/>
                    <a:lstStyle/>
                    <a:p>
                      <a:r>
                        <a:rPr lang="en-GB" dirty="0" smtClean="0"/>
                        <a:t>The House might become too influential</a:t>
                      </a:r>
                      <a:r>
                        <a:rPr lang="en-GB" baseline="0" dirty="0" smtClean="0"/>
                        <a:t> so obstruct the government excessively.</a:t>
                      </a:r>
                    </a:p>
                    <a:p>
                      <a:r>
                        <a:rPr lang="en-GB" baseline="0" dirty="0" smtClean="0"/>
                        <a:t>It might be unnecessary to have two elected chambers.</a:t>
                      </a:r>
                    </a:p>
                    <a:p>
                      <a:r>
                        <a:rPr lang="en-GB" baseline="0" dirty="0" smtClean="0"/>
                        <a:t>The people are already not voting, more elections might increase apathy.</a:t>
                      </a:r>
                    </a:p>
                  </a:txBody>
                  <a:tcPr/>
                </a:tc>
              </a:tr>
              <a:tr h="371390">
                <a:tc>
                  <a:txBody>
                    <a:bodyPr/>
                    <a:lstStyle/>
                    <a:p>
                      <a:r>
                        <a:rPr lang="en-GB" dirty="0" smtClean="0"/>
                        <a:t>Hybrid</a:t>
                      </a:r>
                      <a:endParaRPr lang="en-GB" dirty="0"/>
                    </a:p>
                  </a:txBody>
                  <a:tcPr/>
                </a:tc>
                <a:tc>
                  <a:txBody>
                    <a:bodyPr/>
                    <a:lstStyle/>
                    <a:p>
                      <a:r>
                        <a:rPr lang="en-GB" dirty="0" smtClean="0"/>
                        <a:t>Could enjoy the advantages of both the main</a:t>
                      </a:r>
                      <a:r>
                        <a:rPr lang="en-GB" baseline="0" dirty="0" smtClean="0"/>
                        <a:t> alternatives.</a:t>
                      </a:r>
                      <a:endParaRPr lang="en-GB" dirty="0"/>
                    </a:p>
                  </a:txBody>
                  <a:tcPr/>
                </a:tc>
                <a:tc>
                  <a:txBody>
                    <a:bodyPr/>
                    <a:lstStyle/>
                    <a:p>
                      <a:r>
                        <a:rPr lang="en-GB" dirty="0" smtClean="0"/>
                        <a:t>Would</a:t>
                      </a:r>
                      <a:r>
                        <a:rPr lang="en-GB" baseline="0" dirty="0" smtClean="0"/>
                        <a:t> suffer from the same problems as the main two alternatives.</a:t>
                      </a:r>
                      <a:endParaRPr lang="en-GB" dirty="0"/>
                    </a:p>
                  </a:txBody>
                  <a:tcPr/>
                </a:tc>
              </a:tr>
            </a:tbl>
          </a:graphicData>
        </a:graphic>
      </p:graphicFrame>
    </p:spTree>
    <p:extLst>
      <p:ext uri="{BB962C8B-B14F-4D97-AF65-F5344CB8AC3E}">
        <p14:creationId xmlns:p14="http://schemas.microsoft.com/office/powerpoint/2010/main" val="240267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0"/>
            <a:ext cx="9144000" cy="548640"/>
          </a:xfrm>
        </p:spPr>
        <p:txBody>
          <a:bodyPr/>
          <a:lstStyle/>
          <a:p>
            <a:r>
              <a:rPr lang="en-GB" sz="2400" dirty="0" smtClean="0"/>
              <a:t>To what extent does the executive dominate parliament</a:t>
            </a:r>
            <a:r>
              <a:rPr lang="en-GB" dirty="0" smtClean="0"/>
              <a:t>?</a:t>
            </a:r>
            <a:endParaRPr lang="en-GB" dirty="0"/>
          </a:p>
        </p:txBody>
      </p:sp>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8295"/>
          <a:stretch/>
        </p:blipFill>
        <p:spPr bwMode="auto">
          <a:xfrm>
            <a:off x="323116" y="914400"/>
            <a:ext cx="8784976" cy="510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76056" y="4941168"/>
            <a:ext cx="3888432" cy="369332"/>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rPr>
              <a:t>Vote of no confidence</a:t>
            </a:r>
            <a:endParaRPr lang="en-GB" dirty="0">
              <a:latin typeface="Calibri" panose="020F0502020204030204" pitchFamily="34" charset="0"/>
            </a:endParaRPr>
          </a:p>
        </p:txBody>
      </p:sp>
    </p:spTree>
    <p:extLst>
      <p:ext uri="{BB962C8B-B14F-4D97-AF65-F5344CB8AC3E}">
        <p14:creationId xmlns:p14="http://schemas.microsoft.com/office/powerpoint/2010/main" val="806241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REMEMBER THE SYNOPTIC LINK…. </a:t>
            </a:r>
            <a:endParaRPr lang="en-GB" dirty="0"/>
          </a:p>
        </p:txBody>
      </p:sp>
      <p:sp>
        <p:nvSpPr>
          <p:cNvPr id="3" name="Content Placeholder 2"/>
          <p:cNvSpPr>
            <a:spLocks noGrp="1"/>
          </p:cNvSpPr>
          <p:nvPr>
            <p:ph idx="1"/>
          </p:nvPr>
        </p:nvSpPr>
        <p:spPr/>
        <p:txBody>
          <a:bodyPr/>
          <a:lstStyle/>
          <a:p>
            <a:r>
              <a:rPr lang="en-GB" dirty="0" smtClean="0">
                <a:solidFill>
                  <a:srgbClr val="FF0000"/>
                </a:solidFill>
              </a:rPr>
              <a:t>AS students must refer to a topic in </a:t>
            </a:r>
            <a:r>
              <a:rPr lang="en-GB" u="sng" dirty="0" smtClean="0">
                <a:solidFill>
                  <a:srgbClr val="FF0000"/>
                </a:solidFill>
              </a:rPr>
              <a:t>unit 1</a:t>
            </a:r>
            <a:r>
              <a:rPr lang="en-GB" u="sng" dirty="0" smtClean="0">
                <a:solidFill>
                  <a:srgbClr val="FF0000"/>
                </a:solidFill>
              </a:rPr>
              <a:t>.</a:t>
            </a:r>
          </a:p>
          <a:p>
            <a:r>
              <a:rPr lang="en-GB" dirty="0" smtClean="0">
                <a:solidFill>
                  <a:srgbClr val="FF0000"/>
                </a:solidFill>
              </a:rPr>
              <a:t>A level – must make references to other parts of course to get A/A*</a:t>
            </a:r>
            <a:endParaRPr lang="en-GB" dirty="0" smtClean="0">
              <a:solidFill>
                <a:srgbClr val="FF0000"/>
              </a:solidFill>
            </a:endParaRPr>
          </a:p>
          <a:p>
            <a:endParaRPr lang="en-GB" dirty="0"/>
          </a:p>
          <a:p>
            <a:r>
              <a:rPr lang="en-GB" dirty="0" smtClean="0"/>
              <a:t>A good one to refer to is ‘Representative democracy’ when discussing how representative Parliament is, the nature of each chamber  - especially the House of Lords.</a:t>
            </a:r>
          </a:p>
          <a:p>
            <a:r>
              <a:rPr lang="en-GB" dirty="0" smtClean="0"/>
              <a:t>You could also refer to the voting system, FPTP.</a:t>
            </a:r>
            <a:endParaRPr lang="en-GB" dirty="0"/>
          </a:p>
          <a:p>
            <a:endParaRPr lang="en-GB" dirty="0" smtClean="0"/>
          </a:p>
          <a:p>
            <a:endParaRPr lang="en-GB" dirty="0"/>
          </a:p>
          <a:p>
            <a:r>
              <a:rPr lang="en-GB" dirty="0" smtClean="0"/>
              <a:t>There are other links to a unit 2 topic: the Constitution. Parliamentary Sovereignty is a pillar of the constitution.</a:t>
            </a:r>
            <a:endParaRPr lang="en-GB" dirty="0"/>
          </a:p>
        </p:txBody>
      </p:sp>
    </p:spTree>
    <p:extLst>
      <p:ext uri="{BB962C8B-B14F-4D97-AF65-F5344CB8AC3E}">
        <p14:creationId xmlns:p14="http://schemas.microsoft.com/office/powerpoint/2010/main" val="759592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dominance depends on…</a:t>
            </a:r>
            <a:endParaRPr lang="en-GB" dirty="0"/>
          </a:p>
        </p:txBody>
      </p:sp>
      <p:sp>
        <p:nvSpPr>
          <p:cNvPr id="3" name="Content Placeholder 2"/>
          <p:cNvSpPr>
            <a:spLocks noGrp="1"/>
          </p:cNvSpPr>
          <p:nvPr>
            <p:ph idx="1"/>
          </p:nvPr>
        </p:nvSpPr>
        <p:spPr>
          <a:xfrm>
            <a:off x="822960" y="1100628"/>
            <a:ext cx="7520940" cy="5757372"/>
          </a:xfrm>
        </p:spPr>
        <p:txBody>
          <a:bodyPr>
            <a:normAutofit fontScale="92500" lnSpcReduction="10000"/>
          </a:bodyPr>
          <a:lstStyle/>
          <a:p>
            <a:pPr>
              <a:buFont typeface="Arial" panose="020B0604020202020204" pitchFamily="34" charset="0"/>
              <a:buChar char="•"/>
            </a:pPr>
            <a:r>
              <a:rPr lang="en-GB" dirty="0" smtClean="0"/>
              <a:t>The </a:t>
            </a:r>
            <a:r>
              <a:rPr lang="en-GB" dirty="0" smtClean="0">
                <a:solidFill>
                  <a:srgbClr val="FF0000"/>
                </a:solidFill>
              </a:rPr>
              <a:t>size of a government’s majority </a:t>
            </a:r>
            <a:r>
              <a:rPr lang="en-GB" dirty="0" smtClean="0"/>
              <a:t>in parliament</a:t>
            </a:r>
          </a:p>
          <a:p>
            <a:pPr>
              <a:buFont typeface="Arial" panose="020B0604020202020204" pitchFamily="34" charset="0"/>
              <a:buChar char="•"/>
            </a:pPr>
            <a:r>
              <a:rPr lang="en-GB" dirty="0" smtClean="0">
                <a:solidFill>
                  <a:srgbClr val="FF0000"/>
                </a:solidFill>
              </a:rPr>
              <a:t>Party Unity </a:t>
            </a:r>
            <a:r>
              <a:rPr lang="en-GB" dirty="0" smtClean="0"/>
              <a:t>– are MPs willing to rebel?</a:t>
            </a:r>
          </a:p>
          <a:p>
            <a:r>
              <a:rPr lang="en-GB" dirty="0" smtClean="0"/>
              <a:t>	</a:t>
            </a:r>
            <a:r>
              <a:rPr lang="en-GB" u="sng" dirty="0" smtClean="0"/>
              <a:t>Rebellions:</a:t>
            </a:r>
          </a:p>
          <a:p>
            <a:r>
              <a:rPr lang="en-GB" dirty="0"/>
              <a:t>Labour – during the 2</a:t>
            </a:r>
            <a:r>
              <a:rPr lang="en-GB" baseline="30000" dirty="0"/>
              <a:t>nd</a:t>
            </a:r>
            <a:r>
              <a:rPr lang="en-GB" dirty="0"/>
              <a:t> and 3</a:t>
            </a:r>
            <a:r>
              <a:rPr lang="en-GB" baseline="30000" dirty="0"/>
              <a:t>rd</a:t>
            </a:r>
            <a:r>
              <a:rPr lang="en-GB" dirty="0"/>
              <a:t> terms (NOT the first!) – Labour MPs rebelled 20% of time, some were very large. On 64 occasions 40 or more MPs voted against the government (</a:t>
            </a:r>
            <a:r>
              <a:rPr lang="en-GB" dirty="0" err="1"/>
              <a:t>uni</a:t>
            </a:r>
            <a:r>
              <a:rPr lang="en-GB" dirty="0"/>
              <a:t> top up fees – 74) Iraq War – 139 MPs. Iraq War rebellion was the largest rebellion by Labour MPs since the corn laws, March 2003. Largest rebellion in modern times.  Labour MPs in the 2</a:t>
            </a:r>
            <a:r>
              <a:rPr lang="en-GB" baseline="30000" dirty="0"/>
              <a:t>nd</a:t>
            </a:r>
            <a:r>
              <a:rPr lang="en-GB" dirty="0"/>
              <a:t> and 3</a:t>
            </a:r>
            <a:r>
              <a:rPr lang="en-GB" baseline="30000" dirty="0"/>
              <a:t>rd</a:t>
            </a:r>
            <a:r>
              <a:rPr lang="en-GB" dirty="0"/>
              <a:t> governments were no longer sheep, they were very rebellious. </a:t>
            </a:r>
            <a:r>
              <a:rPr lang="en-GB" dirty="0" smtClean="0"/>
              <a:t> Rebellions </a:t>
            </a:r>
            <a:r>
              <a:rPr lang="en-GB" dirty="0"/>
              <a:t>on foundation hospitals, smacking, faith schools, immigration, trial by jury, gambling etc</a:t>
            </a:r>
            <a:r>
              <a:rPr lang="en-GB" dirty="0"/>
              <a:t>. But despite the scale of these rebellions, </a:t>
            </a:r>
            <a:r>
              <a:rPr lang="en-GB" dirty="0" smtClean="0"/>
              <a:t>Blair </a:t>
            </a:r>
            <a:r>
              <a:rPr lang="en-GB" dirty="0"/>
              <a:t>got to the end </a:t>
            </a:r>
            <a:r>
              <a:rPr lang="en-GB" dirty="0" smtClean="0"/>
              <a:t>of </a:t>
            </a:r>
            <a:r>
              <a:rPr lang="en-GB" dirty="0"/>
              <a:t>the 2nd parliament without a government defeat. </a:t>
            </a:r>
            <a:endParaRPr lang="en-GB" dirty="0"/>
          </a:p>
          <a:p>
            <a:r>
              <a:rPr lang="en-GB" dirty="0"/>
              <a:t>Coalition government – MOST REBELLIOUS PARLIAMENT SINCE 1945. There were rebellions on 37% of votes. 159 conservatives rebelled and 42 lib </a:t>
            </a:r>
            <a:r>
              <a:rPr lang="en-GB" dirty="0" err="1"/>
              <a:t>dems.</a:t>
            </a:r>
            <a:r>
              <a:rPr lang="en-GB" dirty="0"/>
              <a:t>  Tuition fees / referendum on EU / government defeat on military action opposing intervention in Syria (2013</a:t>
            </a:r>
            <a:r>
              <a:rPr lang="en-GB" dirty="0" smtClean="0"/>
              <a:t>)</a:t>
            </a:r>
          </a:p>
          <a:p>
            <a:r>
              <a:rPr lang="en-GB" dirty="0" smtClean="0"/>
              <a:t>May – backbench rebellion on EU </a:t>
            </a:r>
            <a:r>
              <a:rPr lang="en-GB" dirty="0" err="1" smtClean="0"/>
              <a:t>Withdrawlal</a:t>
            </a:r>
            <a:r>
              <a:rPr lang="en-GB" dirty="0" smtClean="0"/>
              <a:t> Bill, amendment (309-305) defeat for gov. Requires final deal to be brought back to Parliament.</a:t>
            </a:r>
            <a:endParaRPr lang="en-GB" dirty="0"/>
          </a:p>
          <a:p>
            <a:pPr>
              <a:buFont typeface="Arial" panose="020B0604020202020204" pitchFamily="34" charset="0"/>
              <a:buChar char="•"/>
            </a:pPr>
            <a:r>
              <a:rPr lang="en-GB" dirty="0" smtClean="0">
                <a:solidFill>
                  <a:srgbClr val="FF0000"/>
                </a:solidFill>
              </a:rPr>
              <a:t>Coalition </a:t>
            </a:r>
            <a:r>
              <a:rPr lang="en-GB" dirty="0" smtClean="0"/>
              <a:t>– although not relevant for now.</a:t>
            </a:r>
          </a:p>
          <a:p>
            <a:pPr>
              <a:buFont typeface="Arial" panose="020B0604020202020204" pitchFamily="34" charset="0"/>
              <a:buChar char="•"/>
            </a:pPr>
            <a:r>
              <a:rPr lang="en-GB" dirty="0" smtClean="0">
                <a:solidFill>
                  <a:srgbClr val="FF0000"/>
                </a:solidFill>
              </a:rPr>
              <a:t>A reformed House of Lords  </a:t>
            </a:r>
            <a:r>
              <a:rPr lang="en-GB" dirty="0" smtClean="0"/>
              <a:t>- greater sense of legitimacy &amp; greater willingness to vote against executive.</a:t>
            </a:r>
          </a:p>
          <a:p>
            <a:r>
              <a:rPr lang="en-GB" dirty="0"/>
              <a:t> </a:t>
            </a:r>
            <a:r>
              <a:rPr lang="en-GB" dirty="0" smtClean="0"/>
              <a:t>Blair government faced 353 defeats in </a:t>
            </a:r>
            <a:r>
              <a:rPr lang="en-GB" dirty="0" err="1" smtClean="0"/>
              <a:t>HoL</a:t>
            </a:r>
            <a:r>
              <a:rPr lang="en-GB" dirty="0" smtClean="0"/>
              <a:t>, Coalition: 100.  Cameron in 2016 – 38. May – 3 in last week!</a:t>
            </a:r>
          </a:p>
          <a:p>
            <a:endParaRPr lang="en-GB" dirty="0"/>
          </a:p>
          <a:p>
            <a:endParaRPr lang="en-GB" dirty="0"/>
          </a:p>
        </p:txBody>
      </p:sp>
    </p:spTree>
    <p:extLst>
      <p:ext uri="{BB962C8B-B14F-4D97-AF65-F5344CB8AC3E}">
        <p14:creationId xmlns:p14="http://schemas.microsoft.com/office/powerpoint/2010/main" val="1423189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68" y="116632"/>
            <a:ext cx="7488832" cy="648072"/>
          </a:xfrm>
        </p:spPr>
        <p:txBody>
          <a:bodyPr/>
          <a:lstStyle/>
          <a:p>
            <a:r>
              <a:rPr lang="en-GB" sz="2400" b="1" dirty="0" smtClean="0"/>
              <a:t>How Does Parliament check Executive Power?</a:t>
            </a:r>
            <a:endParaRPr lang="en-GB" sz="2400" b="1" dirty="0"/>
          </a:p>
        </p:txBody>
      </p:sp>
      <p:sp>
        <p:nvSpPr>
          <p:cNvPr id="3" name="Content Placeholder 2"/>
          <p:cNvSpPr>
            <a:spLocks noGrp="1"/>
          </p:cNvSpPr>
          <p:nvPr>
            <p:ph idx="1"/>
          </p:nvPr>
        </p:nvSpPr>
        <p:spPr>
          <a:xfrm>
            <a:off x="822960" y="764704"/>
            <a:ext cx="7520940" cy="5904656"/>
          </a:xfrm>
        </p:spPr>
        <p:txBody>
          <a:bodyPr>
            <a:normAutofit fontScale="92500" lnSpcReduction="20000"/>
          </a:bodyPr>
          <a:lstStyle/>
          <a:p>
            <a:r>
              <a:rPr lang="en-GB" b="0" dirty="0" smtClean="0"/>
              <a:t>The </a:t>
            </a:r>
            <a:r>
              <a:rPr lang="en-GB" dirty="0" smtClean="0">
                <a:solidFill>
                  <a:srgbClr val="FF0000"/>
                </a:solidFill>
              </a:rPr>
              <a:t>size of a government’s majority </a:t>
            </a:r>
            <a:r>
              <a:rPr lang="en-GB" b="0" dirty="0" smtClean="0"/>
              <a:t>greatly affects Parliament’s relationship to Government and make them more vulnerable.</a:t>
            </a:r>
          </a:p>
          <a:p>
            <a:r>
              <a:rPr lang="en-GB" dirty="0" smtClean="0">
                <a:solidFill>
                  <a:srgbClr val="FF0000"/>
                </a:solidFill>
              </a:rPr>
              <a:t>Party Unity </a:t>
            </a:r>
            <a:r>
              <a:rPr lang="en-GB" b="0" dirty="0" smtClean="0"/>
              <a:t>is very important too – will MPs be willing to rebel?</a:t>
            </a:r>
          </a:p>
          <a:p>
            <a:endParaRPr lang="en-GB" b="0" dirty="0"/>
          </a:p>
          <a:p>
            <a:r>
              <a:rPr lang="en-GB" b="0" dirty="0" smtClean="0"/>
              <a:t>The Government is held to account by:</a:t>
            </a:r>
          </a:p>
          <a:p>
            <a:pPr>
              <a:buAutoNum type="arabicPeriod"/>
            </a:pPr>
            <a:r>
              <a:rPr lang="en-GB" b="0" dirty="0" smtClean="0"/>
              <a:t>Ministers in particular,  justify their policies explaining why they were developed and what the effects are likely to be.</a:t>
            </a:r>
          </a:p>
          <a:p>
            <a:pPr>
              <a:buAutoNum type="arabicPeriod"/>
            </a:pPr>
            <a:r>
              <a:rPr lang="en-GB" b="0" dirty="0" smtClean="0"/>
              <a:t>Obviously the opposition will be highly critical, but MPs of the Government’s party must take responsibility also.</a:t>
            </a:r>
          </a:p>
          <a:p>
            <a:pPr>
              <a:buAutoNum type="arabicPeriod"/>
            </a:pPr>
            <a:r>
              <a:rPr lang="en-GB" b="0" dirty="0" smtClean="0"/>
              <a:t>Opposition parties may present the government with alternatives.</a:t>
            </a:r>
          </a:p>
          <a:p>
            <a:pPr>
              <a:buAutoNum type="arabicPeriod"/>
            </a:pPr>
            <a:r>
              <a:rPr lang="en-GB" b="0" dirty="0" smtClean="0"/>
              <a:t>If there are serious errors it is the role of Parliament to expose mistakes.</a:t>
            </a:r>
          </a:p>
          <a:p>
            <a:pPr marL="0" indent="0"/>
            <a:r>
              <a:rPr lang="en-GB" u="sng" dirty="0" smtClean="0"/>
              <a:t>Methods</a:t>
            </a:r>
          </a:p>
          <a:p>
            <a:pPr>
              <a:buAutoNum type="arabicPeriod"/>
            </a:pPr>
            <a:r>
              <a:rPr lang="en-GB" b="0" dirty="0" smtClean="0"/>
              <a:t>Obviously through </a:t>
            </a:r>
            <a:r>
              <a:rPr lang="en-GB" dirty="0" smtClean="0"/>
              <a:t>debate </a:t>
            </a:r>
            <a:r>
              <a:rPr lang="en-GB" b="0" dirty="0" smtClean="0"/>
              <a:t>or when they </a:t>
            </a:r>
            <a:r>
              <a:rPr lang="en-GB" dirty="0" smtClean="0"/>
              <a:t>vote</a:t>
            </a:r>
            <a:r>
              <a:rPr lang="en-GB" b="0" dirty="0" smtClean="0"/>
              <a:t>.  Back bench rebellions can defeat a government bill.</a:t>
            </a:r>
          </a:p>
          <a:p>
            <a:pPr>
              <a:buAutoNum type="arabicPeriod"/>
            </a:pPr>
            <a:r>
              <a:rPr lang="en-GB" dirty="0" smtClean="0"/>
              <a:t>Questions to ministers.  Prime Minister’s Question Time </a:t>
            </a:r>
            <a:r>
              <a:rPr lang="en-GB" b="0" dirty="0" smtClean="0"/>
              <a:t>is an opportunity for making the Head of Government accountable as is the </a:t>
            </a:r>
            <a:r>
              <a:rPr lang="en-GB" dirty="0" smtClean="0"/>
              <a:t>Liaison committee</a:t>
            </a:r>
            <a:r>
              <a:rPr lang="en-GB" b="0" dirty="0" smtClean="0"/>
              <a:t>.</a:t>
            </a:r>
          </a:p>
          <a:p>
            <a:pPr>
              <a:buAutoNum type="arabicPeriod"/>
            </a:pPr>
            <a:r>
              <a:rPr lang="en-GB" u="sng" dirty="0" smtClean="0"/>
              <a:t>Select Committees of 11 – 14 MPs </a:t>
            </a:r>
            <a:r>
              <a:rPr lang="en-GB" b="0" dirty="0" smtClean="0"/>
              <a:t>have the power to question and cross examine, Ministers, their civil servants and any witnesses they may call from external organisations.  These MPs may spend many years on the committee and develop considerable expertise.  </a:t>
            </a:r>
            <a:r>
              <a:rPr lang="en-GB" dirty="0" smtClean="0"/>
              <a:t>Bill committees </a:t>
            </a:r>
            <a:r>
              <a:rPr lang="en-GB" b="0" dirty="0" smtClean="0"/>
              <a:t>also check legislation carefully</a:t>
            </a:r>
            <a:r>
              <a:rPr lang="en-GB" dirty="0" smtClean="0"/>
              <a:t>.</a:t>
            </a:r>
            <a:endParaRPr lang="en-GB" b="0" dirty="0" smtClean="0"/>
          </a:p>
          <a:p>
            <a:pPr>
              <a:buAutoNum type="arabicPeriod"/>
            </a:pPr>
            <a:r>
              <a:rPr lang="en-GB" b="0" dirty="0" smtClean="0"/>
              <a:t>They have the power to veto government legislation and to dismiss a government with a </a:t>
            </a:r>
            <a:r>
              <a:rPr lang="en-GB" dirty="0" smtClean="0"/>
              <a:t>vote of no confidence.</a:t>
            </a:r>
          </a:p>
          <a:p>
            <a:pPr>
              <a:buAutoNum type="arabicPeriod"/>
            </a:pPr>
            <a:r>
              <a:rPr lang="en-GB" dirty="0"/>
              <a:t>Public Accounts Committee can be critical of government financial management</a:t>
            </a:r>
            <a:endParaRPr lang="en-GB" dirty="0" smtClean="0"/>
          </a:p>
          <a:p>
            <a:pPr>
              <a:buAutoNum type="arabicPeriod"/>
            </a:pPr>
            <a:endParaRPr lang="en-GB" dirty="0" smtClean="0"/>
          </a:p>
          <a:p>
            <a:pPr>
              <a:buAutoNum type="arabicPeriod"/>
            </a:pPr>
            <a:endParaRPr lang="en-GB" b="0" dirty="0" smtClean="0"/>
          </a:p>
        </p:txBody>
      </p:sp>
    </p:spTree>
    <p:extLst>
      <p:ext uri="{BB962C8B-B14F-4D97-AF65-F5344CB8AC3E}">
        <p14:creationId xmlns:p14="http://schemas.microsoft.com/office/powerpoint/2010/main" val="1601904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964488" cy="797768"/>
          </a:xfrm>
        </p:spPr>
        <p:txBody>
          <a:bodyPr/>
          <a:lstStyle/>
          <a:p>
            <a:r>
              <a:rPr lang="en-GB" sz="2400" b="1" dirty="0" smtClean="0"/>
              <a:t>How effective  is Parliament in holding the executive to account?</a:t>
            </a:r>
            <a:endParaRPr lang="en-GB" sz="24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8054961"/>
              </p:ext>
            </p:extLst>
          </p:nvPr>
        </p:nvGraphicFramePr>
        <p:xfrm>
          <a:off x="0" y="895378"/>
          <a:ext cx="8991974" cy="6354188"/>
        </p:xfrm>
        <a:graphic>
          <a:graphicData uri="http://schemas.openxmlformats.org/drawingml/2006/table">
            <a:tbl>
              <a:tblPr firstRow="1" bandRow="1">
                <a:tableStyleId>{5C22544A-7EE6-4342-B048-85BDC9FD1C3A}</a:tableStyleId>
              </a:tblPr>
              <a:tblGrid>
                <a:gridCol w="1974895"/>
                <a:gridCol w="3190213"/>
                <a:gridCol w="3826866"/>
              </a:tblGrid>
              <a:tr h="354104">
                <a:tc>
                  <a:txBody>
                    <a:bodyPr/>
                    <a:lstStyle/>
                    <a:p>
                      <a:r>
                        <a:rPr lang="en-GB" dirty="0" smtClean="0"/>
                        <a:t>Method</a:t>
                      </a:r>
                      <a:endParaRPr lang="en-GB" dirty="0"/>
                    </a:p>
                  </a:txBody>
                  <a:tcPr/>
                </a:tc>
                <a:tc>
                  <a:txBody>
                    <a:bodyPr/>
                    <a:lstStyle/>
                    <a:p>
                      <a:r>
                        <a:rPr lang="en-GB" dirty="0" smtClean="0"/>
                        <a:t>Effective</a:t>
                      </a:r>
                      <a:endParaRPr lang="en-GB" dirty="0"/>
                    </a:p>
                  </a:txBody>
                  <a:tcPr/>
                </a:tc>
                <a:tc>
                  <a:txBody>
                    <a:bodyPr/>
                    <a:lstStyle/>
                    <a:p>
                      <a:r>
                        <a:rPr lang="en-GB" dirty="0" smtClean="0"/>
                        <a:t>Ineffective</a:t>
                      </a:r>
                      <a:endParaRPr lang="en-GB" dirty="0"/>
                    </a:p>
                  </a:txBody>
                  <a:tcPr/>
                </a:tc>
              </a:tr>
              <a:tr h="1416415">
                <a:tc>
                  <a:txBody>
                    <a:bodyPr/>
                    <a:lstStyle/>
                    <a:p>
                      <a:r>
                        <a:rPr lang="en-GB" dirty="0" smtClean="0"/>
                        <a:t>Voting</a:t>
                      </a:r>
                      <a:endParaRPr lang="en-GB" dirty="0"/>
                    </a:p>
                  </a:txBody>
                  <a:tcPr/>
                </a:tc>
                <a:tc>
                  <a:txBody>
                    <a:bodyPr/>
                    <a:lstStyle/>
                    <a:p>
                      <a:r>
                        <a:rPr lang="en-GB" dirty="0" smtClean="0"/>
                        <a:t>Ultimately the commons can</a:t>
                      </a:r>
                      <a:r>
                        <a:rPr lang="en-GB" baseline="0" dirty="0" smtClean="0"/>
                        <a:t> vote against a government proposal, either a whole bill or an amendment.</a:t>
                      </a:r>
                      <a:endParaRPr lang="en-GB" dirty="0"/>
                    </a:p>
                  </a:txBody>
                  <a:tcPr/>
                </a:tc>
                <a:tc>
                  <a:txBody>
                    <a:bodyPr/>
                    <a:lstStyle/>
                    <a:p>
                      <a:r>
                        <a:rPr lang="en-GB" dirty="0" smtClean="0"/>
                        <a:t>It is normal for the government to enjoy the majority of MPs </a:t>
                      </a:r>
                      <a:r>
                        <a:rPr lang="en-GB" baseline="0" dirty="0" smtClean="0"/>
                        <a:t> - so ideologically they will support the government, and they will see promotion chances if they do.</a:t>
                      </a:r>
                      <a:endParaRPr lang="en-GB" dirty="0"/>
                    </a:p>
                  </a:txBody>
                  <a:tcPr/>
                </a:tc>
              </a:tr>
              <a:tr h="885260">
                <a:tc>
                  <a:txBody>
                    <a:bodyPr/>
                    <a:lstStyle/>
                    <a:p>
                      <a:r>
                        <a:rPr lang="en-GB" dirty="0" smtClean="0"/>
                        <a:t>Debate</a:t>
                      </a:r>
                      <a:endParaRPr lang="en-GB" dirty="0"/>
                    </a:p>
                  </a:txBody>
                  <a:tcPr/>
                </a:tc>
                <a:tc>
                  <a:txBody>
                    <a:bodyPr/>
                    <a:lstStyle/>
                    <a:p>
                      <a:r>
                        <a:rPr lang="en-GB" dirty="0" smtClean="0"/>
                        <a:t>MPs can’t have expertise</a:t>
                      </a:r>
                      <a:r>
                        <a:rPr lang="en-GB" baseline="0" dirty="0" smtClean="0"/>
                        <a:t> on every area under discussion and there are time constraints.</a:t>
                      </a:r>
                      <a:endParaRPr lang="en-GB" dirty="0"/>
                    </a:p>
                  </a:txBody>
                  <a:tcPr/>
                </a:tc>
                <a:tc>
                  <a:txBody>
                    <a:bodyPr/>
                    <a:lstStyle/>
                    <a:p>
                      <a:r>
                        <a:rPr lang="en-GB" dirty="0" smtClean="0"/>
                        <a:t>The lords again are better at this than the commons because they are prepared to give it more time.</a:t>
                      </a:r>
                      <a:endParaRPr lang="en-GB" dirty="0"/>
                    </a:p>
                  </a:txBody>
                  <a:tcPr/>
                </a:tc>
              </a:tr>
              <a:tr h="1150837">
                <a:tc>
                  <a:txBody>
                    <a:bodyPr/>
                    <a:lstStyle/>
                    <a:p>
                      <a:r>
                        <a:rPr lang="en-GB" dirty="0" smtClean="0"/>
                        <a:t>Select Committees</a:t>
                      </a:r>
                    </a:p>
                    <a:p>
                      <a:endParaRPr lang="en-GB" dirty="0"/>
                    </a:p>
                  </a:txBody>
                  <a:tcPr/>
                </a:tc>
                <a:tc>
                  <a:txBody>
                    <a:bodyPr/>
                    <a:lstStyle/>
                    <a:p>
                      <a:r>
                        <a:rPr lang="en-GB" dirty="0" smtClean="0"/>
                        <a:t>The select committees are extremely active and independent and examine government</a:t>
                      </a:r>
                      <a:r>
                        <a:rPr lang="en-GB" baseline="0" dirty="0" smtClean="0"/>
                        <a:t> business closely.</a:t>
                      </a:r>
                      <a:endParaRPr lang="en-GB" dirty="0"/>
                    </a:p>
                  </a:txBody>
                  <a:tcPr/>
                </a:tc>
                <a:tc>
                  <a:txBody>
                    <a:bodyPr/>
                    <a:lstStyle/>
                    <a:p>
                      <a:r>
                        <a:rPr lang="en-GB" dirty="0" smtClean="0"/>
                        <a:t>MPs are given too little time to scrutinise all proposed legislation and laws can be rushed through and MPs get whipped to pass them.</a:t>
                      </a:r>
                      <a:endParaRPr lang="en-GB" dirty="0"/>
                    </a:p>
                  </a:txBody>
                  <a:tcPr/>
                </a:tc>
              </a:tr>
              <a:tr h="619682">
                <a:tc>
                  <a:txBody>
                    <a:bodyPr/>
                    <a:lstStyle/>
                    <a:p>
                      <a:r>
                        <a:rPr lang="en-GB" dirty="0" smtClean="0"/>
                        <a:t>Liaison</a:t>
                      </a:r>
                      <a:r>
                        <a:rPr lang="en-GB" baseline="0" dirty="0" smtClean="0"/>
                        <a:t> committee</a:t>
                      </a:r>
                      <a:endParaRPr lang="en-GB" dirty="0"/>
                    </a:p>
                  </a:txBody>
                  <a:tcPr/>
                </a:tc>
                <a:tc>
                  <a:txBody>
                    <a:bodyPr/>
                    <a:lstStyle/>
                    <a:p>
                      <a:r>
                        <a:rPr lang="en-GB" dirty="0" smtClean="0"/>
                        <a:t>The Prime Minister is questioned twice a year</a:t>
                      </a:r>
                      <a:endParaRPr lang="en-GB" dirty="0"/>
                    </a:p>
                  </a:txBody>
                  <a:tcPr/>
                </a:tc>
                <a:tc>
                  <a:txBody>
                    <a:bodyPr/>
                    <a:lstStyle/>
                    <a:p>
                      <a:r>
                        <a:rPr lang="en-GB" dirty="0" smtClean="0"/>
                        <a:t>PMQT is a farce.  It certainly does</a:t>
                      </a:r>
                      <a:r>
                        <a:rPr lang="en-GB" baseline="0" dirty="0" smtClean="0"/>
                        <a:t> not place a light on policy.</a:t>
                      </a:r>
                      <a:endParaRPr lang="en-GB" dirty="0"/>
                    </a:p>
                  </a:txBody>
                  <a:tcPr/>
                </a:tc>
              </a:tr>
              <a:tr h="1782188">
                <a:tc>
                  <a:txBody>
                    <a:bodyPr/>
                    <a:lstStyle/>
                    <a:p>
                      <a:r>
                        <a:rPr lang="en-GB" dirty="0" smtClean="0"/>
                        <a:t>Reserve powers of Veto</a:t>
                      </a:r>
                      <a:r>
                        <a:rPr lang="en-GB" baseline="0" dirty="0" smtClean="0"/>
                        <a:t> or dismissing the Government</a:t>
                      </a:r>
                      <a:endParaRPr lang="en-GB" dirty="0"/>
                    </a:p>
                  </a:txBody>
                  <a:tcPr/>
                </a:tc>
                <a:tc>
                  <a:txBody>
                    <a:bodyPr/>
                    <a:lstStyle/>
                    <a:p>
                      <a:r>
                        <a:rPr lang="en-GB" dirty="0" smtClean="0"/>
                        <a:t>Very powerful indeed.  The Lords have been more likely to vote down legislation</a:t>
                      </a:r>
                      <a:endParaRPr lang="en-GB" dirty="0"/>
                    </a:p>
                  </a:txBody>
                  <a:tcPr/>
                </a:tc>
                <a:tc>
                  <a:txBody>
                    <a:bodyPr/>
                    <a:lstStyle/>
                    <a:p>
                      <a:r>
                        <a:rPr lang="en-GB" dirty="0" smtClean="0"/>
                        <a:t>But hardly ever used</a:t>
                      </a:r>
                      <a:r>
                        <a:rPr lang="en-GB" baseline="0" dirty="0" smtClean="0"/>
                        <a:t> and when a government has a large majority it remains a distant threat.  However, James Callaghan’s Labour Government was removed in March 1979 by a majority of one!</a:t>
                      </a:r>
                      <a:endParaRPr lang="en-GB" dirty="0"/>
                    </a:p>
                  </a:txBody>
                  <a:tcPr/>
                </a:tc>
              </a:tr>
            </a:tbl>
          </a:graphicData>
        </a:graphic>
      </p:graphicFrame>
    </p:spTree>
    <p:extLst>
      <p:ext uri="{BB962C8B-B14F-4D97-AF65-F5344CB8AC3E}">
        <p14:creationId xmlns:p14="http://schemas.microsoft.com/office/powerpoint/2010/main" val="3628756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4" y="0"/>
            <a:ext cx="9157254" cy="620688"/>
          </a:xfrm>
          <a:solidFill>
            <a:schemeClr val="tx1"/>
          </a:solidFill>
        </p:spPr>
        <p:txBody>
          <a:bodyPr>
            <a:normAutofit/>
          </a:bodyPr>
          <a:lstStyle/>
          <a:p>
            <a:r>
              <a:rPr lang="en-GB" b="1" dirty="0" smtClean="0">
                <a:solidFill>
                  <a:schemeClr val="bg1"/>
                </a:solidFill>
              </a:rPr>
              <a:t>House of Commons Reforms</a:t>
            </a:r>
            <a:endParaRPr lang="en-GB" b="1" dirty="0">
              <a:solidFill>
                <a:schemeClr val="bg1"/>
              </a:solidFill>
            </a:endParaRPr>
          </a:p>
        </p:txBody>
      </p:sp>
      <p:sp>
        <p:nvSpPr>
          <p:cNvPr id="3" name="Content Placeholder 2"/>
          <p:cNvSpPr>
            <a:spLocks noGrp="1"/>
          </p:cNvSpPr>
          <p:nvPr>
            <p:ph idx="1"/>
          </p:nvPr>
        </p:nvSpPr>
        <p:spPr>
          <a:xfrm>
            <a:off x="179512" y="764704"/>
            <a:ext cx="8784976" cy="2664295"/>
          </a:xfrm>
        </p:spPr>
        <p:txBody>
          <a:bodyPr>
            <a:normAutofit/>
          </a:bodyPr>
          <a:lstStyle/>
          <a:p>
            <a:r>
              <a:rPr lang="en-GB" sz="1800" b="0" dirty="0" smtClean="0"/>
              <a:t>After 18 years in opposition to a Conservative government, the Labour party experienced the full force of executive power.</a:t>
            </a:r>
          </a:p>
          <a:p>
            <a:r>
              <a:rPr lang="en-GB" sz="1800" b="0" dirty="0" smtClean="0"/>
              <a:t>Their manifesto in 1997 promised that a Labour government would make parliament a more efficient law-making body, and to ‘make MPs more effective in holding the executive to account’.</a:t>
            </a:r>
          </a:p>
        </p:txBody>
      </p:sp>
    </p:spTree>
    <p:extLst>
      <p:ext uri="{BB962C8B-B14F-4D97-AF65-F5344CB8AC3E}">
        <p14:creationId xmlns:p14="http://schemas.microsoft.com/office/powerpoint/2010/main" val="139139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Reforms to the House of Commons</a:t>
            </a:r>
            <a:endParaRPr lang="en-GB" dirty="0"/>
          </a:p>
        </p:txBody>
      </p:sp>
      <p:sp>
        <p:nvSpPr>
          <p:cNvPr id="3" name="Content Placeholder 2"/>
          <p:cNvSpPr>
            <a:spLocks noGrp="1"/>
          </p:cNvSpPr>
          <p:nvPr>
            <p:ph idx="1"/>
          </p:nvPr>
        </p:nvSpPr>
        <p:spPr>
          <a:xfrm>
            <a:off x="467544" y="1100628"/>
            <a:ext cx="8136904" cy="5568732"/>
          </a:xfrm>
        </p:spPr>
        <p:txBody>
          <a:bodyPr>
            <a:normAutofit lnSpcReduction="10000"/>
          </a:bodyPr>
          <a:lstStyle/>
          <a:p>
            <a:r>
              <a:rPr lang="en-GB" u="sng" dirty="0" smtClean="0"/>
              <a:t>Since Blair</a:t>
            </a:r>
          </a:p>
          <a:p>
            <a:r>
              <a:rPr lang="en-GB" b="0" dirty="0" smtClean="0"/>
              <a:t>Sitting times have changed and hours are now more ‘family friendly’ with fewer evening sessions.  Parliament now does not sit on Monday mornings or Friday afternoons so MPs can get to and from their constituencies.</a:t>
            </a:r>
          </a:p>
          <a:p>
            <a:r>
              <a:rPr lang="en-GB" b="0" dirty="0" smtClean="0"/>
              <a:t>They can now carry over government bills so they don’t get shelved.</a:t>
            </a:r>
          </a:p>
          <a:p>
            <a:r>
              <a:rPr lang="en-GB" b="0" dirty="0" smtClean="0"/>
              <a:t>Summer recess is shorter.</a:t>
            </a:r>
          </a:p>
          <a:p>
            <a:r>
              <a:rPr lang="en-GB" b="0" dirty="0" smtClean="0"/>
              <a:t>PMQs were reduced to once a week on Wednesdays.</a:t>
            </a:r>
          </a:p>
          <a:p>
            <a:r>
              <a:rPr lang="en-GB" b="0" dirty="0" smtClean="0"/>
              <a:t>A Liaison Committee was introduce to scrutinize the PM twice a year.</a:t>
            </a:r>
          </a:p>
          <a:p>
            <a:r>
              <a:rPr lang="en-GB" u="sng" dirty="0" smtClean="0"/>
              <a:t>Under Brown</a:t>
            </a:r>
          </a:p>
          <a:p>
            <a:r>
              <a:rPr lang="en-GB" b="0" dirty="0" smtClean="0"/>
              <a:t>Brown gave up some prerogative power and Parliament must now be consulted about declaring war or ratifying treaties.</a:t>
            </a:r>
          </a:p>
          <a:p>
            <a:r>
              <a:rPr lang="en-GB" u="sng" dirty="0" smtClean="0"/>
              <a:t>Under  the Coalition</a:t>
            </a:r>
          </a:p>
          <a:p>
            <a:r>
              <a:rPr lang="en-GB" b="0" dirty="0" smtClean="0"/>
              <a:t>A Backbench Business Committee was set up with a chair elected by MPs.  The committee controls the debates in the  main chamber on 27 days per year and may select any topic.  Topics  include such things as pensions or pay increases.</a:t>
            </a:r>
          </a:p>
          <a:p>
            <a:r>
              <a:rPr lang="en-GB" b="0" dirty="0" smtClean="0"/>
              <a:t>Also since 2010 the chairs of departmental select committees are elected by backbench MPs.  This takes away power from party whips and leaders.</a:t>
            </a:r>
          </a:p>
          <a:p>
            <a:r>
              <a:rPr lang="en-GB" b="0" dirty="0" smtClean="0"/>
              <a:t>Petitions</a:t>
            </a:r>
          </a:p>
          <a:p>
            <a:r>
              <a:rPr lang="en-GB" b="0" dirty="0" smtClean="0"/>
              <a:t>Over a 100,000 people signing up can bring up a topic for debate.</a:t>
            </a:r>
          </a:p>
          <a:p>
            <a:endParaRPr lang="en-GB" b="0" dirty="0"/>
          </a:p>
        </p:txBody>
      </p:sp>
    </p:spTree>
    <p:extLst>
      <p:ext uri="{BB962C8B-B14F-4D97-AF65-F5344CB8AC3E}">
        <p14:creationId xmlns:p14="http://schemas.microsoft.com/office/powerpoint/2010/main" val="2106314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65760"/>
            <a:ext cx="8712968" cy="548640"/>
          </a:xfrm>
        </p:spPr>
        <p:txBody>
          <a:bodyPr/>
          <a:lstStyle/>
          <a:p>
            <a:r>
              <a:rPr lang="en-GB" dirty="0" smtClean="0"/>
              <a:t>What further improvements could be made?</a:t>
            </a:r>
            <a:endParaRPr lang="en-GB" dirty="0"/>
          </a:p>
        </p:txBody>
      </p:sp>
      <p:sp>
        <p:nvSpPr>
          <p:cNvPr id="3" name="Content Placeholder 2"/>
          <p:cNvSpPr>
            <a:spLocks noGrp="1"/>
          </p:cNvSpPr>
          <p:nvPr>
            <p:ph idx="1"/>
          </p:nvPr>
        </p:nvSpPr>
        <p:spPr>
          <a:xfrm>
            <a:off x="395536" y="1052736"/>
            <a:ext cx="8280920" cy="5805264"/>
          </a:xfrm>
        </p:spPr>
        <p:txBody>
          <a:bodyPr>
            <a:normAutofit lnSpcReduction="10000"/>
          </a:bodyPr>
          <a:lstStyle/>
          <a:p>
            <a:pPr lvl="1"/>
            <a:r>
              <a:rPr lang="en-GB" dirty="0"/>
              <a:t>MPs and Select Committees lack proper research facilities.</a:t>
            </a:r>
          </a:p>
          <a:p>
            <a:pPr lvl="1"/>
            <a:r>
              <a:rPr lang="en-GB" dirty="0"/>
              <a:t>Party loyalty sometimes prevents genuine criticism</a:t>
            </a:r>
          </a:p>
          <a:p>
            <a:pPr lvl="1"/>
            <a:r>
              <a:rPr lang="en-GB" dirty="0"/>
              <a:t>Parliament can be criticised for being unrepresentative</a:t>
            </a:r>
          </a:p>
          <a:p>
            <a:pPr lvl="1"/>
            <a:r>
              <a:rPr lang="en-GB" dirty="0"/>
              <a:t>Scrutiny of legislation is weak</a:t>
            </a:r>
          </a:p>
          <a:p>
            <a:pPr lvl="1"/>
            <a:r>
              <a:rPr lang="en-GB" dirty="0"/>
              <a:t>Passage of bills is guaranteed and ritualistic</a:t>
            </a:r>
          </a:p>
          <a:p>
            <a:pPr lvl="1"/>
            <a:r>
              <a:rPr lang="en-GB" dirty="0"/>
              <a:t>Lack of opportunities for backbenchers to raise issues (PMBs rarely successful)</a:t>
            </a:r>
          </a:p>
          <a:p>
            <a:pPr lvl="1"/>
            <a:r>
              <a:rPr lang="en-GB" dirty="0"/>
              <a:t>Little parliamentary time given over for genuine debate</a:t>
            </a:r>
          </a:p>
          <a:p>
            <a:pPr lvl="1"/>
            <a:r>
              <a:rPr lang="en-GB" dirty="0"/>
              <a:t>Select committees remain weak </a:t>
            </a:r>
          </a:p>
          <a:p>
            <a:pPr lvl="1"/>
            <a:r>
              <a:rPr lang="en-GB" dirty="0"/>
              <a:t>PM can threaten dissolution of </a:t>
            </a:r>
            <a:r>
              <a:rPr lang="en-GB" dirty="0" smtClean="0"/>
              <a:t>parliament</a:t>
            </a:r>
            <a:endParaRPr lang="en-GB" dirty="0"/>
          </a:p>
          <a:p>
            <a:pPr lvl="1"/>
            <a:r>
              <a:rPr lang="en-GB" dirty="0" smtClean="0"/>
              <a:t>Select Committees are regarded as all bark and no bite.</a:t>
            </a:r>
          </a:p>
          <a:p>
            <a:pPr lvl="1"/>
            <a:endParaRPr lang="en-GB" dirty="0"/>
          </a:p>
          <a:p>
            <a:pPr lvl="1"/>
            <a:r>
              <a:rPr lang="en-GB" sz="2800" b="1" dirty="0" smtClean="0"/>
              <a:t>Solutions</a:t>
            </a:r>
          </a:p>
          <a:p>
            <a:pPr lvl="1"/>
            <a:r>
              <a:rPr lang="en-GB" dirty="0" smtClean="0"/>
              <a:t>Invest in better offices</a:t>
            </a:r>
          </a:p>
          <a:p>
            <a:pPr lvl="1"/>
            <a:r>
              <a:rPr lang="en-GB" dirty="0" smtClean="0"/>
              <a:t>Provide more resources and secretarial support.</a:t>
            </a:r>
          </a:p>
          <a:p>
            <a:pPr lvl="1"/>
            <a:r>
              <a:rPr lang="en-GB" dirty="0" smtClean="0"/>
              <a:t>Try to improve representation – get rid of FPTP</a:t>
            </a:r>
          </a:p>
          <a:p>
            <a:pPr lvl="1"/>
            <a:r>
              <a:rPr lang="en-GB" dirty="0" smtClean="0"/>
              <a:t>Get rid of yah boo culture</a:t>
            </a:r>
          </a:p>
          <a:p>
            <a:pPr lvl="1"/>
            <a:r>
              <a:rPr lang="en-GB" dirty="0" smtClean="0"/>
              <a:t>Streamline legislation (perhaps with committees examining proposed laws before they get debated.</a:t>
            </a:r>
          </a:p>
          <a:p>
            <a:pPr lvl="1"/>
            <a:r>
              <a:rPr lang="en-GB" dirty="0" smtClean="0"/>
              <a:t>Improve political education and be more inclusive</a:t>
            </a:r>
          </a:p>
          <a:p>
            <a:pPr lvl="1"/>
            <a:r>
              <a:rPr lang="en-GB" dirty="0" smtClean="0"/>
              <a:t>Solve the issue of an unelected house (one way or the other)</a:t>
            </a:r>
          </a:p>
          <a:p>
            <a:pPr lvl="1"/>
            <a:endParaRPr lang="en-GB" dirty="0"/>
          </a:p>
        </p:txBody>
      </p:sp>
    </p:spTree>
    <p:extLst>
      <p:ext uri="{BB962C8B-B14F-4D97-AF65-F5344CB8AC3E}">
        <p14:creationId xmlns:p14="http://schemas.microsoft.com/office/powerpoint/2010/main" val="382595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typical questions</a:t>
            </a:r>
            <a:endParaRPr lang="en-GB" dirty="0"/>
          </a:p>
        </p:txBody>
      </p:sp>
      <p:sp>
        <p:nvSpPr>
          <p:cNvPr id="3" name="Content Placeholder 2"/>
          <p:cNvSpPr>
            <a:spLocks noGrp="1"/>
          </p:cNvSpPr>
          <p:nvPr>
            <p:ph idx="1"/>
          </p:nvPr>
        </p:nvSpPr>
        <p:spPr/>
        <p:txBody>
          <a:bodyPr>
            <a:normAutofit fontScale="92500" lnSpcReduction="10000"/>
          </a:bodyPr>
          <a:lstStyle/>
          <a:p>
            <a:r>
              <a:rPr lang="en-GB" sz="2000" b="0" dirty="0" smtClean="0"/>
              <a:t>How effective is Parliament at performing its functions?</a:t>
            </a:r>
          </a:p>
          <a:p>
            <a:r>
              <a:rPr lang="en-GB" sz="2000" b="0" dirty="0"/>
              <a:t>	</a:t>
            </a:r>
            <a:r>
              <a:rPr lang="en-GB" sz="2000" b="0" dirty="0" smtClean="0"/>
              <a:t>New A level: </a:t>
            </a:r>
            <a:r>
              <a:rPr lang="en-GB" sz="2000" b="0" dirty="0" smtClean="0">
                <a:solidFill>
                  <a:srgbClr val="FF0000"/>
                </a:solidFill>
              </a:rPr>
              <a:t>Evaluate the effectiveness of Parliament at performing its functions.</a:t>
            </a:r>
          </a:p>
          <a:p>
            <a:r>
              <a:rPr lang="en-GB" sz="2000" b="0" dirty="0"/>
              <a:t>	</a:t>
            </a:r>
            <a:r>
              <a:rPr lang="en-GB" sz="2000" b="0" dirty="0" smtClean="0"/>
              <a:t>New AS: </a:t>
            </a:r>
            <a:r>
              <a:rPr lang="en-GB" sz="2000" b="0" dirty="0" smtClean="0">
                <a:solidFill>
                  <a:srgbClr val="0070C0"/>
                </a:solidFill>
              </a:rPr>
              <a:t>‘Parliament is ineffective at carrying out its functions’ How far do you agree?</a:t>
            </a:r>
          </a:p>
          <a:p>
            <a:r>
              <a:rPr lang="en-GB" sz="2000" b="0" dirty="0" smtClean="0"/>
              <a:t>How effective is Parliament in checking executive power?</a:t>
            </a:r>
          </a:p>
          <a:p>
            <a:r>
              <a:rPr lang="en-GB" sz="2000" b="0" dirty="0" smtClean="0"/>
              <a:t>What should be done to make the House of Lords more legitimate?</a:t>
            </a:r>
          </a:p>
          <a:p>
            <a:r>
              <a:rPr lang="en-GB" sz="2000" b="0" dirty="0" smtClean="0"/>
              <a:t>How could the representative role of Parliament be improved?</a:t>
            </a:r>
          </a:p>
          <a:p>
            <a:r>
              <a:rPr lang="en-GB" sz="2000" b="0" dirty="0" smtClean="0"/>
              <a:t>How and to what extent has the influence of the House of Commons changed in recent years?</a:t>
            </a:r>
          </a:p>
          <a:p>
            <a:endParaRPr lang="en-GB" sz="2000" b="0" dirty="0"/>
          </a:p>
        </p:txBody>
      </p:sp>
    </p:spTree>
    <p:extLst>
      <p:ext uri="{BB962C8B-B14F-4D97-AF65-F5344CB8AC3E}">
        <p14:creationId xmlns:p14="http://schemas.microsoft.com/office/powerpoint/2010/main" val="477889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REMEMBER THE SYNOPTIC LINK…. </a:t>
            </a:r>
            <a:endParaRPr lang="en-GB" dirty="0"/>
          </a:p>
        </p:txBody>
      </p:sp>
      <p:sp>
        <p:nvSpPr>
          <p:cNvPr id="3" name="Content Placeholder 2"/>
          <p:cNvSpPr>
            <a:spLocks noGrp="1"/>
          </p:cNvSpPr>
          <p:nvPr>
            <p:ph idx="1"/>
          </p:nvPr>
        </p:nvSpPr>
        <p:spPr/>
        <p:txBody>
          <a:bodyPr/>
          <a:lstStyle/>
          <a:p>
            <a:r>
              <a:rPr lang="en-GB" dirty="0" smtClean="0"/>
              <a:t>AS students must refer to a topic in </a:t>
            </a:r>
            <a:r>
              <a:rPr lang="en-GB" u="sng" dirty="0" smtClean="0"/>
              <a:t>unit 1.</a:t>
            </a:r>
          </a:p>
          <a:p>
            <a:endParaRPr lang="en-GB" dirty="0"/>
          </a:p>
          <a:p>
            <a:r>
              <a:rPr lang="en-GB" dirty="0" smtClean="0"/>
              <a:t>A good one to refer to is ‘Representative democracy’ when discussing how representative Parliament is, the nature of each chamber  - especially the House of Lords.</a:t>
            </a:r>
          </a:p>
          <a:p>
            <a:r>
              <a:rPr lang="en-GB" dirty="0" smtClean="0"/>
              <a:t>You could also refer to the voting system, FPTP.</a:t>
            </a:r>
            <a:endParaRPr lang="en-GB" dirty="0"/>
          </a:p>
          <a:p>
            <a:endParaRPr lang="en-GB" dirty="0" smtClean="0"/>
          </a:p>
          <a:p>
            <a:endParaRPr lang="en-GB" dirty="0"/>
          </a:p>
          <a:p>
            <a:r>
              <a:rPr lang="en-GB" dirty="0" smtClean="0"/>
              <a:t>There are other links to a unit 2 topic: the Constitution. Parliamentary Sovereignty is a pillar of </a:t>
            </a:r>
            <a:r>
              <a:rPr lang="en-GB" smtClean="0"/>
              <a:t>the constitution.</a:t>
            </a:r>
            <a:endParaRPr lang="en-GB" dirty="0"/>
          </a:p>
        </p:txBody>
      </p:sp>
    </p:spTree>
    <p:extLst>
      <p:ext uri="{BB962C8B-B14F-4D97-AF65-F5344CB8AC3E}">
        <p14:creationId xmlns:p14="http://schemas.microsoft.com/office/powerpoint/2010/main" val="77898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New spec: </a:t>
            </a:r>
            <a:r>
              <a:rPr lang="en-GB" dirty="0" smtClean="0"/>
              <a:t>what is the history of Parliament?</a:t>
            </a:r>
            <a:endParaRPr lang="en-GB" dirty="0"/>
          </a:p>
        </p:txBody>
      </p:sp>
      <p:sp>
        <p:nvSpPr>
          <p:cNvPr id="3" name="Content Placeholder 2"/>
          <p:cNvSpPr>
            <a:spLocks noGrp="1"/>
          </p:cNvSpPr>
          <p:nvPr>
            <p:ph idx="1"/>
          </p:nvPr>
        </p:nvSpPr>
        <p:spPr>
          <a:xfrm>
            <a:off x="822960" y="1772816"/>
            <a:ext cx="7520940" cy="2907661"/>
          </a:xfrm>
        </p:spPr>
        <p:txBody>
          <a:bodyPr/>
          <a:lstStyle/>
          <a:p>
            <a:r>
              <a:rPr lang="en-GB" dirty="0" smtClean="0"/>
              <a:t>1265  	Simon de </a:t>
            </a:r>
            <a:r>
              <a:rPr lang="en-GB" dirty="0" err="1" smtClean="0"/>
              <a:t>Montford</a:t>
            </a:r>
            <a:r>
              <a:rPr lang="en-GB" dirty="0" smtClean="0"/>
              <a:t>, established the first Parliament</a:t>
            </a:r>
          </a:p>
          <a:p>
            <a:r>
              <a:rPr lang="en-GB" dirty="0" smtClean="0"/>
              <a:t>1660s  	Glorious Revolution and Bill of Rights. </a:t>
            </a:r>
          </a:p>
          <a:p>
            <a:r>
              <a:rPr lang="en-GB" dirty="0"/>
              <a:t>	</a:t>
            </a:r>
            <a:r>
              <a:rPr lang="en-GB" dirty="0" smtClean="0"/>
              <a:t>	Strengthened Parliament v king.</a:t>
            </a:r>
          </a:p>
          <a:p>
            <a:pPr>
              <a:buAutoNum type="arabicPlain" startAt="1832"/>
            </a:pPr>
            <a:r>
              <a:rPr lang="en-GB" dirty="0" smtClean="0"/>
              <a:t> 	Great Reform Act – extension of the franchise</a:t>
            </a:r>
          </a:p>
          <a:p>
            <a:pPr>
              <a:buAutoNum type="arabicPlain" startAt="1918"/>
            </a:pPr>
            <a:r>
              <a:rPr lang="en-GB" dirty="0" smtClean="0"/>
              <a:t> 	Extension of franchise to all men and women over 30</a:t>
            </a:r>
          </a:p>
          <a:p>
            <a:pPr marL="0" indent="0"/>
            <a:r>
              <a:rPr lang="en-GB" dirty="0" smtClean="0"/>
              <a:t>1911 &amp; 1949 	Parliament Acts, reducing powers of House of Lords</a:t>
            </a:r>
          </a:p>
          <a:p>
            <a:pPr marL="0" indent="0"/>
            <a:endParaRPr lang="en-GB" dirty="0" smtClean="0"/>
          </a:p>
          <a:p>
            <a:pPr>
              <a:buAutoNum type="arabicPlain" startAt="1918"/>
            </a:pPr>
            <a:endParaRPr lang="en-GB" dirty="0" smtClean="0"/>
          </a:p>
        </p:txBody>
      </p:sp>
    </p:spTree>
    <p:extLst>
      <p:ext uri="{BB962C8B-B14F-4D97-AF65-F5344CB8AC3E}">
        <p14:creationId xmlns:p14="http://schemas.microsoft.com/office/powerpoint/2010/main" val="714511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Features</a:t>
            </a:r>
            <a:endParaRPr lang="en-GB" dirty="0"/>
          </a:p>
        </p:txBody>
      </p:sp>
      <p:sp>
        <p:nvSpPr>
          <p:cNvPr id="3" name="Content Placeholder 2"/>
          <p:cNvSpPr>
            <a:spLocks noGrp="1"/>
          </p:cNvSpPr>
          <p:nvPr>
            <p:ph idx="1"/>
          </p:nvPr>
        </p:nvSpPr>
        <p:spPr/>
        <p:txBody>
          <a:bodyPr/>
          <a:lstStyle/>
          <a:p>
            <a:r>
              <a:rPr lang="en-GB" dirty="0" smtClean="0"/>
              <a:t>Bicameral – </a:t>
            </a:r>
            <a:r>
              <a:rPr lang="en-GB" b="0" dirty="0" smtClean="0"/>
              <a:t>meaning there are two houses.  The House of Commons is fully elected.  The House of Lords is fully unelected.  The Lords can debate and provide specialist advice.  It can delay legislation, forcing the government to reconsider.</a:t>
            </a:r>
            <a:endParaRPr lang="en-GB" dirty="0"/>
          </a:p>
          <a:p>
            <a:pPr lvl="0"/>
            <a:r>
              <a:rPr lang="en-GB" dirty="0" smtClean="0"/>
              <a:t>Fused - </a:t>
            </a:r>
            <a:r>
              <a:rPr lang="en-GB" dirty="0"/>
              <a:t>‘</a:t>
            </a:r>
            <a:r>
              <a:rPr lang="en-GB" b="0" dirty="0"/>
              <a:t>Fusion’ of executive and legislative branches. The Cabinet and PM are drawn from Parliament</a:t>
            </a:r>
          </a:p>
          <a:p>
            <a:pPr lvl="0"/>
            <a:r>
              <a:rPr lang="en-GB" dirty="0" smtClean="0"/>
              <a:t>Government </a:t>
            </a:r>
            <a:r>
              <a:rPr lang="en-GB" b="0" dirty="0"/>
              <a:t>governs in and through the assembly or parliament</a:t>
            </a:r>
          </a:p>
          <a:p>
            <a:pPr lvl="0"/>
            <a:r>
              <a:rPr lang="en-GB" dirty="0" smtClean="0"/>
              <a:t>Executive </a:t>
            </a:r>
            <a:r>
              <a:rPr lang="en-GB" dirty="0"/>
              <a:t>and Legislature </a:t>
            </a:r>
            <a:r>
              <a:rPr lang="en-GB" dirty="0" smtClean="0"/>
              <a:t> </a:t>
            </a:r>
            <a:r>
              <a:rPr lang="en-GB" b="0" dirty="0" smtClean="0"/>
              <a:t>are bound </a:t>
            </a:r>
            <a:r>
              <a:rPr lang="en-GB" b="0" dirty="0"/>
              <a:t>together in a way that violates the doctrine of Separation of Powers</a:t>
            </a:r>
          </a:p>
          <a:p>
            <a:pPr lvl="0"/>
            <a:r>
              <a:rPr lang="en-GB" dirty="0" smtClean="0"/>
              <a:t>Government </a:t>
            </a:r>
            <a:r>
              <a:rPr lang="en-GB" dirty="0"/>
              <a:t>can dissolve the </a:t>
            </a:r>
            <a:r>
              <a:rPr lang="en-GB" dirty="0" smtClean="0"/>
              <a:t>parliament</a:t>
            </a:r>
          </a:p>
          <a:p>
            <a:pPr lvl="0"/>
            <a:r>
              <a:rPr lang="en-GB" dirty="0" smtClean="0"/>
              <a:t>Parliament has reserve powers to vote out the Government</a:t>
            </a:r>
            <a:endParaRPr lang="en-GB" dirty="0"/>
          </a:p>
          <a:p>
            <a:endParaRPr lang="en-GB" dirty="0"/>
          </a:p>
          <a:p>
            <a:endParaRPr lang="en-GB" dirty="0"/>
          </a:p>
        </p:txBody>
      </p:sp>
    </p:spTree>
    <p:extLst>
      <p:ext uri="{BB962C8B-B14F-4D97-AF65-F5344CB8AC3E}">
        <p14:creationId xmlns:p14="http://schemas.microsoft.com/office/powerpoint/2010/main" val="622444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principles</a:t>
            </a:r>
            <a:endParaRPr lang="en-GB" dirty="0"/>
          </a:p>
        </p:txBody>
      </p:sp>
      <p:sp>
        <p:nvSpPr>
          <p:cNvPr id="3" name="Content Placeholder 2"/>
          <p:cNvSpPr>
            <a:spLocks noGrp="1"/>
          </p:cNvSpPr>
          <p:nvPr>
            <p:ph idx="1"/>
          </p:nvPr>
        </p:nvSpPr>
        <p:spPr/>
        <p:txBody>
          <a:bodyPr/>
          <a:lstStyle/>
          <a:p>
            <a:r>
              <a:rPr lang="en-GB" dirty="0" smtClean="0"/>
              <a:t>1) Parliamentary Government:</a:t>
            </a:r>
          </a:p>
          <a:p>
            <a:pPr>
              <a:buFont typeface="Arial" panose="020B0604020202020204" pitchFamily="34" charset="0"/>
              <a:buChar char="•"/>
            </a:pPr>
            <a:r>
              <a:rPr lang="en-GB" dirty="0" smtClean="0"/>
              <a:t>The UK Parliament is the highest source of political authority. Political power may only be exercised if it is approved by parliament.</a:t>
            </a:r>
          </a:p>
          <a:p>
            <a:pPr>
              <a:buFont typeface="Arial" panose="020B0604020202020204" pitchFamily="34" charset="0"/>
              <a:buChar char="•"/>
            </a:pPr>
            <a:r>
              <a:rPr lang="en-GB" dirty="0" smtClean="0"/>
              <a:t>No strict separation of powers between the Executive and Parliament – fusion of powers.</a:t>
            </a:r>
          </a:p>
          <a:p>
            <a:pPr>
              <a:buFont typeface="Arial" panose="020B0604020202020204" pitchFamily="34" charset="0"/>
              <a:buChar char="•"/>
            </a:pPr>
            <a:r>
              <a:rPr lang="en-GB" dirty="0" smtClean="0"/>
              <a:t>Government must be accountable to Parliament.</a:t>
            </a:r>
          </a:p>
          <a:p>
            <a:pPr>
              <a:buFont typeface="Arial" panose="020B0604020202020204" pitchFamily="34" charset="0"/>
              <a:buChar char="•"/>
            </a:pPr>
            <a:r>
              <a:rPr lang="en-GB" dirty="0" smtClean="0"/>
              <a:t>Parliament may use reserve powers to issue a vote of no confidence in the Executive.</a:t>
            </a:r>
          </a:p>
          <a:p>
            <a:endParaRPr lang="en-GB" dirty="0"/>
          </a:p>
        </p:txBody>
      </p:sp>
    </p:spTree>
    <p:extLst>
      <p:ext uri="{BB962C8B-B14F-4D97-AF65-F5344CB8AC3E}">
        <p14:creationId xmlns:p14="http://schemas.microsoft.com/office/powerpoint/2010/main" val="2770900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u="sng" dirty="0" smtClean="0"/>
              <a:t>2) Parliamentary Sovereignty</a:t>
            </a:r>
          </a:p>
          <a:p>
            <a:r>
              <a:rPr lang="en-GB" dirty="0" smtClean="0"/>
              <a:t>UK Parliament is </a:t>
            </a:r>
            <a:r>
              <a:rPr lang="en-GB" i="1" dirty="0" smtClean="0"/>
              <a:t>legally</a:t>
            </a:r>
            <a:r>
              <a:rPr lang="en-GB" dirty="0" smtClean="0"/>
              <a:t> sovereign:</a:t>
            </a:r>
          </a:p>
          <a:p>
            <a:pPr>
              <a:buFont typeface="Arial" panose="020B0604020202020204" pitchFamily="34" charset="0"/>
              <a:buChar char="•"/>
            </a:pPr>
            <a:r>
              <a:rPr lang="en-GB" dirty="0" smtClean="0"/>
              <a:t>Parliament is the source of all political powers. It may delegate powers, but also may restore them.</a:t>
            </a:r>
          </a:p>
          <a:p>
            <a:pPr>
              <a:buFont typeface="Arial" panose="020B0604020202020204" pitchFamily="34" charset="0"/>
              <a:buChar char="•"/>
            </a:pPr>
            <a:r>
              <a:rPr lang="en-GB" dirty="0" smtClean="0"/>
              <a:t>Parliament may make any laws it wishes and they will be enforced by others. </a:t>
            </a:r>
          </a:p>
          <a:p>
            <a:pPr>
              <a:buFont typeface="Arial" panose="020B0604020202020204" pitchFamily="34" charset="0"/>
              <a:buChar char="•"/>
            </a:pPr>
            <a:r>
              <a:rPr lang="en-GB" dirty="0" smtClean="0"/>
              <a:t>It may not be bound be previous Parliaments, nor bind future Parliaments. Thus, laws cannot be entrenched.</a:t>
            </a:r>
          </a:p>
          <a:p>
            <a:pPr marL="0" indent="0"/>
            <a:endParaRPr lang="en-GB" dirty="0"/>
          </a:p>
          <a:p>
            <a:pPr marL="0" indent="0"/>
            <a:r>
              <a:rPr lang="en-GB" dirty="0" smtClean="0"/>
              <a:t>Political sovereignty: in reality, this is has been lost by Parliament.</a:t>
            </a:r>
          </a:p>
          <a:p>
            <a:pPr marL="0" indent="0"/>
            <a:r>
              <a:rPr lang="en-GB" dirty="0" smtClean="0"/>
              <a:t>The Executive can dominate Parliament and other bodies have reduced this power…</a:t>
            </a:r>
          </a:p>
          <a:p>
            <a:endParaRPr lang="en-GB" dirty="0"/>
          </a:p>
        </p:txBody>
      </p:sp>
    </p:spTree>
    <p:extLst>
      <p:ext uri="{BB962C8B-B14F-4D97-AF65-F5344CB8AC3E}">
        <p14:creationId xmlns:p14="http://schemas.microsoft.com/office/powerpoint/2010/main" val="358446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Erosion of sovereignty</a:t>
            </a:r>
            <a:endParaRPr lang="en-GB" dirty="0"/>
          </a:p>
        </p:txBody>
      </p:sp>
      <p:sp>
        <p:nvSpPr>
          <p:cNvPr id="3" name="Content Placeholder 2"/>
          <p:cNvSpPr>
            <a:spLocks noGrp="1"/>
          </p:cNvSpPr>
          <p:nvPr>
            <p:ph idx="1"/>
          </p:nvPr>
        </p:nvSpPr>
        <p:spPr>
          <a:xfrm>
            <a:off x="822960" y="1100628"/>
            <a:ext cx="7520940" cy="4488612"/>
          </a:xfrm>
        </p:spPr>
        <p:txBody>
          <a:bodyPr>
            <a:normAutofit/>
          </a:bodyPr>
          <a:lstStyle/>
          <a:p>
            <a:r>
              <a:rPr lang="en-GB" dirty="0" smtClean="0"/>
              <a:t>Parliamentary Sovereignty has been reduced in the following ways:</a:t>
            </a:r>
          </a:p>
          <a:p>
            <a:pPr>
              <a:buAutoNum type="arabicParenR"/>
            </a:pPr>
            <a:r>
              <a:rPr lang="en-GB" dirty="0" smtClean="0"/>
              <a:t>The EU	</a:t>
            </a:r>
            <a:r>
              <a:rPr lang="en-GB" b="0" dirty="0" smtClean="0"/>
              <a:t>EU Law is superior to UK Law. UK law must be changed to suit EU law. Joined in 1973, but exit will mean sovereignty is returned.  (However, this was created by an Act of Parliament).</a:t>
            </a:r>
          </a:p>
          <a:p>
            <a:pPr>
              <a:buAutoNum type="arabicParenR"/>
            </a:pPr>
            <a:r>
              <a:rPr lang="en-GB" dirty="0" smtClean="0"/>
              <a:t>Executive growth 	</a:t>
            </a:r>
            <a:r>
              <a:rPr lang="en-GB" b="0" dirty="0" smtClean="0"/>
              <a:t>Political power has been transferred to the Executive. The Miller Case clarified that this was only political sovereignty, not legal sovereignty.</a:t>
            </a:r>
          </a:p>
          <a:p>
            <a:pPr>
              <a:buAutoNum type="arabicParenR"/>
            </a:pPr>
            <a:r>
              <a:rPr lang="en-GB" dirty="0" smtClean="0"/>
              <a:t>Increased use of Referendums	</a:t>
            </a:r>
            <a:r>
              <a:rPr lang="en-GB" b="0" dirty="0" smtClean="0"/>
              <a:t>Not technically binding, but it is inconceivable that they would reverse decisions made by the ‘people’</a:t>
            </a:r>
          </a:p>
          <a:p>
            <a:pPr>
              <a:buAutoNum type="arabicParenR"/>
            </a:pPr>
            <a:r>
              <a:rPr lang="en-GB" dirty="0" smtClean="0"/>
              <a:t>Human Rights Act 1998	</a:t>
            </a:r>
            <a:r>
              <a:rPr lang="en-GB" b="0" dirty="0" smtClean="0"/>
              <a:t>Despite the fact that this is not ‘binding’ on Parliament, Parliament does treat it as if it is partially codified.</a:t>
            </a:r>
          </a:p>
          <a:p>
            <a:pPr>
              <a:buAutoNum type="arabicParenR"/>
            </a:pPr>
            <a:r>
              <a:rPr lang="en-GB" dirty="0" smtClean="0"/>
              <a:t>Devolution – </a:t>
            </a:r>
            <a:r>
              <a:rPr lang="en-GB" b="0" dirty="0" smtClean="0"/>
              <a:t>sovereignty has in practice been transferred to the devolved bodies, although technically Parliament can restore them. It is v unlikely that this will happen.</a:t>
            </a:r>
            <a:endParaRPr lang="en-GB" b="0" dirty="0"/>
          </a:p>
        </p:txBody>
      </p:sp>
    </p:spTree>
    <p:extLst>
      <p:ext uri="{BB962C8B-B14F-4D97-AF65-F5344CB8AC3E}">
        <p14:creationId xmlns:p14="http://schemas.microsoft.com/office/powerpoint/2010/main" val="79564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568952" cy="504056"/>
          </a:xfrm>
        </p:spPr>
        <p:txBody>
          <a:bodyPr/>
          <a:lstStyle/>
          <a:p>
            <a:r>
              <a:rPr lang="en-GB" dirty="0" smtClean="0"/>
              <a:t>Difference between a parliamentary and presidential system</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5178921"/>
              </p:ext>
            </p:extLst>
          </p:nvPr>
        </p:nvGraphicFramePr>
        <p:xfrm>
          <a:off x="179512" y="908719"/>
          <a:ext cx="8820472" cy="5949281"/>
        </p:xfrm>
        <a:graphic>
          <a:graphicData uri="http://schemas.openxmlformats.org/drawingml/2006/table">
            <a:tbl>
              <a:tblPr firstRow="1" firstCol="1" bandRow="1">
                <a:tableStyleId>{5C22544A-7EE6-4342-B048-85BDC9FD1C3A}</a:tableStyleId>
              </a:tblPr>
              <a:tblGrid>
                <a:gridCol w="2267631"/>
                <a:gridCol w="3382358"/>
                <a:gridCol w="3170483"/>
              </a:tblGrid>
              <a:tr h="293106">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Parliamentary government</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dirty="0">
                          <a:effectLst/>
                        </a:rPr>
                        <a:t>Presidential government</a:t>
                      </a:r>
                      <a:endParaRPr lang="en-GB" sz="1600" dirty="0">
                        <a:effectLst/>
                        <a:latin typeface="Calibri"/>
                        <a:ea typeface="Calibri"/>
                        <a:cs typeface="Times New Roman"/>
                      </a:endParaRPr>
                    </a:p>
                  </a:txBody>
                  <a:tcPr marL="68580" marR="68580" marT="0" marB="0"/>
                </a:tc>
              </a:tr>
              <a:tr h="1103777">
                <a:tc>
                  <a:txBody>
                    <a:bodyPr/>
                    <a:lstStyle/>
                    <a:p>
                      <a:pPr>
                        <a:lnSpc>
                          <a:spcPct val="115000"/>
                        </a:lnSpc>
                        <a:spcAft>
                          <a:spcPts val="0"/>
                        </a:spcAft>
                      </a:pPr>
                      <a:r>
                        <a:rPr lang="en-GB" sz="1600" dirty="0">
                          <a:effectLst/>
                        </a:rPr>
                        <a:t>How are governments formed?</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i="1" dirty="0" smtClean="0">
                          <a:solidFill>
                            <a:srgbClr val="0070C0"/>
                          </a:solidFill>
                          <a:effectLst/>
                          <a:latin typeface="Arial"/>
                          <a:ea typeface="Times New Roman"/>
                          <a:cs typeface="Times New Roman"/>
                        </a:rPr>
                        <a:t>Governments </a:t>
                      </a:r>
                      <a:r>
                        <a:rPr lang="en-GB" sz="1600" i="1" dirty="0">
                          <a:solidFill>
                            <a:srgbClr val="0070C0"/>
                          </a:solidFill>
                          <a:effectLst/>
                          <a:latin typeface="Arial"/>
                          <a:ea typeface="Times New Roman"/>
                          <a:cs typeface="Times New Roman"/>
                        </a:rPr>
                        <a:t>are formed through parliamentary elections</a:t>
                      </a:r>
                      <a:endParaRPr lang="en-GB" sz="1600" dirty="0">
                        <a:solidFill>
                          <a:srgbClr val="0070C0"/>
                        </a:solidFill>
                        <a:effectLst/>
                        <a:latin typeface="Calibri"/>
                        <a:ea typeface="Times New Roman"/>
                        <a:cs typeface="Times New Roman"/>
                      </a:endParaRPr>
                    </a:p>
                    <a:p>
                      <a:pPr algn="ctr">
                        <a:lnSpc>
                          <a:spcPct val="115000"/>
                        </a:lnSpc>
                        <a:spcAft>
                          <a:spcPts val="0"/>
                        </a:spcAft>
                      </a:pPr>
                      <a:r>
                        <a:rPr lang="en-GB" sz="1600" i="1" dirty="0">
                          <a:solidFill>
                            <a:srgbClr val="0070C0"/>
                          </a:solidFill>
                          <a:effectLst/>
                          <a:latin typeface="Arial"/>
                          <a:ea typeface="Times New Roman"/>
                          <a:cs typeface="Times New Roman"/>
                        </a:rPr>
                        <a:t> </a:t>
                      </a:r>
                      <a:endParaRPr lang="en-GB" sz="1600" dirty="0">
                        <a:solidFill>
                          <a:srgbClr val="0070C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GB" sz="1600" i="1" dirty="0" smtClean="0">
                          <a:solidFill>
                            <a:srgbClr val="0070C0"/>
                          </a:solidFill>
                          <a:effectLst/>
                          <a:latin typeface="Arial"/>
                          <a:ea typeface="Times New Roman"/>
                          <a:cs typeface="Times New Roman"/>
                        </a:rPr>
                        <a:t>Governments </a:t>
                      </a:r>
                      <a:r>
                        <a:rPr lang="en-GB" sz="1600" i="1" dirty="0">
                          <a:solidFill>
                            <a:srgbClr val="0070C0"/>
                          </a:solidFill>
                          <a:effectLst/>
                          <a:latin typeface="Arial"/>
                          <a:ea typeface="Times New Roman"/>
                          <a:cs typeface="Times New Roman"/>
                        </a:rPr>
                        <a:t>are separately elected.</a:t>
                      </a:r>
                      <a:endParaRPr lang="en-GB" sz="1600" dirty="0">
                        <a:solidFill>
                          <a:srgbClr val="0070C0"/>
                        </a:solidFill>
                        <a:effectLst/>
                        <a:latin typeface="Calibri"/>
                        <a:ea typeface="Times New Roman"/>
                        <a:cs typeface="Times New Roman"/>
                      </a:endParaRPr>
                    </a:p>
                  </a:txBody>
                  <a:tcPr marL="68580" marR="68580" marT="0" marB="0"/>
                </a:tc>
              </a:tr>
              <a:tr h="1103777">
                <a:tc>
                  <a:txBody>
                    <a:bodyPr/>
                    <a:lstStyle/>
                    <a:p>
                      <a:pPr>
                        <a:lnSpc>
                          <a:spcPct val="115000"/>
                        </a:lnSpc>
                        <a:spcAft>
                          <a:spcPts val="0"/>
                        </a:spcAft>
                      </a:pPr>
                      <a:r>
                        <a:rPr lang="en-GB" sz="1600" dirty="0">
                          <a:effectLst/>
                        </a:rPr>
                        <a:t>How strictly is the separation of powers doctrine enforced?</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i="1" dirty="0">
                          <a:solidFill>
                            <a:srgbClr val="0070C0"/>
                          </a:solidFill>
                          <a:effectLst/>
                          <a:latin typeface="Arial" panose="020B0604020202020204" pitchFamily="34" charset="0"/>
                          <a:cs typeface="Arial" panose="020B0604020202020204" pitchFamily="34" charset="0"/>
                        </a:rPr>
                        <a:t> </a:t>
                      </a:r>
                      <a:r>
                        <a:rPr lang="en-GB" sz="1600" i="1" dirty="0" smtClean="0">
                          <a:solidFill>
                            <a:srgbClr val="0070C0"/>
                          </a:solidFill>
                          <a:effectLst/>
                          <a:latin typeface="Arial" panose="020B0604020202020204" pitchFamily="34" charset="0"/>
                          <a:ea typeface="Calibri"/>
                          <a:cs typeface="Arial" panose="020B0604020202020204" pitchFamily="34" charset="0"/>
                        </a:rPr>
                        <a:t>There</a:t>
                      </a:r>
                      <a:r>
                        <a:rPr lang="en-GB" sz="1600" i="1" baseline="0" dirty="0" smtClean="0">
                          <a:solidFill>
                            <a:srgbClr val="0070C0"/>
                          </a:solidFill>
                          <a:effectLst/>
                          <a:latin typeface="Arial" panose="020B0604020202020204" pitchFamily="34" charset="0"/>
                          <a:ea typeface="Calibri"/>
                          <a:cs typeface="Arial" panose="020B0604020202020204" pitchFamily="34" charset="0"/>
                        </a:rPr>
                        <a:t> is an overlap of personnel and this is called a Fusion of powers.</a:t>
                      </a:r>
                      <a:endParaRPr lang="en-GB" sz="1600" i="1"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i="1" dirty="0">
                          <a:solidFill>
                            <a:srgbClr val="0070C0"/>
                          </a:solidFill>
                          <a:effectLst/>
                          <a:latin typeface="Arial" panose="020B0604020202020204" pitchFamily="34" charset="0"/>
                          <a:cs typeface="Arial" panose="020B0604020202020204" pitchFamily="34" charset="0"/>
                        </a:rPr>
                        <a:t> </a:t>
                      </a:r>
                      <a:r>
                        <a:rPr lang="en-GB" sz="1600" i="1" dirty="0" smtClean="0">
                          <a:solidFill>
                            <a:srgbClr val="0070C0"/>
                          </a:solidFill>
                          <a:effectLst/>
                          <a:latin typeface="Arial" panose="020B0604020202020204" pitchFamily="34" charset="0"/>
                          <a:ea typeface="Calibri"/>
                          <a:cs typeface="Arial" panose="020B0604020202020204" pitchFamily="34" charset="0"/>
                        </a:rPr>
                        <a:t> Personnel are strictly kept separate</a:t>
                      </a:r>
                      <a:r>
                        <a:rPr lang="en-GB" sz="1600" i="1" baseline="0" dirty="0" smtClean="0">
                          <a:solidFill>
                            <a:srgbClr val="0070C0"/>
                          </a:solidFill>
                          <a:effectLst/>
                          <a:latin typeface="Arial" panose="020B0604020202020204" pitchFamily="34" charset="0"/>
                          <a:ea typeface="Calibri"/>
                          <a:cs typeface="Arial" panose="020B0604020202020204" pitchFamily="34" charset="0"/>
                        </a:rPr>
                        <a:t> and Separation of powers is strictly enforced.</a:t>
                      </a:r>
                      <a:endParaRPr lang="en-GB" sz="1600" i="1"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tc>
              </a:tr>
              <a:tr h="1172422">
                <a:tc>
                  <a:txBody>
                    <a:bodyPr/>
                    <a:lstStyle/>
                    <a:p>
                      <a:pPr>
                        <a:lnSpc>
                          <a:spcPct val="115000"/>
                        </a:lnSpc>
                        <a:spcAft>
                          <a:spcPts val="0"/>
                        </a:spcAft>
                      </a:pPr>
                      <a:r>
                        <a:rPr lang="en-GB" sz="1600" dirty="0">
                          <a:effectLst/>
                        </a:rPr>
                        <a:t>Can government ministers also sit in the legislature?</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i="1" dirty="0">
                          <a:solidFill>
                            <a:srgbClr val="0070C0"/>
                          </a:solidFill>
                          <a:effectLst/>
                          <a:latin typeface="Arial" panose="020B0604020202020204" pitchFamily="34" charset="0"/>
                          <a:cs typeface="Arial" panose="020B0604020202020204" pitchFamily="34" charset="0"/>
                        </a:rPr>
                        <a:t> </a:t>
                      </a:r>
                      <a:r>
                        <a:rPr lang="en-GB" sz="1600" i="1" dirty="0" smtClean="0">
                          <a:solidFill>
                            <a:srgbClr val="0070C0"/>
                          </a:solidFill>
                          <a:effectLst/>
                          <a:latin typeface="Arial" panose="020B0604020202020204" pitchFamily="34" charset="0"/>
                          <a:cs typeface="Arial" panose="020B0604020202020204" pitchFamily="34" charset="0"/>
                        </a:rPr>
                        <a:t>Government cannot choose who sits in the legislature.  The members of the legislature are elected directly.</a:t>
                      </a:r>
                      <a:endParaRPr lang="en-GB" sz="1600" i="1"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i="1" dirty="0">
                          <a:solidFill>
                            <a:srgbClr val="0070C0"/>
                          </a:solidFill>
                          <a:effectLst/>
                          <a:latin typeface="Arial" panose="020B0604020202020204" pitchFamily="34" charset="0"/>
                          <a:cs typeface="Arial" panose="020B0604020202020204" pitchFamily="34" charset="0"/>
                        </a:rPr>
                        <a:t> </a:t>
                      </a:r>
                      <a:r>
                        <a:rPr lang="en-GB" sz="1600" i="1" dirty="0" smtClean="0">
                          <a:solidFill>
                            <a:srgbClr val="0070C0"/>
                          </a:solidFill>
                          <a:effectLst/>
                          <a:latin typeface="Arial" panose="020B0604020202020204" pitchFamily="34" charset="0"/>
                          <a:cs typeface="Arial" panose="020B0604020202020204" pitchFamily="34" charset="0"/>
                        </a:rPr>
                        <a:t>Government is separately</a:t>
                      </a:r>
                      <a:r>
                        <a:rPr lang="en-GB" sz="1600" i="1" baseline="0" dirty="0" smtClean="0">
                          <a:solidFill>
                            <a:srgbClr val="0070C0"/>
                          </a:solidFill>
                          <a:effectLst/>
                          <a:latin typeface="Arial" panose="020B0604020202020204" pitchFamily="34" charset="0"/>
                          <a:cs typeface="Arial" panose="020B0604020202020204" pitchFamily="34" charset="0"/>
                        </a:rPr>
                        <a:t> elected and cannot decide who sits in the legislature.</a:t>
                      </a:r>
                      <a:endParaRPr lang="en-GB" sz="1600" i="1"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tc>
              </a:tr>
              <a:tr h="1172422">
                <a:tc>
                  <a:txBody>
                    <a:bodyPr/>
                    <a:lstStyle/>
                    <a:p>
                      <a:pPr>
                        <a:lnSpc>
                          <a:spcPct val="115000"/>
                        </a:lnSpc>
                        <a:spcAft>
                          <a:spcPts val="0"/>
                        </a:spcAft>
                      </a:pPr>
                      <a:r>
                        <a:rPr lang="en-GB" sz="1600" dirty="0">
                          <a:effectLst/>
                        </a:rPr>
                        <a:t>Can the legislature remove the government?</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i="1" dirty="0">
                          <a:solidFill>
                            <a:srgbClr val="0070C0"/>
                          </a:solidFill>
                          <a:effectLst/>
                          <a:latin typeface="Arial" panose="020B0604020202020204" pitchFamily="34" charset="0"/>
                          <a:cs typeface="Arial" panose="020B0604020202020204" pitchFamily="34" charset="0"/>
                        </a:rPr>
                        <a:t> </a:t>
                      </a:r>
                      <a:r>
                        <a:rPr lang="en-GB" sz="1600" i="1" dirty="0" smtClean="0">
                          <a:solidFill>
                            <a:srgbClr val="0070C0"/>
                          </a:solidFill>
                          <a:effectLst/>
                          <a:latin typeface="Arial" panose="020B0604020202020204" pitchFamily="34" charset="0"/>
                          <a:cs typeface="Arial" panose="020B0604020202020204" pitchFamily="34" charset="0"/>
                        </a:rPr>
                        <a:t>Yes – the</a:t>
                      </a:r>
                      <a:r>
                        <a:rPr lang="en-GB" sz="1600" i="1" baseline="0" dirty="0" smtClean="0">
                          <a:solidFill>
                            <a:srgbClr val="0070C0"/>
                          </a:solidFill>
                          <a:effectLst/>
                          <a:latin typeface="Arial" panose="020B0604020202020204" pitchFamily="34" charset="0"/>
                          <a:cs typeface="Arial" panose="020B0604020202020204" pitchFamily="34" charset="0"/>
                        </a:rPr>
                        <a:t> legislature has the power of veto and can pass a vote of non confidence.</a:t>
                      </a:r>
                      <a:endParaRPr lang="en-GB" sz="1600" i="1"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i="1" dirty="0">
                          <a:solidFill>
                            <a:srgbClr val="0070C0"/>
                          </a:solidFill>
                          <a:effectLst/>
                          <a:latin typeface="Arial" panose="020B0604020202020204" pitchFamily="34" charset="0"/>
                          <a:cs typeface="Arial" panose="020B0604020202020204" pitchFamily="34" charset="0"/>
                        </a:rPr>
                        <a:t> </a:t>
                      </a:r>
                      <a:r>
                        <a:rPr lang="en-GB" sz="1600" i="1" dirty="0" smtClean="0">
                          <a:solidFill>
                            <a:srgbClr val="0070C0"/>
                          </a:solidFill>
                          <a:effectLst/>
                          <a:latin typeface="Arial" panose="020B0604020202020204" pitchFamily="34" charset="0"/>
                          <a:cs typeface="Arial" panose="020B0604020202020204" pitchFamily="34" charset="0"/>
                        </a:rPr>
                        <a:t>The legislature cannot remove the government</a:t>
                      </a:r>
                      <a:r>
                        <a:rPr lang="en-GB" sz="1600" i="1" baseline="0" dirty="0" smtClean="0">
                          <a:solidFill>
                            <a:srgbClr val="0070C0"/>
                          </a:solidFill>
                          <a:effectLst/>
                          <a:latin typeface="Arial" panose="020B0604020202020204" pitchFamily="34" charset="0"/>
                          <a:cs typeface="Arial" panose="020B0604020202020204" pitchFamily="34" charset="0"/>
                        </a:rPr>
                        <a:t> (except in exceptional circumstances of illegal behaviour).</a:t>
                      </a:r>
                      <a:endParaRPr lang="en-GB" sz="1600" i="1"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tc>
              </a:tr>
              <a:tr h="1103777">
                <a:tc>
                  <a:txBody>
                    <a:bodyPr/>
                    <a:lstStyle/>
                    <a:p>
                      <a:pPr>
                        <a:lnSpc>
                          <a:spcPct val="115000"/>
                        </a:lnSpc>
                        <a:spcAft>
                          <a:spcPts val="0"/>
                        </a:spcAft>
                      </a:pPr>
                      <a:r>
                        <a:rPr lang="en-GB" sz="1600" dirty="0">
                          <a:effectLst/>
                        </a:rPr>
                        <a:t>Who is head of government &amp; who is head of state?</a:t>
                      </a:r>
                      <a:endParaRPr lang="en-GB"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600" i="1" dirty="0">
                          <a:solidFill>
                            <a:srgbClr val="0070C0"/>
                          </a:solidFill>
                          <a:effectLst/>
                          <a:latin typeface="Arial" panose="020B0604020202020204" pitchFamily="34" charset="0"/>
                          <a:cs typeface="Arial" panose="020B0604020202020204" pitchFamily="34" charset="0"/>
                        </a:rPr>
                        <a:t> </a:t>
                      </a:r>
                      <a:r>
                        <a:rPr lang="en-GB" sz="1600" i="1" dirty="0" smtClean="0">
                          <a:solidFill>
                            <a:srgbClr val="0070C0"/>
                          </a:solidFill>
                          <a:effectLst/>
                          <a:latin typeface="Arial" panose="020B0604020202020204" pitchFamily="34" charset="0"/>
                          <a:ea typeface="Calibri"/>
                          <a:cs typeface="Arial" panose="020B0604020202020204" pitchFamily="34" charset="0"/>
                        </a:rPr>
                        <a:t>There is a separate Head of Government (the Prime Minister) and Head of State (Queen)</a:t>
                      </a:r>
                      <a:endParaRPr lang="en-GB" sz="1600" i="1"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ct val="115000"/>
                        </a:lnSpc>
                        <a:spcAft>
                          <a:spcPts val="0"/>
                        </a:spcAft>
                      </a:pPr>
                      <a:r>
                        <a:rPr lang="en-GB" sz="1600" i="1" dirty="0">
                          <a:solidFill>
                            <a:srgbClr val="0070C0"/>
                          </a:solidFill>
                          <a:effectLst/>
                          <a:latin typeface="Arial" panose="020B0604020202020204" pitchFamily="34" charset="0"/>
                          <a:cs typeface="Arial" panose="020B0604020202020204" pitchFamily="34" charset="0"/>
                        </a:rPr>
                        <a:t> </a:t>
                      </a:r>
                      <a:r>
                        <a:rPr lang="en-GB" sz="1600" i="1" dirty="0" smtClean="0">
                          <a:solidFill>
                            <a:srgbClr val="0070C0"/>
                          </a:solidFill>
                          <a:effectLst/>
                          <a:latin typeface="Arial" panose="020B0604020202020204" pitchFamily="34" charset="0"/>
                          <a:ea typeface="Calibri"/>
                          <a:cs typeface="Arial" panose="020B0604020202020204" pitchFamily="34" charset="0"/>
                        </a:rPr>
                        <a:t>Presidents are both head of the Government and the State./</a:t>
                      </a:r>
                      <a:endParaRPr lang="en-GB" sz="1600" i="1"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3267688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678</TotalTime>
  <Words>3845</Words>
  <Application>Microsoft Office PowerPoint</Application>
  <PresentationFormat>On-screen Show (4:3)</PresentationFormat>
  <Paragraphs>397</Paragraphs>
  <Slides>37</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Franklin Gothic Book</vt:lpstr>
      <vt:lpstr>Franklin Gothic Medium</vt:lpstr>
      <vt:lpstr>Symbol</vt:lpstr>
      <vt:lpstr>Times New Roman</vt:lpstr>
      <vt:lpstr>Tunga</vt:lpstr>
      <vt:lpstr>Wingdings</vt:lpstr>
      <vt:lpstr>Angles</vt:lpstr>
      <vt:lpstr>Parliament</vt:lpstr>
      <vt:lpstr>Some typical questions</vt:lpstr>
      <vt:lpstr>REMEMBER THE SYNOPTIC LINK…. </vt:lpstr>
      <vt:lpstr>New spec: what is the history of Parliament?</vt:lpstr>
      <vt:lpstr>Features</vt:lpstr>
      <vt:lpstr>Two principles</vt:lpstr>
      <vt:lpstr>PowerPoint Presentation</vt:lpstr>
      <vt:lpstr>Erosion of sovereignty</vt:lpstr>
      <vt:lpstr>Difference between a parliamentary and presidential system</vt:lpstr>
      <vt:lpstr>Composition of The Commons</vt:lpstr>
      <vt:lpstr>What are the functions of Parliament?</vt:lpstr>
      <vt:lpstr>How do the functions compare?</vt:lpstr>
      <vt:lpstr>What are the relative powers of each house?  ‘Evaluate the view that the HoC is a more important institution than the hol’  </vt:lpstr>
      <vt:lpstr>What are the relative powers of each house? </vt:lpstr>
      <vt:lpstr>Describe the role of a backbench MP….</vt:lpstr>
      <vt:lpstr>How effective are MPS in parliament?</vt:lpstr>
      <vt:lpstr>Describe a select committee: the Public Accounts committee (PAC)</vt:lpstr>
      <vt:lpstr>DESCRIBE Departmental SELECT COMMITTEES:</vt:lpstr>
      <vt:lpstr>Examples of Select committee succesS:</vt:lpstr>
      <vt:lpstr>Role of the opposition</vt:lpstr>
      <vt:lpstr>How effective is the COMMONs?</vt:lpstr>
      <vt:lpstr>PowerPoint Presentation</vt:lpstr>
      <vt:lpstr>HOW EFFECTIVE IS THE COMMONS? </vt:lpstr>
      <vt:lpstr>Composition of The House of Lords</vt:lpstr>
      <vt:lpstr>Appointment of a life peer</vt:lpstr>
      <vt:lpstr>The debate about the House of Lords</vt:lpstr>
      <vt:lpstr>Why the house of lords is becoming more significant</vt:lpstr>
      <vt:lpstr>Should the uk have an elected second chamber?</vt:lpstr>
      <vt:lpstr>To what extent does the executive dominate parliament?</vt:lpstr>
      <vt:lpstr>Executive dominance depends on…</vt:lpstr>
      <vt:lpstr>How Does Parliament check Executive Power?</vt:lpstr>
      <vt:lpstr>How effective  is Parliament in holding the executive to account?</vt:lpstr>
      <vt:lpstr>House of Commons Reforms</vt:lpstr>
      <vt:lpstr>Reforms to the House of Commons</vt:lpstr>
      <vt:lpstr>What further improvements could be made?</vt:lpstr>
      <vt:lpstr>Some typical questions</vt:lpstr>
      <vt:lpstr>REMEMBER THE SYNOPTIC LINK….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Parliament</dc:title>
  <dc:creator>Ruth M Nixon</dc:creator>
  <cp:lastModifiedBy>Trish Shepherd</cp:lastModifiedBy>
  <cp:revision>72</cp:revision>
  <dcterms:created xsi:type="dcterms:W3CDTF">2015-05-20T14:26:49Z</dcterms:created>
  <dcterms:modified xsi:type="dcterms:W3CDTF">2018-04-25T10:51:10Z</dcterms:modified>
</cp:coreProperties>
</file>