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99BD7F-EA19-4688-B132-F6C0D14AA43D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47227C60-F1F3-4946-A9D4-29BE4E2AAB29}">
      <dgm:prSet phldrT="[Text]"/>
      <dgm:spPr/>
      <dgm:t>
        <a:bodyPr/>
        <a:lstStyle/>
        <a:p>
          <a:r>
            <a:rPr lang="en-GB" dirty="0" smtClean="0"/>
            <a:t>Threats to Weimar </a:t>
          </a:r>
          <a:endParaRPr lang="en-GB" dirty="0"/>
        </a:p>
      </dgm:t>
    </dgm:pt>
    <dgm:pt modelId="{3B978A51-4585-4300-9856-73725B967062}" type="parTrans" cxnId="{404BCF6B-6AFB-4C79-A782-C68FCE86EBED}">
      <dgm:prSet/>
      <dgm:spPr/>
      <dgm:t>
        <a:bodyPr/>
        <a:lstStyle/>
        <a:p>
          <a:endParaRPr lang="en-GB"/>
        </a:p>
      </dgm:t>
    </dgm:pt>
    <dgm:pt modelId="{3160241E-E1A8-43FE-A54E-811AD8567607}" type="sibTrans" cxnId="{404BCF6B-6AFB-4C79-A782-C68FCE86EBED}">
      <dgm:prSet/>
      <dgm:spPr/>
      <dgm:t>
        <a:bodyPr/>
        <a:lstStyle/>
        <a:p>
          <a:endParaRPr lang="en-GB"/>
        </a:p>
      </dgm:t>
    </dgm:pt>
    <dgm:pt modelId="{4BAD76F2-C20D-4BC7-8585-90B7C768AE9B}">
      <dgm:prSet phldrT="[Text]"/>
      <dgm:spPr/>
      <dgm:t>
        <a:bodyPr/>
        <a:lstStyle/>
        <a:p>
          <a:r>
            <a:rPr lang="en-GB" dirty="0" smtClean="0"/>
            <a:t>The extreme right</a:t>
          </a:r>
          <a:endParaRPr lang="en-GB" dirty="0"/>
        </a:p>
      </dgm:t>
    </dgm:pt>
    <dgm:pt modelId="{2F2459F1-BFF0-4DB2-8936-3B572AD53F5A}" type="parTrans" cxnId="{08D1786B-308C-4CE7-967D-3742DAAE2013}">
      <dgm:prSet/>
      <dgm:spPr/>
      <dgm:t>
        <a:bodyPr/>
        <a:lstStyle/>
        <a:p>
          <a:endParaRPr lang="en-GB"/>
        </a:p>
      </dgm:t>
    </dgm:pt>
    <dgm:pt modelId="{639994A6-33AD-4AFE-9894-8E1C84BAFD42}" type="sibTrans" cxnId="{08D1786B-308C-4CE7-967D-3742DAAE2013}">
      <dgm:prSet/>
      <dgm:spPr/>
      <dgm:t>
        <a:bodyPr/>
        <a:lstStyle/>
        <a:p>
          <a:endParaRPr lang="en-GB"/>
        </a:p>
      </dgm:t>
    </dgm:pt>
    <dgm:pt modelId="{A0A6E467-361F-4CC7-9888-80E55E966023}">
      <dgm:prSet phldrT="[Text]"/>
      <dgm:spPr/>
      <dgm:t>
        <a:bodyPr/>
        <a:lstStyle/>
        <a:p>
          <a:r>
            <a:rPr lang="en-GB" dirty="0" smtClean="0"/>
            <a:t>Economic threats</a:t>
          </a:r>
          <a:endParaRPr lang="en-GB" dirty="0"/>
        </a:p>
      </dgm:t>
    </dgm:pt>
    <dgm:pt modelId="{A07572E9-0FD6-497D-9A88-9945DCF238DA}" type="parTrans" cxnId="{E04FF9A9-55EC-4491-8FF1-14DAB8F1093C}">
      <dgm:prSet/>
      <dgm:spPr/>
      <dgm:t>
        <a:bodyPr/>
        <a:lstStyle/>
        <a:p>
          <a:endParaRPr lang="en-GB"/>
        </a:p>
      </dgm:t>
    </dgm:pt>
    <dgm:pt modelId="{2E1209FA-2A5C-4B3B-ADD3-CEACD154E555}" type="sibTrans" cxnId="{E04FF9A9-55EC-4491-8FF1-14DAB8F1093C}">
      <dgm:prSet/>
      <dgm:spPr/>
      <dgm:t>
        <a:bodyPr/>
        <a:lstStyle/>
        <a:p>
          <a:endParaRPr lang="en-GB"/>
        </a:p>
      </dgm:t>
    </dgm:pt>
    <dgm:pt modelId="{17947BA4-E311-46A3-97EE-5C69D877AD87}">
      <dgm:prSet phldrT="[Text]"/>
      <dgm:spPr/>
      <dgm:t>
        <a:bodyPr/>
        <a:lstStyle/>
        <a:p>
          <a:r>
            <a:rPr lang="en-GB" dirty="0" smtClean="0"/>
            <a:t>The Treaty of Versailles</a:t>
          </a:r>
          <a:endParaRPr lang="en-GB" dirty="0"/>
        </a:p>
      </dgm:t>
    </dgm:pt>
    <dgm:pt modelId="{B420913A-3BB4-4B71-9116-FFC8813DA1CB}" type="parTrans" cxnId="{B02B96CB-F403-4638-A34B-7194BA6564D2}">
      <dgm:prSet/>
      <dgm:spPr/>
      <dgm:t>
        <a:bodyPr/>
        <a:lstStyle/>
        <a:p>
          <a:endParaRPr lang="en-GB"/>
        </a:p>
      </dgm:t>
    </dgm:pt>
    <dgm:pt modelId="{39E61BA4-13AC-497A-9A07-4545586EF438}" type="sibTrans" cxnId="{B02B96CB-F403-4638-A34B-7194BA6564D2}">
      <dgm:prSet/>
      <dgm:spPr/>
      <dgm:t>
        <a:bodyPr/>
        <a:lstStyle/>
        <a:p>
          <a:endParaRPr lang="en-GB"/>
        </a:p>
      </dgm:t>
    </dgm:pt>
    <dgm:pt modelId="{77D61E3A-4D20-4F92-94C9-EE12553631B2}">
      <dgm:prSet phldrT="[Text]"/>
      <dgm:spPr/>
      <dgm:t>
        <a:bodyPr/>
        <a:lstStyle/>
        <a:p>
          <a:r>
            <a:rPr lang="en-GB" dirty="0" smtClean="0"/>
            <a:t>The Weimar Constitution</a:t>
          </a:r>
          <a:endParaRPr lang="en-GB" dirty="0"/>
        </a:p>
      </dgm:t>
    </dgm:pt>
    <dgm:pt modelId="{CA3D19F3-B546-440A-A859-5760B4131972}" type="parTrans" cxnId="{0321D3C7-FE1F-4985-B886-27C2F96D622E}">
      <dgm:prSet/>
      <dgm:spPr/>
      <dgm:t>
        <a:bodyPr/>
        <a:lstStyle/>
        <a:p>
          <a:endParaRPr lang="en-GB"/>
        </a:p>
      </dgm:t>
    </dgm:pt>
    <dgm:pt modelId="{8554C4E5-73D7-48B5-BC36-CD0A51FBADF3}" type="sibTrans" cxnId="{0321D3C7-FE1F-4985-B886-27C2F96D622E}">
      <dgm:prSet/>
      <dgm:spPr/>
      <dgm:t>
        <a:bodyPr/>
        <a:lstStyle/>
        <a:p>
          <a:endParaRPr lang="en-GB"/>
        </a:p>
      </dgm:t>
    </dgm:pt>
    <dgm:pt modelId="{C3EEF531-A6B7-47BE-BC00-B8008AC42F65}">
      <dgm:prSet/>
      <dgm:spPr/>
      <dgm:t>
        <a:bodyPr/>
        <a:lstStyle/>
        <a:p>
          <a:r>
            <a:rPr lang="en-GB" dirty="0" smtClean="0"/>
            <a:t>The extreme left</a:t>
          </a:r>
          <a:endParaRPr lang="en-GB" dirty="0"/>
        </a:p>
      </dgm:t>
    </dgm:pt>
    <dgm:pt modelId="{249300BA-827B-4AE5-9791-004406A24EAD}" type="parTrans" cxnId="{B60A76D6-1F18-415C-8A50-588A26BDABA1}">
      <dgm:prSet/>
      <dgm:spPr/>
      <dgm:t>
        <a:bodyPr/>
        <a:lstStyle/>
        <a:p>
          <a:endParaRPr lang="en-GB"/>
        </a:p>
      </dgm:t>
    </dgm:pt>
    <dgm:pt modelId="{17830FC7-4C76-424E-8635-9A4A1DCD14EC}" type="sibTrans" cxnId="{B60A76D6-1F18-415C-8A50-588A26BDABA1}">
      <dgm:prSet/>
      <dgm:spPr/>
      <dgm:t>
        <a:bodyPr/>
        <a:lstStyle/>
        <a:p>
          <a:endParaRPr lang="en-GB"/>
        </a:p>
      </dgm:t>
    </dgm:pt>
    <dgm:pt modelId="{846B6A19-04E8-4193-BBDE-1293F4496903}" type="pres">
      <dgm:prSet presAssocID="{6C99BD7F-EA19-4688-B132-F6C0D14AA43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BDDE68B-F12D-4D8E-A3D4-BECEA746F0C7}" type="pres">
      <dgm:prSet presAssocID="{47227C60-F1F3-4946-A9D4-29BE4E2AAB29}" presName="centerShape" presStyleLbl="node0" presStyleIdx="0" presStyleCnt="1"/>
      <dgm:spPr/>
      <dgm:t>
        <a:bodyPr/>
        <a:lstStyle/>
        <a:p>
          <a:endParaRPr lang="en-GB"/>
        </a:p>
      </dgm:t>
    </dgm:pt>
    <dgm:pt modelId="{ECCF1666-07AE-4E3A-95D4-2C8F0A85D463}" type="pres">
      <dgm:prSet presAssocID="{2F2459F1-BFF0-4DB2-8936-3B572AD53F5A}" presName="Name9" presStyleLbl="parChTrans1D2" presStyleIdx="0" presStyleCnt="5"/>
      <dgm:spPr/>
      <dgm:t>
        <a:bodyPr/>
        <a:lstStyle/>
        <a:p>
          <a:endParaRPr lang="en-GB"/>
        </a:p>
      </dgm:t>
    </dgm:pt>
    <dgm:pt modelId="{40A71B87-EB94-4252-B4AA-A53F6E076377}" type="pres">
      <dgm:prSet presAssocID="{2F2459F1-BFF0-4DB2-8936-3B572AD53F5A}" presName="connTx" presStyleLbl="parChTrans1D2" presStyleIdx="0" presStyleCnt="5"/>
      <dgm:spPr/>
      <dgm:t>
        <a:bodyPr/>
        <a:lstStyle/>
        <a:p>
          <a:endParaRPr lang="en-GB"/>
        </a:p>
      </dgm:t>
    </dgm:pt>
    <dgm:pt modelId="{3D2F43C5-76C2-4E6E-B116-68706CC1AD57}" type="pres">
      <dgm:prSet presAssocID="{4BAD76F2-C20D-4BC7-8585-90B7C768AE9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AAF19D7-EABA-4CD9-9F33-8F053A443095}" type="pres">
      <dgm:prSet presAssocID="{249300BA-827B-4AE5-9791-004406A24EAD}" presName="Name9" presStyleLbl="parChTrans1D2" presStyleIdx="1" presStyleCnt="5"/>
      <dgm:spPr/>
      <dgm:t>
        <a:bodyPr/>
        <a:lstStyle/>
        <a:p>
          <a:endParaRPr lang="en-GB"/>
        </a:p>
      </dgm:t>
    </dgm:pt>
    <dgm:pt modelId="{56B2778B-8ADF-4A28-A36D-02BD89AF1B56}" type="pres">
      <dgm:prSet presAssocID="{249300BA-827B-4AE5-9791-004406A24EAD}" presName="connTx" presStyleLbl="parChTrans1D2" presStyleIdx="1" presStyleCnt="5"/>
      <dgm:spPr/>
      <dgm:t>
        <a:bodyPr/>
        <a:lstStyle/>
        <a:p>
          <a:endParaRPr lang="en-GB"/>
        </a:p>
      </dgm:t>
    </dgm:pt>
    <dgm:pt modelId="{DF3F3CF2-30BA-4C23-8361-4805F4F070F4}" type="pres">
      <dgm:prSet presAssocID="{C3EEF531-A6B7-47BE-BC00-B8008AC42F6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9EC3F5-7F02-4E0C-8148-75555DD42603}" type="pres">
      <dgm:prSet presAssocID="{A07572E9-0FD6-497D-9A88-9945DCF238DA}" presName="Name9" presStyleLbl="parChTrans1D2" presStyleIdx="2" presStyleCnt="5"/>
      <dgm:spPr/>
      <dgm:t>
        <a:bodyPr/>
        <a:lstStyle/>
        <a:p>
          <a:endParaRPr lang="en-GB"/>
        </a:p>
      </dgm:t>
    </dgm:pt>
    <dgm:pt modelId="{5D3AFF06-5713-4081-9B28-BBA6A6040599}" type="pres">
      <dgm:prSet presAssocID="{A07572E9-0FD6-497D-9A88-9945DCF238DA}" presName="connTx" presStyleLbl="parChTrans1D2" presStyleIdx="2" presStyleCnt="5"/>
      <dgm:spPr/>
      <dgm:t>
        <a:bodyPr/>
        <a:lstStyle/>
        <a:p>
          <a:endParaRPr lang="en-GB"/>
        </a:p>
      </dgm:t>
    </dgm:pt>
    <dgm:pt modelId="{9B5B1840-A82A-4D44-8067-4228AF566B32}" type="pres">
      <dgm:prSet presAssocID="{A0A6E467-361F-4CC7-9888-80E55E96602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8FC691-C8C4-4B59-9851-2B95D866C596}" type="pres">
      <dgm:prSet presAssocID="{B420913A-3BB4-4B71-9116-FFC8813DA1CB}" presName="Name9" presStyleLbl="parChTrans1D2" presStyleIdx="3" presStyleCnt="5"/>
      <dgm:spPr/>
      <dgm:t>
        <a:bodyPr/>
        <a:lstStyle/>
        <a:p>
          <a:endParaRPr lang="en-GB"/>
        </a:p>
      </dgm:t>
    </dgm:pt>
    <dgm:pt modelId="{3D8036CD-61B9-4B2E-AAEB-AD74BAC7B225}" type="pres">
      <dgm:prSet presAssocID="{B420913A-3BB4-4B71-9116-FFC8813DA1CB}" presName="connTx" presStyleLbl="parChTrans1D2" presStyleIdx="3" presStyleCnt="5"/>
      <dgm:spPr/>
      <dgm:t>
        <a:bodyPr/>
        <a:lstStyle/>
        <a:p>
          <a:endParaRPr lang="en-GB"/>
        </a:p>
      </dgm:t>
    </dgm:pt>
    <dgm:pt modelId="{992B45E0-94A1-4EEA-9DA9-64918B3F2768}" type="pres">
      <dgm:prSet presAssocID="{17947BA4-E311-46A3-97EE-5C69D877AD8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A48495-FBFB-4F6E-A978-9DCA70BF26CC}" type="pres">
      <dgm:prSet presAssocID="{CA3D19F3-B546-440A-A859-5760B4131972}" presName="Name9" presStyleLbl="parChTrans1D2" presStyleIdx="4" presStyleCnt="5"/>
      <dgm:spPr/>
      <dgm:t>
        <a:bodyPr/>
        <a:lstStyle/>
        <a:p>
          <a:endParaRPr lang="en-GB"/>
        </a:p>
      </dgm:t>
    </dgm:pt>
    <dgm:pt modelId="{64D35224-AFCB-4D41-8680-7344F7CF9EB7}" type="pres">
      <dgm:prSet presAssocID="{CA3D19F3-B546-440A-A859-5760B4131972}" presName="connTx" presStyleLbl="parChTrans1D2" presStyleIdx="4" presStyleCnt="5"/>
      <dgm:spPr/>
      <dgm:t>
        <a:bodyPr/>
        <a:lstStyle/>
        <a:p>
          <a:endParaRPr lang="en-GB"/>
        </a:p>
      </dgm:t>
    </dgm:pt>
    <dgm:pt modelId="{17C0C291-3203-4406-A161-C5EFF493513E}" type="pres">
      <dgm:prSet presAssocID="{77D61E3A-4D20-4F92-94C9-EE12553631B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02B96CB-F403-4638-A34B-7194BA6564D2}" srcId="{47227C60-F1F3-4946-A9D4-29BE4E2AAB29}" destId="{17947BA4-E311-46A3-97EE-5C69D877AD87}" srcOrd="3" destOrd="0" parTransId="{B420913A-3BB4-4B71-9116-FFC8813DA1CB}" sibTransId="{39E61BA4-13AC-497A-9A07-4545586EF438}"/>
    <dgm:cxn modelId="{FF5EDE57-0529-49C1-BF38-80D23953CA8F}" type="presOf" srcId="{B420913A-3BB4-4B71-9116-FFC8813DA1CB}" destId="{F88FC691-C8C4-4B59-9851-2B95D866C596}" srcOrd="0" destOrd="0" presId="urn:microsoft.com/office/officeart/2005/8/layout/radial1"/>
    <dgm:cxn modelId="{E04FF9A9-55EC-4491-8FF1-14DAB8F1093C}" srcId="{47227C60-F1F3-4946-A9D4-29BE4E2AAB29}" destId="{A0A6E467-361F-4CC7-9888-80E55E966023}" srcOrd="2" destOrd="0" parTransId="{A07572E9-0FD6-497D-9A88-9945DCF238DA}" sibTransId="{2E1209FA-2A5C-4B3B-ADD3-CEACD154E555}"/>
    <dgm:cxn modelId="{72292A3F-F0DE-444D-B6D4-A084C5A82764}" type="presOf" srcId="{6C99BD7F-EA19-4688-B132-F6C0D14AA43D}" destId="{846B6A19-04E8-4193-BBDE-1293F4496903}" srcOrd="0" destOrd="0" presId="urn:microsoft.com/office/officeart/2005/8/layout/radial1"/>
    <dgm:cxn modelId="{E76A2BE2-0F20-4A9E-91EB-B23D74A26772}" type="presOf" srcId="{4BAD76F2-C20D-4BC7-8585-90B7C768AE9B}" destId="{3D2F43C5-76C2-4E6E-B116-68706CC1AD57}" srcOrd="0" destOrd="0" presId="urn:microsoft.com/office/officeart/2005/8/layout/radial1"/>
    <dgm:cxn modelId="{D7F9A013-AA2A-4B63-953E-59F7DD865194}" type="presOf" srcId="{249300BA-827B-4AE5-9791-004406A24EAD}" destId="{0AAF19D7-EABA-4CD9-9F33-8F053A443095}" srcOrd="0" destOrd="0" presId="urn:microsoft.com/office/officeart/2005/8/layout/radial1"/>
    <dgm:cxn modelId="{82357D0B-91AC-49F1-AF7A-EB1970F9CC6E}" type="presOf" srcId="{2F2459F1-BFF0-4DB2-8936-3B572AD53F5A}" destId="{ECCF1666-07AE-4E3A-95D4-2C8F0A85D463}" srcOrd="0" destOrd="0" presId="urn:microsoft.com/office/officeart/2005/8/layout/radial1"/>
    <dgm:cxn modelId="{D5736EE1-E3A6-43DB-837C-CBD4F3A12359}" type="presOf" srcId="{B420913A-3BB4-4B71-9116-FFC8813DA1CB}" destId="{3D8036CD-61B9-4B2E-AAEB-AD74BAC7B225}" srcOrd="1" destOrd="0" presId="urn:microsoft.com/office/officeart/2005/8/layout/radial1"/>
    <dgm:cxn modelId="{DC1F82BA-AEB0-441E-8357-0E33748C0EBC}" type="presOf" srcId="{CA3D19F3-B546-440A-A859-5760B4131972}" destId="{F7A48495-FBFB-4F6E-A978-9DCA70BF26CC}" srcOrd="0" destOrd="0" presId="urn:microsoft.com/office/officeart/2005/8/layout/radial1"/>
    <dgm:cxn modelId="{0321D3C7-FE1F-4985-B886-27C2F96D622E}" srcId="{47227C60-F1F3-4946-A9D4-29BE4E2AAB29}" destId="{77D61E3A-4D20-4F92-94C9-EE12553631B2}" srcOrd="4" destOrd="0" parTransId="{CA3D19F3-B546-440A-A859-5760B4131972}" sibTransId="{8554C4E5-73D7-48B5-BC36-CD0A51FBADF3}"/>
    <dgm:cxn modelId="{6DEB6239-B1D7-4760-9AA8-04A4CCF4B51F}" type="presOf" srcId="{C3EEF531-A6B7-47BE-BC00-B8008AC42F65}" destId="{DF3F3CF2-30BA-4C23-8361-4805F4F070F4}" srcOrd="0" destOrd="0" presId="urn:microsoft.com/office/officeart/2005/8/layout/radial1"/>
    <dgm:cxn modelId="{43A6C039-CB3E-454C-B4BA-866A5A6DD86C}" type="presOf" srcId="{77D61E3A-4D20-4F92-94C9-EE12553631B2}" destId="{17C0C291-3203-4406-A161-C5EFF493513E}" srcOrd="0" destOrd="0" presId="urn:microsoft.com/office/officeart/2005/8/layout/radial1"/>
    <dgm:cxn modelId="{19CAD994-FA1A-413F-B069-FF5DED04F87B}" type="presOf" srcId="{A0A6E467-361F-4CC7-9888-80E55E966023}" destId="{9B5B1840-A82A-4D44-8067-4228AF566B32}" srcOrd="0" destOrd="0" presId="urn:microsoft.com/office/officeart/2005/8/layout/radial1"/>
    <dgm:cxn modelId="{B60A76D6-1F18-415C-8A50-588A26BDABA1}" srcId="{47227C60-F1F3-4946-A9D4-29BE4E2AAB29}" destId="{C3EEF531-A6B7-47BE-BC00-B8008AC42F65}" srcOrd="1" destOrd="0" parTransId="{249300BA-827B-4AE5-9791-004406A24EAD}" sibTransId="{17830FC7-4C76-424E-8635-9A4A1DCD14EC}"/>
    <dgm:cxn modelId="{03B698E2-4792-451A-8E3F-E37F1746B9F1}" type="presOf" srcId="{2F2459F1-BFF0-4DB2-8936-3B572AD53F5A}" destId="{40A71B87-EB94-4252-B4AA-A53F6E076377}" srcOrd="1" destOrd="0" presId="urn:microsoft.com/office/officeart/2005/8/layout/radial1"/>
    <dgm:cxn modelId="{DE313FB8-6E16-43E1-8BDC-8FD4D5EDCF54}" type="presOf" srcId="{17947BA4-E311-46A3-97EE-5C69D877AD87}" destId="{992B45E0-94A1-4EEA-9DA9-64918B3F2768}" srcOrd="0" destOrd="0" presId="urn:microsoft.com/office/officeart/2005/8/layout/radial1"/>
    <dgm:cxn modelId="{1111BAA9-100C-4825-8B91-A28D3562096D}" type="presOf" srcId="{47227C60-F1F3-4946-A9D4-29BE4E2AAB29}" destId="{8BDDE68B-F12D-4D8E-A3D4-BECEA746F0C7}" srcOrd="0" destOrd="0" presId="urn:microsoft.com/office/officeart/2005/8/layout/radial1"/>
    <dgm:cxn modelId="{DEC3D67F-8A4B-493C-BD12-76C9627D2F02}" type="presOf" srcId="{A07572E9-0FD6-497D-9A88-9945DCF238DA}" destId="{5D3AFF06-5713-4081-9B28-BBA6A6040599}" srcOrd="1" destOrd="0" presId="urn:microsoft.com/office/officeart/2005/8/layout/radial1"/>
    <dgm:cxn modelId="{55F45F91-D65B-4757-BDEF-75C437164974}" type="presOf" srcId="{CA3D19F3-B546-440A-A859-5760B4131972}" destId="{64D35224-AFCB-4D41-8680-7344F7CF9EB7}" srcOrd="1" destOrd="0" presId="urn:microsoft.com/office/officeart/2005/8/layout/radial1"/>
    <dgm:cxn modelId="{08D1786B-308C-4CE7-967D-3742DAAE2013}" srcId="{47227C60-F1F3-4946-A9D4-29BE4E2AAB29}" destId="{4BAD76F2-C20D-4BC7-8585-90B7C768AE9B}" srcOrd="0" destOrd="0" parTransId="{2F2459F1-BFF0-4DB2-8936-3B572AD53F5A}" sibTransId="{639994A6-33AD-4AFE-9894-8E1C84BAFD42}"/>
    <dgm:cxn modelId="{BF3D5A27-538F-4D8D-B64A-46570C45914D}" type="presOf" srcId="{A07572E9-0FD6-497D-9A88-9945DCF238DA}" destId="{B19EC3F5-7F02-4E0C-8148-75555DD42603}" srcOrd="0" destOrd="0" presId="urn:microsoft.com/office/officeart/2005/8/layout/radial1"/>
    <dgm:cxn modelId="{404BCF6B-6AFB-4C79-A782-C68FCE86EBED}" srcId="{6C99BD7F-EA19-4688-B132-F6C0D14AA43D}" destId="{47227C60-F1F3-4946-A9D4-29BE4E2AAB29}" srcOrd="0" destOrd="0" parTransId="{3B978A51-4585-4300-9856-73725B967062}" sibTransId="{3160241E-E1A8-43FE-A54E-811AD8567607}"/>
    <dgm:cxn modelId="{FB47FDFA-8C15-473A-82C8-1D60A5D2E779}" type="presOf" srcId="{249300BA-827B-4AE5-9791-004406A24EAD}" destId="{56B2778B-8ADF-4A28-A36D-02BD89AF1B56}" srcOrd="1" destOrd="0" presId="urn:microsoft.com/office/officeart/2005/8/layout/radial1"/>
    <dgm:cxn modelId="{EE197999-4965-466F-9982-4052897B813D}" type="presParOf" srcId="{846B6A19-04E8-4193-BBDE-1293F4496903}" destId="{8BDDE68B-F12D-4D8E-A3D4-BECEA746F0C7}" srcOrd="0" destOrd="0" presId="urn:microsoft.com/office/officeart/2005/8/layout/radial1"/>
    <dgm:cxn modelId="{DE861DF8-88FD-411B-ADF8-4C499DEAC118}" type="presParOf" srcId="{846B6A19-04E8-4193-BBDE-1293F4496903}" destId="{ECCF1666-07AE-4E3A-95D4-2C8F0A85D463}" srcOrd="1" destOrd="0" presId="urn:microsoft.com/office/officeart/2005/8/layout/radial1"/>
    <dgm:cxn modelId="{D045C84C-B724-49FC-9F5A-8E42E25AA878}" type="presParOf" srcId="{ECCF1666-07AE-4E3A-95D4-2C8F0A85D463}" destId="{40A71B87-EB94-4252-B4AA-A53F6E076377}" srcOrd="0" destOrd="0" presId="urn:microsoft.com/office/officeart/2005/8/layout/radial1"/>
    <dgm:cxn modelId="{C2F8D710-0C6A-4D2D-9CB9-AB31E0FDF191}" type="presParOf" srcId="{846B6A19-04E8-4193-BBDE-1293F4496903}" destId="{3D2F43C5-76C2-4E6E-B116-68706CC1AD57}" srcOrd="2" destOrd="0" presId="urn:microsoft.com/office/officeart/2005/8/layout/radial1"/>
    <dgm:cxn modelId="{6618E2EC-74A0-4993-B9E0-23F88BCA2DE6}" type="presParOf" srcId="{846B6A19-04E8-4193-BBDE-1293F4496903}" destId="{0AAF19D7-EABA-4CD9-9F33-8F053A443095}" srcOrd="3" destOrd="0" presId="urn:microsoft.com/office/officeart/2005/8/layout/radial1"/>
    <dgm:cxn modelId="{8AFDA9C7-CF6D-47A8-A876-827DEDA9522D}" type="presParOf" srcId="{0AAF19D7-EABA-4CD9-9F33-8F053A443095}" destId="{56B2778B-8ADF-4A28-A36D-02BD89AF1B56}" srcOrd="0" destOrd="0" presId="urn:microsoft.com/office/officeart/2005/8/layout/radial1"/>
    <dgm:cxn modelId="{A7662E54-B32F-44E4-A24C-F43ED424DD1E}" type="presParOf" srcId="{846B6A19-04E8-4193-BBDE-1293F4496903}" destId="{DF3F3CF2-30BA-4C23-8361-4805F4F070F4}" srcOrd="4" destOrd="0" presId="urn:microsoft.com/office/officeart/2005/8/layout/radial1"/>
    <dgm:cxn modelId="{B95FF903-CFC1-4399-92BE-4F04962DF33F}" type="presParOf" srcId="{846B6A19-04E8-4193-BBDE-1293F4496903}" destId="{B19EC3F5-7F02-4E0C-8148-75555DD42603}" srcOrd="5" destOrd="0" presId="urn:microsoft.com/office/officeart/2005/8/layout/radial1"/>
    <dgm:cxn modelId="{2E6608CB-869E-402A-819A-00D29A94B6BA}" type="presParOf" srcId="{B19EC3F5-7F02-4E0C-8148-75555DD42603}" destId="{5D3AFF06-5713-4081-9B28-BBA6A6040599}" srcOrd="0" destOrd="0" presId="urn:microsoft.com/office/officeart/2005/8/layout/radial1"/>
    <dgm:cxn modelId="{EEDA9F91-14F1-441E-8C4D-260613E5F1E4}" type="presParOf" srcId="{846B6A19-04E8-4193-BBDE-1293F4496903}" destId="{9B5B1840-A82A-4D44-8067-4228AF566B32}" srcOrd="6" destOrd="0" presId="urn:microsoft.com/office/officeart/2005/8/layout/radial1"/>
    <dgm:cxn modelId="{46E649BB-1C80-4C0A-85C3-DDCBBA35AC74}" type="presParOf" srcId="{846B6A19-04E8-4193-BBDE-1293F4496903}" destId="{F88FC691-C8C4-4B59-9851-2B95D866C596}" srcOrd="7" destOrd="0" presId="urn:microsoft.com/office/officeart/2005/8/layout/radial1"/>
    <dgm:cxn modelId="{E888BF6A-47A6-4EA9-88C2-81D276091F6D}" type="presParOf" srcId="{F88FC691-C8C4-4B59-9851-2B95D866C596}" destId="{3D8036CD-61B9-4B2E-AAEB-AD74BAC7B225}" srcOrd="0" destOrd="0" presId="urn:microsoft.com/office/officeart/2005/8/layout/radial1"/>
    <dgm:cxn modelId="{94F5C6C5-08EA-4C6C-8BC9-5C9A955521D5}" type="presParOf" srcId="{846B6A19-04E8-4193-BBDE-1293F4496903}" destId="{992B45E0-94A1-4EEA-9DA9-64918B3F2768}" srcOrd="8" destOrd="0" presId="urn:microsoft.com/office/officeart/2005/8/layout/radial1"/>
    <dgm:cxn modelId="{B2F9F261-9703-4FFE-B1F5-B76D24565AD0}" type="presParOf" srcId="{846B6A19-04E8-4193-BBDE-1293F4496903}" destId="{F7A48495-FBFB-4F6E-A978-9DCA70BF26CC}" srcOrd="9" destOrd="0" presId="urn:microsoft.com/office/officeart/2005/8/layout/radial1"/>
    <dgm:cxn modelId="{34194B5D-40D5-4242-B708-057DFE4CFA82}" type="presParOf" srcId="{F7A48495-FBFB-4F6E-A978-9DCA70BF26CC}" destId="{64D35224-AFCB-4D41-8680-7344F7CF9EB7}" srcOrd="0" destOrd="0" presId="urn:microsoft.com/office/officeart/2005/8/layout/radial1"/>
    <dgm:cxn modelId="{B0BFE63F-1395-4DAA-8D08-E820F4BBC64F}" type="presParOf" srcId="{846B6A19-04E8-4193-BBDE-1293F4496903}" destId="{17C0C291-3203-4406-A161-C5EFF493513E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DDE68B-F12D-4D8E-A3D4-BECEA746F0C7}">
      <dsp:nvSpPr>
        <dsp:cNvPr id="0" name=""/>
        <dsp:cNvSpPr/>
      </dsp:nvSpPr>
      <dsp:spPr>
        <a:xfrm>
          <a:off x="3147659" y="2091759"/>
          <a:ext cx="1591380" cy="15913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Threats to Weimar </a:t>
          </a:r>
          <a:endParaRPr lang="en-GB" sz="2600" kern="1200" dirty="0"/>
        </a:p>
      </dsp:txBody>
      <dsp:txXfrm>
        <a:off x="3380711" y="2324811"/>
        <a:ext cx="1125276" cy="1125276"/>
      </dsp:txXfrm>
    </dsp:sp>
    <dsp:sp modelId="{ECCF1666-07AE-4E3A-95D4-2C8F0A85D463}">
      <dsp:nvSpPr>
        <dsp:cNvPr id="0" name=""/>
        <dsp:cNvSpPr/>
      </dsp:nvSpPr>
      <dsp:spPr>
        <a:xfrm rot="16200000">
          <a:off x="3703596" y="1833845"/>
          <a:ext cx="479506" cy="36320"/>
        </a:xfrm>
        <a:custGeom>
          <a:avLst/>
          <a:gdLst/>
          <a:ahLst/>
          <a:cxnLst/>
          <a:rect l="0" t="0" r="0" b="0"/>
          <a:pathLst>
            <a:path>
              <a:moveTo>
                <a:pt x="0" y="18160"/>
              </a:moveTo>
              <a:lnTo>
                <a:pt x="479506" y="1816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931362" y="1840018"/>
        <a:ext cx="23975" cy="23975"/>
      </dsp:txXfrm>
    </dsp:sp>
    <dsp:sp modelId="{3D2F43C5-76C2-4E6E-B116-68706CC1AD57}">
      <dsp:nvSpPr>
        <dsp:cNvPr id="0" name=""/>
        <dsp:cNvSpPr/>
      </dsp:nvSpPr>
      <dsp:spPr>
        <a:xfrm>
          <a:off x="3147659" y="20871"/>
          <a:ext cx="1591380" cy="159138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The extreme right</a:t>
          </a:r>
          <a:endParaRPr lang="en-GB" sz="1700" kern="1200" dirty="0"/>
        </a:p>
      </dsp:txBody>
      <dsp:txXfrm>
        <a:off x="3380711" y="253923"/>
        <a:ext cx="1125276" cy="1125276"/>
      </dsp:txXfrm>
    </dsp:sp>
    <dsp:sp modelId="{0AAF19D7-EABA-4CD9-9F33-8F053A443095}">
      <dsp:nvSpPr>
        <dsp:cNvPr id="0" name=""/>
        <dsp:cNvSpPr/>
      </dsp:nvSpPr>
      <dsp:spPr>
        <a:xfrm rot="20520000">
          <a:off x="4688362" y="2549319"/>
          <a:ext cx="479506" cy="36320"/>
        </a:xfrm>
        <a:custGeom>
          <a:avLst/>
          <a:gdLst/>
          <a:ahLst/>
          <a:cxnLst/>
          <a:rect l="0" t="0" r="0" b="0"/>
          <a:pathLst>
            <a:path>
              <a:moveTo>
                <a:pt x="0" y="18160"/>
              </a:moveTo>
              <a:lnTo>
                <a:pt x="479506" y="1816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916127" y="2555492"/>
        <a:ext cx="23975" cy="23975"/>
      </dsp:txXfrm>
    </dsp:sp>
    <dsp:sp modelId="{DF3F3CF2-30BA-4C23-8361-4805F4F070F4}">
      <dsp:nvSpPr>
        <dsp:cNvPr id="0" name=""/>
        <dsp:cNvSpPr/>
      </dsp:nvSpPr>
      <dsp:spPr>
        <a:xfrm>
          <a:off x="5117190" y="1451819"/>
          <a:ext cx="1591380" cy="159138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The extreme left</a:t>
          </a:r>
          <a:endParaRPr lang="en-GB" sz="1700" kern="1200" dirty="0"/>
        </a:p>
      </dsp:txBody>
      <dsp:txXfrm>
        <a:off x="5350242" y="1684871"/>
        <a:ext cx="1125276" cy="1125276"/>
      </dsp:txXfrm>
    </dsp:sp>
    <dsp:sp modelId="{B19EC3F5-7F02-4E0C-8148-75555DD42603}">
      <dsp:nvSpPr>
        <dsp:cNvPr id="0" name=""/>
        <dsp:cNvSpPr/>
      </dsp:nvSpPr>
      <dsp:spPr>
        <a:xfrm rot="3240000">
          <a:off x="4312215" y="3706981"/>
          <a:ext cx="479506" cy="36320"/>
        </a:xfrm>
        <a:custGeom>
          <a:avLst/>
          <a:gdLst/>
          <a:ahLst/>
          <a:cxnLst/>
          <a:rect l="0" t="0" r="0" b="0"/>
          <a:pathLst>
            <a:path>
              <a:moveTo>
                <a:pt x="0" y="18160"/>
              </a:moveTo>
              <a:lnTo>
                <a:pt x="479506" y="1816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539980" y="3713153"/>
        <a:ext cx="23975" cy="23975"/>
      </dsp:txXfrm>
    </dsp:sp>
    <dsp:sp modelId="{9B5B1840-A82A-4D44-8067-4228AF566B32}">
      <dsp:nvSpPr>
        <dsp:cNvPr id="0" name=""/>
        <dsp:cNvSpPr/>
      </dsp:nvSpPr>
      <dsp:spPr>
        <a:xfrm>
          <a:off x="4364896" y="3767142"/>
          <a:ext cx="1591380" cy="159138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Economic threats</a:t>
          </a:r>
          <a:endParaRPr lang="en-GB" sz="1700" kern="1200" dirty="0"/>
        </a:p>
      </dsp:txBody>
      <dsp:txXfrm>
        <a:off x="4597948" y="4000194"/>
        <a:ext cx="1125276" cy="1125276"/>
      </dsp:txXfrm>
    </dsp:sp>
    <dsp:sp modelId="{F88FC691-C8C4-4B59-9851-2B95D866C596}">
      <dsp:nvSpPr>
        <dsp:cNvPr id="0" name=""/>
        <dsp:cNvSpPr/>
      </dsp:nvSpPr>
      <dsp:spPr>
        <a:xfrm rot="7560000">
          <a:off x="3094978" y="3706981"/>
          <a:ext cx="479506" cy="36320"/>
        </a:xfrm>
        <a:custGeom>
          <a:avLst/>
          <a:gdLst/>
          <a:ahLst/>
          <a:cxnLst/>
          <a:rect l="0" t="0" r="0" b="0"/>
          <a:pathLst>
            <a:path>
              <a:moveTo>
                <a:pt x="0" y="18160"/>
              </a:moveTo>
              <a:lnTo>
                <a:pt x="479506" y="1816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3322743" y="3713153"/>
        <a:ext cx="23975" cy="23975"/>
      </dsp:txXfrm>
    </dsp:sp>
    <dsp:sp modelId="{992B45E0-94A1-4EEA-9DA9-64918B3F2768}">
      <dsp:nvSpPr>
        <dsp:cNvPr id="0" name=""/>
        <dsp:cNvSpPr/>
      </dsp:nvSpPr>
      <dsp:spPr>
        <a:xfrm>
          <a:off x="1930422" y="3767142"/>
          <a:ext cx="1591380" cy="159138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The Treaty of Versailles</a:t>
          </a:r>
          <a:endParaRPr lang="en-GB" sz="1700" kern="1200" dirty="0"/>
        </a:p>
      </dsp:txBody>
      <dsp:txXfrm>
        <a:off x="2163474" y="4000194"/>
        <a:ext cx="1125276" cy="1125276"/>
      </dsp:txXfrm>
    </dsp:sp>
    <dsp:sp modelId="{F7A48495-FBFB-4F6E-A978-9DCA70BF26CC}">
      <dsp:nvSpPr>
        <dsp:cNvPr id="0" name=""/>
        <dsp:cNvSpPr/>
      </dsp:nvSpPr>
      <dsp:spPr>
        <a:xfrm rot="11880000">
          <a:off x="2718831" y="2549319"/>
          <a:ext cx="479506" cy="36320"/>
        </a:xfrm>
        <a:custGeom>
          <a:avLst/>
          <a:gdLst/>
          <a:ahLst/>
          <a:cxnLst/>
          <a:rect l="0" t="0" r="0" b="0"/>
          <a:pathLst>
            <a:path>
              <a:moveTo>
                <a:pt x="0" y="18160"/>
              </a:moveTo>
              <a:lnTo>
                <a:pt x="479506" y="1816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946596" y="2555492"/>
        <a:ext cx="23975" cy="23975"/>
      </dsp:txXfrm>
    </dsp:sp>
    <dsp:sp modelId="{17C0C291-3203-4406-A161-C5EFF493513E}">
      <dsp:nvSpPr>
        <dsp:cNvPr id="0" name=""/>
        <dsp:cNvSpPr/>
      </dsp:nvSpPr>
      <dsp:spPr>
        <a:xfrm>
          <a:off x="1178128" y="1451819"/>
          <a:ext cx="1591380" cy="159138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The Weimar Constitution</a:t>
          </a:r>
          <a:endParaRPr lang="en-GB" sz="1700" kern="1200" dirty="0"/>
        </a:p>
      </dsp:txBody>
      <dsp:txXfrm>
        <a:off x="1411180" y="1684871"/>
        <a:ext cx="1125276" cy="11252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9879-DD2F-4820-9866-C115B0928270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9E94-9C07-41E9-A2CC-4D4E0CE5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789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9879-DD2F-4820-9866-C115B0928270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9E94-9C07-41E9-A2CC-4D4E0CE5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311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9879-DD2F-4820-9866-C115B0928270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9E94-9C07-41E9-A2CC-4D4E0CE5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145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9879-DD2F-4820-9866-C115B0928270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9E94-9C07-41E9-A2CC-4D4E0CE5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94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9879-DD2F-4820-9866-C115B0928270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9E94-9C07-41E9-A2CC-4D4E0CE5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59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9879-DD2F-4820-9866-C115B0928270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9E94-9C07-41E9-A2CC-4D4E0CE5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94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9879-DD2F-4820-9866-C115B0928270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9E94-9C07-41E9-A2CC-4D4E0CE5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26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9879-DD2F-4820-9866-C115B0928270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9E94-9C07-41E9-A2CC-4D4E0CE5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411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9879-DD2F-4820-9866-C115B0928270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9E94-9C07-41E9-A2CC-4D4E0CE5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038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9879-DD2F-4820-9866-C115B0928270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9E94-9C07-41E9-A2CC-4D4E0CE5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32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9879-DD2F-4820-9866-C115B0928270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9E94-9C07-41E9-A2CC-4D4E0CE5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03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39879-DD2F-4820-9866-C115B0928270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D9E94-9C07-41E9-A2CC-4D4E0CE5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97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314" y="365126"/>
            <a:ext cx="8662087" cy="1325563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Unit 2 Democracy and Dictatorships in Germany, 1919-1963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13" y="1953410"/>
            <a:ext cx="3197574" cy="43513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*Weimar Germany 1919-33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Nazi Dictatorship 1933-39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* War, Defeat and Division 1939-49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East and West Germany 1949-1963</a:t>
            </a:r>
            <a:endParaRPr lang="en-GB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84351" y="1953410"/>
            <a:ext cx="5231049" cy="43513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u="sng" dirty="0" smtClean="0"/>
              <a:t>A level Exam:</a:t>
            </a:r>
          </a:p>
          <a:p>
            <a:r>
              <a:rPr lang="en-GB" dirty="0" smtClean="0"/>
              <a:t>1 hour (ET 1 hour 15 minutes)</a:t>
            </a:r>
          </a:p>
          <a:p>
            <a:pPr lvl="0"/>
            <a:r>
              <a:rPr lang="en-GB" dirty="0"/>
              <a:t>Three questions from which you select two to answer. Each question is made up of:</a:t>
            </a:r>
          </a:p>
          <a:p>
            <a:pPr lvl="0"/>
            <a:r>
              <a:rPr lang="fr-FR" b="1" dirty="0"/>
              <a:t>Part A</a:t>
            </a:r>
            <a:r>
              <a:rPr lang="fr-FR" dirty="0"/>
              <a:t> = 10 mark </a:t>
            </a:r>
            <a:r>
              <a:rPr lang="fr-FR" dirty="0" err="1" smtClean="0"/>
              <a:t>comparison</a:t>
            </a:r>
            <a:r>
              <a:rPr lang="fr-FR" dirty="0" smtClean="0"/>
              <a:t> </a:t>
            </a:r>
            <a:r>
              <a:rPr lang="fr-FR" dirty="0"/>
              <a:t>question </a:t>
            </a:r>
            <a:endParaRPr lang="en-GB" dirty="0"/>
          </a:p>
          <a:p>
            <a:pPr lvl="0"/>
            <a:r>
              <a:rPr lang="en-GB" b="1" dirty="0" smtClean="0"/>
              <a:t>Part </a:t>
            </a:r>
            <a:r>
              <a:rPr lang="en-GB" b="1" dirty="0"/>
              <a:t>B</a:t>
            </a:r>
            <a:r>
              <a:rPr lang="en-GB" dirty="0"/>
              <a:t> = 20 mark own knowledge essay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b="1" u="sng" dirty="0" smtClean="0"/>
              <a:t>AS Exam:</a:t>
            </a:r>
          </a:p>
          <a:p>
            <a:r>
              <a:rPr lang="en-GB" dirty="0" smtClean="0"/>
              <a:t>1 hour 30 minutes (ET 1 hour 52 minutes)</a:t>
            </a:r>
          </a:p>
          <a:p>
            <a:r>
              <a:rPr lang="en-GB" dirty="0" smtClean="0"/>
              <a:t>Section A: Choice of 2 essays, 30 marks. Approximately 50-54 minutes on this.</a:t>
            </a:r>
          </a:p>
          <a:p>
            <a:r>
              <a:rPr lang="en-GB" dirty="0" smtClean="0"/>
              <a:t>Section B: Compulsory interpretation question, 20 marks. Approximately 36-40 minutes on this.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61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841" y="212726"/>
            <a:ext cx="8780318" cy="132556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en-GB" b="1" dirty="0" smtClean="0"/>
              <a:t>Weimar Germany: Themes to revise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840" y="1825625"/>
            <a:ext cx="8780318" cy="4879976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3200" b="1" dirty="0" smtClean="0"/>
              <a:t>The formation of the Weimar Republic and problems it faced: </a:t>
            </a:r>
            <a:r>
              <a:rPr lang="en-GB" sz="3200" dirty="0" smtClean="0"/>
              <a:t>the impact of WW1, the Treaty of Versailles, Weimar Constitution, Spartacist Revolt, </a:t>
            </a:r>
            <a:r>
              <a:rPr lang="en-GB" sz="3200" dirty="0" err="1" smtClean="0"/>
              <a:t>Kapp</a:t>
            </a:r>
            <a:r>
              <a:rPr lang="en-GB" sz="3200" dirty="0" smtClean="0"/>
              <a:t> Putsch, Munich Putsch, Hyperinflation: how serious were the threats and how was Weimar able to survive?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3200" b="1" dirty="0" smtClean="0"/>
              <a:t>The ‘Golden Years’:</a:t>
            </a:r>
            <a:r>
              <a:rPr lang="en-GB" sz="3200" dirty="0" smtClean="0"/>
              <a:t> economic recovery, political stability, foreign policy in the years 1924-29, Weimar culture. How far did Germany recover and how stable was the Republic?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3200" b="1" dirty="0" smtClean="0"/>
              <a:t>The downfall of the Weimar Republic: </a:t>
            </a:r>
            <a:r>
              <a:rPr lang="en-GB" sz="3200" dirty="0"/>
              <a:t>t</a:t>
            </a:r>
            <a:r>
              <a:rPr lang="en-GB" sz="3200" dirty="0" smtClean="0"/>
              <a:t>he Great Depression and it’s economic and political impact including elections and governments 1928-33; the rise of Nazism (why were the Nazis able to become the most popular party by 1933 and why was Hitler appointed Chancellor?)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400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497" y="190029"/>
            <a:ext cx="8733007" cy="86504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en-GB" sz="2400" b="1" smtClean="0"/>
              <a:t>“The </a:t>
            </a:r>
            <a:r>
              <a:rPr lang="en-GB" sz="2400" b="1" dirty="0"/>
              <a:t>main threat to the Weimar Republic in the period 1919-23 was the extreme right”. How far do you agree with this statement?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633092"/>
              </p:ext>
            </p:extLst>
          </p:nvPr>
        </p:nvGraphicFramePr>
        <p:xfrm>
          <a:off x="628650" y="1099227"/>
          <a:ext cx="7886700" cy="5379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274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657" y="189280"/>
            <a:ext cx="8770328" cy="97130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normAutofit fontScale="90000"/>
          </a:bodyPr>
          <a:lstStyle/>
          <a:p>
            <a:pPr algn="ctr"/>
            <a:r>
              <a:rPr lang="en-GB" sz="4000" b="1" dirty="0" smtClean="0"/>
              <a:t/>
            </a:r>
            <a:br>
              <a:rPr lang="en-GB" sz="4000" b="1" dirty="0" smtClean="0"/>
            </a:br>
            <a:r>
              <a:rPr lang="en-GB" sz="3100" b="1" dirty="0" smtClean="0"/>
              <a:t>Assess </a:t>
            </a:r>
            <a:r>
              <a:rPr lang="en-GB" sz="3100" b="1" dirty="0"/>
              <a:t>the view that the years 1924-9 were a period of economic recovery for Weimar Germany (20/30)</a:t>
            </a:r>
            <a:r>
              <a:rPr lang="en-GB" sz="3100" dirty="0"/>
              <a:t/>
            </a:r>
            <a:br>
              <a:rPr lang="en-GB" sz="3100" dirty="0"/>
            </a:b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2224" y="1383322"/>
            <a:ext cx="8678008" cy="528603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en-GB" sz="8000" dirty="0" smtClean="0"/>
              <a:t>Hyperinflation of 1923 was resolved through the introduction of the new currency, the </a:t>
            </a:r>
            <a:r>
              <a:rPr lang="en-GB" sz="8000" dirty="0" err="1" smtClean="0"/>
              <a:t>Rentenmark</a:t>
            </a:r>
            <a:endParaRPr lang="en-GB" sz="8000" dirty="0" smtClean="0"/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8000" dirty="0" smtClean="0"/>
              <a:t>The </a:t>
            </a:r>
            <a:r>
              <a:rPr lang="en-GB" sz="8000" b="1" dirty="0"/>
              <a:t>Dawes Plan</a:t>
            </a:r>
            <a:r>
              <a:rPr lang="en-GB" sz="8000" dirty="0"/>
              <a:t> of 1924 rescheduled Germany’s reparations payments &amp; provided US loans to help pay them; the result was that Germany was able to pay them as scheduled &amp; her economy grew.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8000" dirty="0"/>
              <a:t>The </a:t>
            </a:r>
            <a:r>
              <a:rPr lang="en-GB" sz="8000" b="1" dirty="0"/>
              <a:t>Young Plan of 1929 </a:t>
            </a:r>
            <a:r>
              <a:rPr lang="en-GB" sz="8000" dirty="0"/>
              <a:t>reduced Germany’s reparations payments &amp; provided further US loans.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8000" dirty="0"/>
              <a:t>The burden of </a:t>
            </a:r>
            <a:r>
              <a:rPr lang="en-GB" sz="8000" b="1" dirty="0"/>
              <a:t>reparations</a:t>
            </a:r>
            <a:r>
              <a:rPr lang="en-GB" sz="8000" dirty="0"/>
              <a:t> &amp; the annual budget deficits, which was 22% in 1922, plummeted in 1923 &amp; did not rise above 3% until 1929.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8000" dirty="0"/>
              <a:t>Germany received 7 billion marks more in </a:t>
            </a:r>
            <a:r>
              <a:rPr lang="en-GB" sz="8000" b="1" dirty="0"/>
              <a:t>US loans</a:t>
            </a:r>
            <a:r>
              <a:rPr lang="en-GB" sz="8000" dirty="0"/>
              <a:t> than she paid in reparations, boosting her economy.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8000" b="1" dirty="0"/>
              <a:t>Real wages</a:t>
            </a:r>
            <a:r>
              <a:rPr lang="en-GB" sz="8000" dirty="0"/>
              <a:t> (allowing for inflation) were over 50% higher by 1929 (before the Wall St Crash) than in 1924.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8000" b="1" dirty="0"/>
              <a:t>Industrial production</a:t>
            </a:r>
            <a:r>
              <a:rPr lang="en-GB" sz="8000" dirty="0"/>
              <a:t> nearly trebled 1923-9</a:t>
            </a:r>
            <a:r>
              <a:rPr lang="en-GB" sz="8000" dirty="0" smtClean="0"/>
              <a:t>. By 1928 production levels had reached those of 1913</a:t>
            </a:r>
            <a:endParaRPr lang="en-GB" sz="80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8000" dirty="0"/>
              <a:t>Exports exceeded imports in 1926 &amp; almost matched them in 1929</a:t>
            </a:r>
            <a:r>
              <a:rPr lang="en-GB" sz="8000" dirty="0" smtClean="0"/>
              <a:t>. They rose by 40%</a:t>
            </a:r>
            <a:endParaRPr lang="en-GB" sz="80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8000" dirty="0" smtClean="0"/>
              <a:t>Because </a:t>
            </a:r>
            <a:r>
              <a:rPr lang="en-GB" sz="8000" dirty="0"/>
              <a:t>of generous welfare provision, the number of deaths from TB in 1925 was only 61% of what it was before WW1.</a:t>
            </a:r>
          </a:p>
          <a:p>
            <a:pPr marL="0" indent="0">
              <a:buNone/>
            </a:pPr>
            <a:endParaRPr lang="en-GB" sz="5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8161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657" y="189280"/>
            <a:ext cx="8770328" cy="97130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normAutofit fontScale="90000"/>
          </a:bodyPr>
          <a:lstStyle/>
          <a:p>
            <a:pPr algn="ctr"/>
            <a:r>
              <a:rPr lang="en-GB" sz="4000" b="1" dirty="0" smtClean="0"/>
              <a:t/>
            </a:r>
            <a:br>
              <a:rPr lang="en-GB" sz="4000" b="1" dirty="0" smtClean="0"/>
            </a:br>
            <a:r>
              <a:rPr lang="en-GB" sz="2400" b="1" dirty="0" smtClean="0"/>
              <a:t>Assess </a:t>
            </a:r>
            <a:r>
              <a:rPr lang="en-GB" sz="2400" b="1" dirty="0"/>
              <a:t>the view that the years 1924-9 were a period of economic recovery for Weimar Germany (20/30)</a:t>
            </a:r>
            <a:r>
              <a:rPr lang="en-GB" sz="2400" dirty="0"/>
              <a:t/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3431" y="1383323"/>
            <a:ext cx="8739554" cy="535744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lvl="0">
              <a:buFont typeface="Calibri" panose="020F0502020204030204" pitchFamily="34" charset="0"/>
              <a:buChar char="ₓ"/>
            </a:pPr>
            <a:r>
              <a:rPr lang="en-GB" b="1" dirty="0" smtClean="0"/>
              <a:t>Unemployment</a:t>
            </a:r>
            <a:r>
              <a:rPr lang="en-GB" dirty="0" smtClean="0"/>
              <a:t> was </a:t>
            </a:r>
            <a:r>
              <a:rPr lang="en-GB" dirty="0"/>
              <a:t>consistently over 1 </a:t>
            </a:r>
            <a:r>
              <a:rPr lang="en-GB" dirty="0" smtClean="0"/>
              <a:t>million and was climbing even before the WSC</a:t>
            </a:r>
            <a:endParaRPr lang="en-GB" dirty="0"/>
          </a:p>
          <a:p>
            <a:pPr lvl="0">
              <a:buFont typeface="Calibri" panose="020F0502020204030204" pitchFamily="34" charset="0"/>
              <a:buChar char="ₓ"/>
            </a:pPr>
            <a:r>
              <a:rPr lang="en-GB" b="1" dirty="0"/>
              <a:t>Imports</a:t>
            </a:r>
            <a:r>
              <a:rPr lang="en-GB" dirty="0"/>
              <a:t> exceeded exports for most of the 1924-9 period</a:t>
            </a:r>
            <a:r>
              <a:rPr lang="en-GB" dirty="0" smtClean="0"/>
              <a:t>. Germany depended on its ability to trade, but world trade did not return to pre-war levels.</a:t>
            </a:r>
            <a:endParaRPr lang="en-GB" dirty="0"/>
          </a:p>
          <a:p>
            <a:pPr lvl="0">
              <a:buFont typeface="Calibri" panose="020F0502020204030204" pitchFamily="34" charset="0"/>
              <a:buChar char="ₓ"/>
            </a:pPr>
            <a:r>
              <a:rPr lang="en-GB" dirty="0"/>
              <a:t>The economic recovery of 1924-9 was dangerously </a:t>
            </a:r>
            <a:r>
              <a:rPr lang="en-GB" dirty="0" smtClean="0"/>
              <a:t>dependent on </a:t>
            </a:r>
            <a:r>
              <a:rPr lang="en-GB" b="1" dirty="0"/>
              <a:t>US </a:t>
            </a:r>
            <a:r>
              <a:rPr lang="en-GB" b="1" dirty="0" smtClean="0"/>
              <a:t>loans</a:t>
            </a:r>
            <a:r>
              <a:rPr lang="en-GB" dirty="0"/>
              <a:t> </a:t>
            </a:r>
            <a:r>
              <a:rPr lang="en-GB" dirty="0" smtClean="0"/>
              <a:t>(especially as Germans did not want to invest after hyperinflation), making </a:t>
            </a:r>
            <a:r>
              <a:rPr lang="en-GB" dirty="0"/>
              <a:t>Germany the European country worst affected by the Wall St Crash. As Stresemann admitted in 1928, “Germany is dancing on a volcano. If the short-term credits are called in, a large section of our economy would collapse”.</a:t>
            </a:r>
          </a:p>
          <a:p>
            <a:pPr lvl="0">
              <a:buFont typeface="Calibri" panose="020F0502020204030204" pitchFamily="34" charset="0"/>
              <a:buChar char="ₓ"/>
            </a:pPr>
            <a:r>
              <a:rPr lang="en-GB" dirty="0"/>
              <a:t>The Young Plan was soon overtaken by the Wall St Crash.</a:t>
            </a:r>
          </a:p>
          <a:p>
            <a:pPr lvl="0">
              <a:buFont typeface="Calibri" panose="020F0502020204030204" pitchFamily="34" charset="0"/>
              <a:buChar char="ₓ"/>
            </a:pPr>
            <a:r>
              <a:rPr lang="en-GB" dirty="0"/>
              <a:t>B/c of WW1, reparations, inflation </a:t>
            </a:r>
            <a:r>
              <a:rPr lang="en-GB" dirty="0" err="1"/>
              <a:t>etc</a:t>
            </a:r>
            <a:r>
              <a:rPr lang="en-GB" dirty="0"/>
              <a:t> the German economy was </a:t>
            </a:r>
            <a:r>
              <a:rPr lang="en-GB" b="1" dirty="0"/>
              <a:t>only slightly bigger in 1929 than in 1913</a:t>
            </a:r>
            <a:r>
              <a:rPr lang="en-GB" dirty="0"/>
              <a:t>; GB, France &amp; especially the USA grew considerably more during the same period</a:t>
            </a:r>
            <a:r>
              <a:rPr lang="en-GB" dirty="0" smtClean="0"/>
              <a:t>. </a:t>
            </a:r>
            <a:endParaRPr lang="en-GB" dirty="0"/>
          </a:p>
          <a:p>
            <a:pPr lvl="0">
              <a:buFont typeface="Calibri" panose="020F0502020204030204" pitchFamily="34" charset="0"/>
              <a:buChar char="ₓ"/>
            </a:pPr>
            <a:r>
              <a:rPr lang="en-GB" dirty="0"/>
              <a:t>Agricultural prices fell 1927-9 so </a:t>
            </a:r>
            <a:r>
              <a:rPr lang="en-GB" b="1" dirty="0"/>
              <a:t>farmers</a:t>
            </a:r>
            <a:r>
              <a:rPr lang="en-GB" dirty="0"/>
              <a:t> did not benefit from the economic </a:t>
            </a:r>
            <a:r>
              <a:rPr lang="en-GB" dirty="0" smtClean="0"/>
              <a:t>recovery</a:t>
            </a:r>
            <a:r>
              <a:rPr lang="en-GB" dirty="0"/>
              <a:t> </a:t>
            </a:r>
            <a:r>
              <a:rPr lang="en-GB" dirty="0" smtClean="0"/>
              <a:t>(income per head in agriculture was 44% below the national average)</a:t>
            </a:r>
          </a:p>
          <a:p>
            <a:pPr lvl="0">
              <a:buFont typeface="Calibri" panose="020F0502020204030204" pitchFamily="34" charset="0"/>
              <a:buChar char="ₓ"/>
            </a:pPr>
            <a:r>
              <a:rPr lang="en-GB" dirty="0" smtClean="0"/>
              <a:t>The </a:t>
            </a:r>
            <a:r>
              <a:rPr lang="en-GB" dirty="0"/>
              <a:t>generous </a:t>
            </a:r>
            <a:r>
              <a:rPr lang="en-GB" b="1" dirty="0"/>
              <a:t>welfare provision</a:t>
            </a:r>
            <a:r>
              <a:rPr lang="en-GB" dirty="0"/>
              <a:t> introduced by the Weimar Republic was increasingly unsustainable.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69864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280" y="204282"/>
            <a:ext cx="4275307" cy="1486407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en-GB" sz="2400" b="1" dirty="0" smtClean="0"/>
              <a:t>Why did the Nazis become the most popular party in Germany in 1932?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280" y="1825625"/>
            <a:ext cx="4275307" cy="465299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How did each of these factors contribute towards the Nazi rise in popularity?</a:t>
            </a:r>
          </a:p>
          <a:p>
            <a:r>
              <a:rPr lang="en-GB" dirty="0" smtClean="0"/>
              <a:t>The weaknesses of the Weimar government</a:t>
            </a:r>
          </a:p>
          <a:p>
            <a:r>
              <a:rPr lang="en-GB" dirty="0" smtClean="0"/>
              <a:t>The Depression</a:t>
            </a:r>
          </a:p>
          <a:p>
            <a:r>
              <a:rPr lang="en-GB" dirty="0" smtClean="0"/>
              <a:t>The Role of Hitler</a:t>
            </a:r>
          </a:p>
          <a:p>
            <a:r>
              <a:rPr lang="en-GB" dirty="0" smtClean="0"/>
              <a:t>Nazi Ideas</a:t>
            </a:r>
          </a:p>
          <a:p>
            <a:pPr marL="0" indent="0">
              <a:buNone/>
            </a:pPr>
            <a:r>
              <a:rPr lang="en-GB" b="1" dirty="0" smtClean="0"/>
              <a:t>Which was most significant? Which was least significant?</a:t>
            </a:r>
            <a:endParaRPr lang="en-GB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0" y="204282"/>
            <a:ext cx="4357991" cy="148640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b="1" dirty="0" smtClean="0"/>
              <a:t>Why was Hitler appointed Chancellor in 1933?</a:t>
            </a:r>
            <a:endParaRPr lang="en-GB" sz="2400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0" y="1825625"/>
            <a:ext cx="4275307" cy="46529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/>
              <a:t>This essentially asks you to consider the role of ‘backstairs intrigue’.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You may consider some of the aforementioned factors but you also would need to look at:</a:t>
            </a:r>
          </a:p>
          <a:p>
            <a:r>
              <a:rPr lang="en-GB" dirty="0" smtClean="0"/>
              <a:t>The failure of Papen’s ‘Cabinet of Barons’</a:t>
            </a:r>
          </a:p>
          <a:p>
            <a:r>
              <a:rPr lang="en-GB" dirty="0" smtClean="0"/>
              <a:t>The failure of </a:t>
            </a:r>
            <a:r>
              <a:rPr lang="en-GB" dirty="0" err="1" smtClean="0"/>
              <a:t>Schleicher’s</a:t>
            </a:r>
            <a:r>
              <a:rPr lang="en-GB" dirty="0" smtClean="0"/>
              <a:t> attempt to split the Nazi Party </a:t>
            </a:r>
          </a:p>
          <a:p>
            <a:r>
              <a:rPr lang="en-GB" dirty="0" smtClean="0"/>
              <a:t>Papen and the conservative elite’s influence on Hindenburg, leading to the appointment of Hitler in the hope that he could be ‘tamed’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596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998" y="245205"/>
            <a:ext cx="8758004" cy="81909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en-GB" b="1" dirty="0" smtClean="0"/>
              <a:t>Revision &amp; exam tips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998" y="1409075"/>
            <a:ext cx="8758004" cy="5246558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Make it active not passive: note-taking, mind-maps, plans to past exam questions.</a:t>
            </a:r>
          </a:p>
          <a:p>
            <a:r>
              <a:rPr lang="en-GB" dirty="0" smtClean="0"/>
              <a:t>It’s worth revising exam technique too, especially the difference in approach between the essay questions and the comparison questions (or interpretation questions if you are an AS student)</a:t>
            </a:r>
          </a:p>
          <a:p>
            <a:r>
              <a:rPr lang="en-GB" dirty="0" smtClean="0"/>
              <a:t>Read the question carefully. Check the date boundary given. Ensure you know exactly what is being asked: do you need to reach a judgement about the extent of change/success? Do you need to look at reasons for something happening?</a:t>
            </a:r>
          </a:p>
          <a:p>
            <a:r>
              <a:rPr lang="en-GB" dirty="0" smtClean="0"/>
              <a:t>Always plan your answer and know what your conclusion is before you start </a:t>
            </a:r>
            <a:r>
              <a:rPr lang="en-GB" dirty="0"/>
              <a:t>writing </a:t>
            </a:r>
            <a:r>
              <a:rPr lang="en-GB" dirty="0" smtClean="0"/>
              <a:t>it.  </a:t>
            </a:r>
          </a:p>
          <a:p>
            <a:r>
              <a:rPr lang="en-GB" dirty="0" smtClean="0"/>
              <a:t>Always save enough time for a conclusion.</a:t>
            </a:r>
          </a:p>
          <a:p>
            <a:r>
              <a:rPr lang="en-GB" dirty="0" smtClean="0"/>
              <a:t>Remember to PEEL your paragraphs and reach judgements.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02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952</Words>
  <Application>Microsoft Office PowerPoint</Application>
  <PresentationFormat>On-screen Show (4:3)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Unit 2 Democracy and Dictatorships in Germany, 1919-1963</vt:lpstr>
      <vt:lpstr>Weimar Germany: Themes to revise</vt:lpstr>
      <vt:lpstr>“The main threat to the Weimar Republic in the period 1919-23 was the extreme right”. How far do you agree with this statement? </vt:lpstr>
      <vt:lpstr> Assess the view that the years 1924-9 were a period of economic recovery for Weimar Germany (20/30) </vt:lpstr>
      <vt:lpstr> Assess the view that the years 1924-9 were a period of economic recovery for Weimar Germany (20/30) </vt:lpstr>
      <vt:lpstr>Why did the Nazis become the most popular party in Germany in 1932?</vt:lpstr>
      <vt:lpstr>Revision &amp; exam tips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Imogen</dc:creator>
  <cp:lastModifiedBy>Imogen St George</cp:lastModifiedBy>
  <cp:revision>3</cp:revision>
  <dcterms:created xsi:type="dcterms:W3CDTF">2018-04-16T08:53:04Z</dcterms:created>
  <dcterms:modified xsi:type="dcterms:W3CDTF">2018-04-16T09:25:58Z</dcterms:modified>
</cp:coreProperties>
</file>