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sldIdLst>
    <p:sldId id="290" r:id="rId2"/>
    <p:sldId id="291" r:id="rId3"/>
    <p:sldId id="292" r:id="rId4"/>
    <p:sldId id="293" r:id="rId5"/>
    <p:sldId id="294" r:id="rId6"/>
    <p:sldId id="295" r:id="rId7"/>
    <p:sldId id="297" r:id="rId8"/>
    <p:sldId id="298" r:id="rId9"/>
    <p:sldId id="299" r:id="rId10"/>
    <p:sldId id="29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82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3A65AAF-7B2F-4B46-AA74-585BB4E17460}" type="datetimeFigureOut">
              <a:rPr lang="en-GB" smtClean="0"/>
              <a:t>30/04/2018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5E9BB6-A4CD-4FD8-9E85-D7845D2F2516}" type="slidenum">
              <a:rPr lang="en-GB" smtClean="0"/>
              <a:t>‹#›</a:t>
            </a:fld>
            <a:endParaRPr lang="en-GB"/>
          </a:p>
        </p:txBody>
      </p:sp>
    </p:spTree>
    <p:extLst>
      <p:ext uri="{BB962C8B-B14F-4D97-AF65-F5344CB8AC3E}">
        <p14:creationId xmlns:p14="http://schemas.microsoft.com/office/powerpoint/2010/main" val="2506371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3A65AAF-7B2F-4B46-AA74-585BB4E17460}" type="datetimeFigureOut">
              <a:rPr lang="en-GB" smtClean="0"/>
              <a:t>30/04/2018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5E9BB6-A4CD-4FD8-9E85-D7845D2F2516}" type="slidenum">
              <a:rPr lang="en-GB" smtClean="0"/>
              <a:t>‹#›</a:t>
            </a:fld>
            <a:endParaRPr lang="en-GB"/>
          </a:p>
        </p:txBody>
      </p:sp>
    </p:spTree>
    <p:extLst>
      <p:ext uri="{BB962C8B-B14F-4D97-AF65-F5344CB8AC3E}">
        <p14:creationId xmlns:p14="http://schemas.microsoft.com/office/powerpoint/2010/main" val="3462149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3A65AAF-7B2F-4B46-AA74-585BB4E17460}" type="datetimeFigureOut">
              <a:rPr lang="en-GB" smtClean="0"/>
              <a:t>30/04/2018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5E9BB6-A4CD-4FD8-9E85-D7845D2F2516}" type="slidenum">
              <a:rPr lang="en-GB" smtClean="0"/>
              <a:t>‹#›</a:t>
            </a:fld>
            <a:endParaRPr lang="en-GB"/>
          </a:p>
        </p:txBody>
      </p:sp>
    </p:spTree>
    <p:extLst>
      <p:ext uri="{BB962C8B-B14F-4D97-AF65-F5344CB8AC3E}">
        <p14:creationId xmlns:p14="http://schemas.microsoft.com/office/powerpoint/2010/main" val="1701752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3A65AAF-7B2F-4B46-AA74-585BB4E17460}" type="datetimeFigureOut">
              <a:rPr lang="en-GB" smtClean="0"/>
              <a:t>30/04/2018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5E9BB6-A4CD-4FD8-9E85-D7845D2F2516}" type="slidenum">
              <a:rPr lang="en-GB" smtClean="0"/>
              <a:t>‹#›</a:t>
            </a:fld>
            <a:endParaRPr lang="en-GB"/>
          </a:p>
        </p:txBody>
      </p:sp>
    </p:spTree>
    <p:extLst>
      <p:ext uri="{BB962C8B-B14F-4D97-AF65-F5344CB8AC3E}">
        <p14:creationId xmlns:p14="http://schemas.microsoft.com/office/powerpoint/2010/main" val="3018020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A65AAF-7B2F-4B46-AA74-585BB4E17460}" type="datetimeFigureOut">
              <a:rPr lang="en-GB" smtClean="0"/>
              <a:t>30/04/2018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5E9BB6-A4CD-4FD8-9E85-D7845D2F2516}" type="slidenum">
              <a:rPr lang="en-GB" smtClean="0"/>
              <a:t>‹#›</a:t>
            </a:fld>
            <a:endParaRPr lang="en-GB"/>
          </a:p>
        </p:txBody>
      </p:sp>
    </p:spTree>
    <p:extLst>
      <p:ext uri="{BB962C8B-B14F-4D97-AF65-F5344CB8AC3E}">
        <p14:creationId xmlns:p14="http://schemas.microsoft.com/office/powerpoint/2010/main" val="1714464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3A65AAF-7B2F-4B46-AA74-585BB4E17460}" type="datetimeFigureOut">
              <a:rPr lang="en-GB" smtClean="0"/>
              <a:t>30/04/2018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5E9BB6-A4CD-4FD8-9E85-D7845D2F2516}" type="slidenum">
              <a:rPr lang="en-GB" smtClean="0"/>
              <a:t>‹#›</a:t>
            </a:fld>
            <a:endParaRPr lang="en-GB"/>
          </a:p>
        </p:txBody>
      </p:sp>
    </p:spTree>
    <p:extLst>
      <p:ext uri="{BB962C8B-B14F-4D97-AF65-F5344CB8AC3E}">
        <p14:creationId xmlns:p14="http://schemas.microsoft.com/office/powerpoint/2010/main" val="3878933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3A65AAF-7B2F-4B46-AA74-585BB4E17460}" type="datetimeFigureOut">
              <a:rPr lang="en-GB" smtClean="0"/>
              <a:t>30/04/2018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F5E9BB6-A4CD-4FD8-9E85-D7845D2F2516}" type="slidenum">
              <a:rPr lang="en-GB" smtClean="0"/>
              <a:t>‹#›</a:t>
            </a:fld>
            <a:endParaRPr lang="en-GB"/>
          </a:p>
        </p:txBody>
      </p:sp>
    </p:spTree>
    <p:extLst>
      <p:ext uri="{BB962C8B-B14F-4D97-AF65-F5344CB8AC3E}">
        <p14:creationId xmlns:p14="http://schemas.microsoft.com/office/powerpoint/2010/main" val="415560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3A65AAF-7B2F-4B46-AA74-585BB4E17460}" type="datetimeFigureOut">
              <a:rPr lang="en-GB" smtClean="0"/>
              <a:t>30/04/2018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F5E9BB6-A4CD-4FD8-9E85-D7845D2F2516}" type="slidenum">
              <a:rPr lang="en-GB" smtClean="0"/>
              <a:t>‹#›</a:t>
            </a:fld>
            <a:endParaRPr lang="en-GB"/>
          </a:p>
        </p:txBody>
      </p:sp>
    </p:spTree>
    <p:extLst>
      <p:ext uri="{BB962C8B-B14F-4D97-AF65-F5344CB8AC3E}">
        <p14:creationId xmlns:p14="http://schemas.microsoft.com/office/powerpoint/2010/main" val="3951617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A65AAF-7B2F-4B46-AA74-585BB4E17460}" type="datetimeFigureOut">
              <a:rPr lang="en-GB" smtClean="0"/>
              <a:t>30/04/2018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F5E9BB6-A4CD-4FD8-9E85-D7845D2F2516}" type="slidenum">
              <a:rPr lang="en-GB" smtClean="0"/>
              <a:t>‹#›</a:t>
            </a:fld>
            <a:endParaRPr lang="en-GB"/>
          </a:p>
        </p:txBody>
      </p:sp>
    </p:spTree>
    <p:extLst>
      <p:ext uri="{BB962C8B-B14F-4D97-AF65-F5344CB8AC3E}">
        <p14:creationId xmlns:p14="http://schemas.microsoft.com/office/powerpoint/2010/main" val="3258822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A65AAF-7B2F-4B46-AA74-585BB4E17460}" type="datetimeFigureOut">
              <a:rPr lang="en-GB" smtClean="0"/>
              <a:t>30/04/2018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5E9BB6-A4CD-4FD8-9E85-D7845D2F2516}" type="slidenum">
              <a:rPr lang="en-GB" smtClean="0"/>
              <a:t>‹#›</a:t>
            </a:fld>
            <a:endParaRPr lang="en-GB"/>
          </a:p>
        </p:txBody>
      </p:sp>
    </p:spTree>
    <p:extLst>
      <p:ext uri="{BB962C8B-B14F-4D97-AF65-F5344CB8AC3E}">
        <p14:creationId xmlns:p14="http://schemas.microsoft.com/office/powerpoint/2010/main" val="26471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A65AAF-7B2F-4B46-AA74-585BB4E17460}" type="datetimeFigureOut">
              <a:rPr lang="en-GB" smtClean="0"/>
              <a:t>30/04/2018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5E9BB6-A4CD-4FD8-9E85-D7845D2F2516}" type="slidenum">
              <a:rPr lang="en-GB" smtClean="0"/>
              <a:t>‹#›</a:t>
            </a:fld>
            <a:endParaRPr lang="en-GB"/>
          </a:p>
        </p:txBody>
      </p:sp>
    </p:spTree>
    <p:extLst>
      <p:ext uri="{BB962C8B-B14F-4D97-AF65-F5344CB8AC3E}">
        <p14:creationId xmlns:p14="http://schemas.microsoft.com/office/powerpoint/2010/main" val="1905661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A65AAF-7B2F-4B46-AA74-585BB4E17460}" type="datetimeFigureOut">
              <a:rPr lang="en-GB" smtClean="0"/>
              <a:t>30/04/2018</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5E9BB6-A4CD-4FD8-9E85-D7845D2F2516}" type="slidenum">
              <a:rPr lang="en-GB" smtClean="0"/>
              <a:t>‹#›</a:t>
            </a:fld>
            <a:endParaRPr lang="en-GB"/>
          </a:p>
        </p:txBody>
      </p:sp>
    </p:spTree>
    <p:extLst>
      <p:ext uri="{BB962C8B-B14F-4D97-AF65-F5344CB8AC3E}">
        <p14:creationId xmlns:p14="http://schemas.microsoft.com/office/powerpoint/2010/main" val="2987562036"/>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84158" y="6030119"/>
            <a:ext cx="9144000" cy="1655762"/>
          </a:xfrm>
        </p:spPr>
        <p:txBody>
          <a:bodyPr>
            <a:normAutofit/>
          </a:bodyPr>
          <a:lstStyle/>
          <a:p>
            <a:r>
              <a:rPr lang="en-GB" sz="4800" dirty="0" smtClean="0"/>
              <a:t>Revision 30/04/18</a:t>
            </a:r>
            <a:endParaRPr lang="en-GB" sz="4800" dirty="0"/>
          </a:p>
        </p:txBody>
      </p:sp>
      <p:sp>
        <p:nvSpPr>
          <p:cNvPr id="4" name="Title 1"/>
          <p:cNvSpPr txBox="1">
            <a:spLocks/>
          </p:cNvSpPr>
          <p:nvPr/>
        </p:nvSpPr>
        <p:spPr>
          <a:xfrm>
            <a:off x="242454" y="117232"/>
            <a:ext cx="11707091" cy="1461134"/>
          </a:xfrm>
          <a:prstGeom prst="rect">
            <a:avLst/>
          </a:prstGeom>
          <a:solidFill>
            <a:schemeClr val="accent1"/>
          </a:solidFill>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b="1" dirty="0" smtClean="0"/>
              <a:t>Defeat and Division – </a:t>
            </a:r>
          </a:p>
          <a:p>
            <a:r>
              <a:rPr lang="en-GB" b="1" dirty="0" smtClean="0"/>
              <a:t>Germany, 1939-49</a:t>
            </a:r>
            <a:endParaRPr lang="en-GB" b="1" dirty="0"/>
          </a:p>
        </p:txBody>
      </p:sp>
      <p:pic>
        <p:nvPicPr>
          <p:cNvPr id="2" name="Picture 1"/>
          <p:cNvPicPr>
            <a:picLocks noChangeAspect="1"/>
          </p:cNvPicPr>
          <p:nvPr/>
        </p:nvPicPr>
        <p:blipFill>
          <a:blip r:embed="rId2"/>
          <a:stretch>
            <a:fillRect/>
          </a:stretch>
        </p:blipFill>
        <p:spPr>
          <a:xfrm>
            <a:off x="2801796" y="1829611"/>
            <a:ext cx="6108721" cy="4200508"/>
          </a:xfrm>
          <a:prstGeom prst="rect">
            <a:avLst/>
          </a:prstGeom>
        </p:spPr>
      </p:pic>
    </p:spTree>
    <p:extLst>
      <p:ext uri="{BB962C8B-B14F-4D97-AF65-F5344CB8AC3E}">
        <p14:creationId xmlns:p14="http://schemas.microsoft.com/office/powerpoint/2010/main" val="2113547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331" y="245205"/>
            <a:ext cx="11677338" cy="81909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en-GB" b="1" dirty="0" smtClean="0"/>
              <a:t>Revision &amp; exam tips</a:t>
            </a:r>
            <a:endParaRPr lang="en-GB" b="1" dirty="0"/>
          </a:p>
        </p:txBody>
      </p:sp>
      <p:sp>
        <p:nvSpPr>
          <p:cNvPr id="3" name="Content Placeholder 2"/>
          <p:cNvSpPr>
            <a:spLocks noGrp="1"/>
          </p:cNvSpPr>
          <p:nvPr>
            <p:ph idx="1"/>
          </p:nvPr>
        </p:nvSpPr>
        <p:spPr>
          <a:xfrm>
            <a:off x="257331" y="1409075"/>
            <a:ext cx="11677338" cy="5246558"/>
          </a:xfrm>
        </p:spPr>
        <p:txBody>
          <a:bodyPr>
            <a:normAutofit fontScale="85000" lnSpcReduction="20000"/>
          </a:bodyPr>
          <a:lstStyle/>
          <a:p>
            <a:r>
              <a:rPr lang="en-GB" dirty="0" smtClean="0"/>
              <a:t>Make it active not passive: note-taking, mind-maps, plans to past exam questions.</a:t>
            </a:r>
          </a:p>
          <a:p>
            <a:r>
              <a:rPr lang="en-GB" dirty="0" smtClean="0"/>
              <a:t>It’s worth revising exam technique too, especially the difference in approach between the essay questions and the interpretation questions.</a:t>
            </a:r>
          </a:p>
          <a:p>
            <a:r>
              <a:rPr lang="en-GB" dirty="0" smtClean="0"/>
              <a:t>Read the question carefully. Check the date boundary given. Ensure you know exactly what is being asked: do you need to reach a judgement about the extent of change/success? Do you need to look at reasons for something happening?</a:t>
            </a:r>
          </a:p>
          <a:p>
            <a:r>
              <a:rPr lang="en-GB" dirty="0" smtClean="0"/>
              <a:t>If it’s an interpretation question, ensure you read the full interpretation carefully and understand it before you start writing.</a:t>
            </a:r>
          </a:p>
          <a:p>
            <a:r>
              <a:rPr lang="en-GB" dirty="0" smtClean="0"/>
              <a:t>Always plan your answer and know what your conclusion is before you start </a:t>
            </a:r>
            <a:r>
              <a:rPr lang="en-GB" dirty="0"/>
              <a:t>writing </a:t>
            </a:r>
            <a:r>
              <a:rPr lang="en-GB" dirty="0" smtClean="0"/>
              <a:t>it.  </a:t>
            </a:r>
          </a:p>
          <a:p>
            <a:r>
              <a:rPr lang="en-GB" dirty="0" smtClean="0"/>
              <a:t>Always save enough time for a conclusion.</a:t>
            </a:r>
          </a:p>
          <a:p>
            <a:r>
              <a:rPr lang="en-GB" dirty="0" smtClean="0"/>
              <a:t>Remember to PEEL your paragraphs and reach judgements.</a:t>
            </a:r>
            <a:endParaRPr lang="en-GB" dirty="0"/>
          </a:p>
        </p:txBody>
      </p:sp>
    </p:spTree>
    <p:extLst>
      <p:ext uri="{BB962C8B-B14F-4D97-AF65-F5344CB8AC3E}">
        <p14:creationId xmlns:p14="http://schemas.microsoft.com/office/powerpoint/2010/main" val="16995178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455" y="365126"/>
            <a:ext cx="11578107" cy="768216"/>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en-GB" b="1" dirty="0" smtClean="0"/>
              <a:t>Themes to revise (based on OCR spec)</a:t>
            </a:r>
            <a:endParaRPr lang="en-GB" b="1" dirty="0"/>
          </a:p>
        </p:txBody>
      </p:sp>
      <p:sp>
        <p:nvSpPr>
          <p:cNvPr id="3" name="Content Placeholder 2"/>
          <p:cNvSpPr>
            <a:spLocks noGrp="1"/>
          </p:cNvSpPr>
          <p:nvPr>
            <p:ph sz="half" idx="1"/>
          </p:nvPr>
        </p:nvSpPr>
        <p:spPr>
          <a:xfrm>
            <a:off x="270455" y="1416675"/>
            <a:ext cx="11578107" cy="2182309"/>
          </a:xfrm>
          <a:solidFill>
            <a:schemeClr val="accent3"/>
          </a:solidFill>
        </p:spPr>
        <p:txBody>
          <a:bodyPr>
            <a:normAutofit fontScale="62500" lnSpcReduction="20000"/>
          </a:bodyPr>
          <a:lstStyle/>
          <a:p>
            <a:pPr marL="0" indent="0">
              <a:buNone/>
            </a:pPr>
            <a:r>
              <a:rPr lang="en-GB" sz="4000" b="1" u="sng" dirty="0" smtClean="0"/>
              <a:t>Germany at War 1939-45:</a:t>
            </a:r>
          </a:p>
          <a:p>
            <a:pPr>
              <a:buFont typeface="Wingdings" panose="05000000000000000000" pitchFamily="2" charset="2"/>
              <a:buChar char="Ø"/>
            </a:pPr>
            <a:r>
              <a:rPr lang="en-GB" sz="4000" dirty="0" smtClean="0"/>
              <a:t>The wartime economy and the impact of Allied bombing</a:t>
            </a:r>
          </a:p>
          <a:p>
            <a:pPr>
              <a:buFont typeface="Wingdings" panose="05000000000000000000" pitchFamily="2" charset="2"/>
              <a:buChar char="Ø"/>
            </a:pPr>
            <a:r>
              <a:rPr lang="en-GB" sz="4000" dirty="0" smtClean="0"/>
              <a:t>Racial policy and the ‘Final Solution’</a:t>
            </a:r>
          </a:p>
          <a:p>
            <a:pPr>
              <a:buFont typeface="Wingdings" panose="05000000000000000000" pitchFamily="2" charset="2"/>
              <a:buChar char="Ø"/>
            </a:pPr>
            <a:r>
              <a:rPr lang="en-GB" sz="4000" dirty="0" smtClean="0"/>
              <a:t>Impact of the war on the Home Front (morale, rationing, opposition and resistance)</a:t>
            </a:r>
          </a:p>
          <a:p>
            <a:pPr>
              <a:buFont typeface="Wingdings" panose="05000000000000000000" pitchFamily="2" charset="2"/>
              <a:buChar char="Ø"/>
            </a:pPr>
            <a:endParaRPr lang="en-GB" dirty="0"/>
          </a:p>
        </p:txBody>
      </p:sp>
      <p:sp>
        <p:nvSpPr>
          <p:cNvPr id="4" name="Content Placeholder 3"/>
          <p:cNvSpPr>
            <a:spLocks noGrp="1"/>
          </p:cNvSpPr>
          <p:nvPr>
            <p:ph sz="half" idx="2"/>
          </p:nvPr>
        </p:nvSpPr>
        <p:spPr>
          <a:xfrm>
            <a:off x="270455" y="3852471"/>
            <a:ext cx="11578107" cy="2220083"/>
          </a:xfrm>
          <a:solidFill>
            <a:schemeClr val="accent6"/>
          </a:solidFill>
        </p:spPr>
        <p:txBody>
          <a:bodyPr>
            <a:normAutofit fontScale="62500" lnSpcReduction="20000"/>
          </a:bodyPr>
          <a:lstStyle/>
          <a:p>
            <a:pPr marL="0" indent="0">
              <a:buNone/>
            </a:pPr>
            <a:r>
              <a:rPr lang="en-GB" sz="4000" b="1" u="sng" dirty="0" smtClean="0"/>
              <a:t>Post-war Germany 1945-49:</a:t>
            </a:r>
          </a:p>
          <a:p>
            <a:pPr>
              <a:buFont typeface="Wingdings" panose="05000000000000000000" pitchFamily="2" charset="2"/>
              <a:buChar char="Ø"/>
            </a:pPr>
            <a:r>
              <a:rPr lang="en-GB" sz="4000" dirty="0" smtClean="0"/>
              <a:t>The consequences </a:t>
            </a:r>
            <a:r>
              <a:rPr lang="en-GB" sz="4000" dirty="0"/>
              <a:t>for Germany of the defeat in 1945 &amp; the emerging Cold War</a:t>
            </a:r>
          </a:p>
          <a:p>
            <a:pPr>
              <a:buFont typeface="Wingdings" panose="05000000000000000000" pitchFamily="2" charset="2"/>
              <a:buChar char="Ø"/>
            </a:pPr>
            <a:r>
              <a:rPr lang="en-GB" sz="4000" dirty="0"/>
              <a:t>The reasons for the division of Germany: the formation of </a:t>
            </a:r>
            <a:r>
              <a:rPr lang="en-GB" sz="4000" dirty="0" err="1"/>
              <a:t>Bizonia</a:t>
            </a:r>
            <a:r>
              <a:rPr lang="en-GB" sz="4000" dirty="0"/>
              <a:t>, economic and political developments in the Soviet zone, western policy and the DM, the Berlin Blockade</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17092950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784" y="224853"/>
            <a:ext cx="11542426" cy="88442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en-GB" b="1" dirty="0" smtClean="0"/>
              <a:t>Economic policy</a:t>
            </a:r>
            <a:endParaRPr lang="en-GB" b="1" dirty="0"/>
          </a:p>
        </p:txBody>
      </p:sp>
      <p:sp>
        <p:nvSpPr>
          <p:cNvPr id="3" name="Content Placeholder 2"/>
          <p:cNvSpPr>
            <a:spLocks noGrp="1"/>
          </p:cNvSpPr>
          <p:nvPr>
            <p:ph idx="1"/>
          </p:nvPr>
        </p:nvSpPr>
        <p:spPr>
          <a:xfrm>
            <a:off x="329784" y="1334125"/>
            <a:ext cx="5531370" cy="5351488"/>
          </a:xfr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txBody>
          <a:bodyPr>
            <a:normAutofit fontScale="62500" lnSpcReduction="20000"/>
          </a:bodyPr>
          <a:lstStyle/>
          <a:p>
            <a:pPr marL="0" indent="0">
              <a:buNone/>
            </a:pPr>
            <a:r>
              <a:rPr lang="en-GB" b="1" u="sng" dirty="0" smtClean="0"/>
              <a:t>1939-42: Fritz </a:t>
            </a:r>
            <a:r>
              <a:rPr lang="en-GB" b="1" u="sng" dirty="0" err="1" smtClean="0"/>
              <a:t>Todt</a:t>
            </a:r>
            <a:r>
              <a:rPr lang="en-GB" b="1" u="sng" dirty="0" smtClean="0"/>
              <a:t> Armaments Minister</a:t>
            </a:r>
          </a:p>
          <a:p>
            <a:r>
              <a:rPr lang="en-GB" b="1" dirty="0" smtClean="0">
                <a:solidFill>
                  <a:srgbClr val="FF0000"/>
                </a:solidFill>
              </a:rPr>
              <a:t>Limited mobilisation</a:t>
            </a:r>
          </a:p>
          <a:p>
            <a:r>
              <a:rPr lang="en-GB" dirty="0" smtClean="0"/>
              <a:t>Military expenditure x 2 (But GB x 3)</a:t>
            </a:r>
          </a:p>
          <a:p>
            <a:r>
              <a:rPr lang="en-GB" dirty="0" smtClean="0"/>
              <a:t>55% of the workforce in war-related projects</a:t>
            </a:r>
          </a:p>
          <a:p>
            <a:pPr marL="0" indent="0">
              <a:buNone/>
            </a:pPr>
            <a:r>
              <a:rPr lang="en-GB" b="1" dirty="0" smtClean="0"/>
              <a:t>BUT</a:t>
            </a:r>
          </a:p>
          <a:p>
            <a:pPr lvl="0"/>
            <a:r>
              <a:rPr lang="en-GB" dirty="0" smtClean="0"/>
              <a:t>Aircraft production trebled in GB but rose by less than 25% in </a:t>
            </a:r>
            <a:r>
              <a:rPr lang="en-GB" dirty="0" err="1" smtClean="0"/>
              <a:t>Ger</a:t>
            </a:r>
            <a:endParaRPr lang="en-GB" dirty="0" smtClean="0"/>
          </a:p>
          <a:p>
            <a:pPr lvl="0"/>
            <a:r>
              <a:rPr lang="en-GB" dirty="0" err="1" smtClean="0"/>
              <a:t>Ger</a:t>
            </a:r>
            <a:r>
              <a:rPr lang="en-GB" dirty="0" smtClean="0"/>
              <a:t> had only 1/3 more tanks in 1941 than in 1940 &amp; fewer than USSR</a:t>
            </a:r>
          </a:p>
          <a:p>
            <a:pPr lvl="0"/>
            <a:r>
              <a:rPr lang="en-GB" dirty="0" smtClean="0"/>
              <a:t>The </a:t>
            </a:r>
            <a:r>
              <a:rPr lang="en-GB" dirty="0"/>
              <a:t>war started prematurely, before many projects were due to be </a:t>
            </a:r>
            <a:r>
              <a:rPr lang="en-GB" dirty="0" smtClean="0"/>
              <a:t>complete (many were not expected to be complete until 1942-3 when </a:t>
            </a:r>
            <a:r>
              <a:rPr lang="en-GB" dirty="0" err="1" smtClean="0"/>
              <a:t>Ger</a:t>
            </a:r>
            <a:r>
              <a:rPr lang="en-GB" dirty="0" smtClean="0"/>
              <a:t> already at war with USA &amp; USSR) </a:t>
            </a:r>
            <a:endParaRPr lang="en-GB" dirty="0"/>
          </a:p>
          <a:p>
            <a:pPr lvl="0"/>
            <a:r>
              <a:rPr lang="en-GB" dirty="0" smtClean="0"/>
              <a:t>The </a:t>
            </a:r>
            <a:r>
              <a:rPr lang="en-GB" dirty="0"/>
              <a:t>armed forces were determined to have the very best specifications possible s</a:t>
            </a:r>
            <a:r>
              <a:rPr lang="en-GB" dirty="0" smtClean="0"/>
              <a:t>o </a:t>
            </a:r>
            <a:r>
              <a:rPr lang="en-GB" dirty="0"/>
              <a:t>the drive for quality was </a:t>
            </a:r>
            <a:r>
              <a:rPr lang="en-GB" dirty="0" smtClean="0"/>
              <a:t>pursued </a:t>
            </a:r>
            <a:r>
              <a:rPr lang="en-GB" dirty="0"/>
              <a:t>at the expense of quantity</a:t>
            </a:r>
            <a:r>
              <a:rPr lang="en-GB" dirty="0" smtClean="0"/>
              <a:t>. </a:t>
            </a:r>
          </a:p>
          <a:p>
            <a:pPr lvl="0"/>
            <a:r>
              <a:rPr lang="en-GB" dirty="0" smtClean="0"/>
              <a:t>Autarky failed: attempts to produce oil &amp; rubber artificially failed.</a:t>
            </a:r>
            <a:endParaRPr lang="en-GB" dirty="0"/>
          </a:p>
          <a:p>
            <a:pPr lvl="0"/>
            <a:endParaRPr lang="en-GB" dirty="0" smtClean="0">
              <a:effectLst>
                <a:outerShdw blurRad="38100" dist="38100" dir="2700000" algn="tl">
                  <a:srgbClr val="000000">
                    <a:alpha val="43137"/>
                  </a:srgbClr>
                </a:outerShdw>
              </a:effectLst>
            </a:endParaRPr>
          </a:p>
          <a:p>
            <a:endParaRPr lang="en-GB" dirty="0">
              <a:effectLst>
                <a:outerShdw blurRad="38100" dist="38100" dir="2700000" algn="tl">
                  <a:srgbClr val="000000">
                    <a:alpha val="43137"/>
                  </a:srgbClr>
                </a:outerShdw>
              </a:effectLst>
            </a:endParaRPr>
          </a:p>
        </p:txBody>
      </p:sp>
      <p:sp>
        <p:nvSpPr>
          <p:cNvPr id="4" name="Content Placeholder 2"/>
          <p:cNvSpPr txBox="1">
            <a:spLocks/>
          </p:cNvSpPr>
          <p:nvPr/>
        </p:nvSpPr>
        <p:spPr>
          <a:xfrm>
            <a:off x="5955323" y="1334125"/>
            <a:ext cx="6049108" cy="5289414"/>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u="sng" dirty="0" smtClean="0"/>
              <a:t>1942-45: Albert Speer Armaments Minister</a:t>
            </a:r>
          </a:p>
          <a:p>
            <a:r>
              <a:rPr lang="en-GB" sz="2900" b="1" dirty="0" smtClean="0">
                <a:solidFill>
                  <a:srgbClr val="FF0000"/>
                </a:solidFill>
              </a:rPr>
              <a:t>A ‘production miracle’ (</a:t>
            </a:r>
            <a:r>
              <a:rPr lang="en-GB" sz="2900" b="1" dirty="0" err="1" smtClean="0">
                <a:solidFill>
                  <a:srgbClr val="FF0000"/>
                </a:solidFill>
              </a:rPr>
              <a:t>Overy</a:t>
            </a:r>
            <a:r>
              <a:rPr lang="en-GB" sz="2900" b="1" dirty="0" smtClean="0">
                <a:solidFill>
                  <a:srgbClr val="FF0000"/>
                </a:solidFill>
              </a:rPr>
              <a:t>)</a:t>
            </a:r>
          </a:p>
          <a:p>
            <a:r>
              <a:rPr lang="en-GB" sz="2900" dirty="0" smtClean="0"/>
              <a:t>Central Planning Board established for greater oversight – armed forces had to submit their requests to him</a:t>
            </a:r>
          </a:p>
          <a:p>
            <a:r>
              <a:rPr lang="en-GB" sz="2900" dirty="0" smtClean="0"/>
              <a:t>Concentration camp labour extended &amp; female labour encouraged</a:t>
            </a:r>
          </a:p>
          <a:p>
            <a:r>
              <a:rPr lang="en-GB" sz="2900" dirty="0" smtClean="0"/>
              <a:t>Streamlined production to avoid anything not essential for the war effort.</a:t>
            </a:r>
          </a:p>
          <a:p>
            <a:pPr lvl="0"/>
            <a:r>
              <a:rPr lang="en-GB" sz="2900" b="1" dirty="0" smtClean="0"/>
              <a:t>Overall arms </a:t>
            </a:r>
            <a:r>
              <a:rPr lang="en-GB" sz="2900" b="1" dirty="0"/>
              <a:t>production trebled 1941-4</a:t>
            </a:r>
            <a:r>
              <a:rPr lang="en-GB" sz="2900" dirty="0"/>
              <a:t> despite increasingly heavy bombing</a:t>
            </a:r>
            <a:r>
              <a:rPr lang="en-GB" sz="2900" dirty="0" smtClean="0"/>
              <a:t>.</a:t>
            </a:r>
          </a:p>
          <a:p>
            <a:r>
              <a:rPr lang="en-GB" sz="2900" dirty="0" smtClean="0"/>
              <a:t>Aircraft production overtook the British in 1944.</a:t>
            </a:r>
          </a:p>
          <a:p>
            <a:r>
              <a:rPr lang="en-GB" sz="2900" dirty="0" smtClean="0"/>
              <a:t>Tank &amp; aircraft production rose x 6 1941-44.</a:t>
            </a:r>
          </a:p>
          <a:p>
            <a:pPr marL="0" indent="0">
              <a:buNone/>
            </a:pPr>
            <a:r>
              <a:rPr lang="en-GB" sz="2900" b="1" dirty="0" smtClean="0"/>
              <a:t>BUT</a:t>
            </a:r>
          </a:p>
          <a:p>
            <a:r>
              <a:rPr lang="en-GB" sz="2900" dirty="0" smtClean="0"/>
              <a:t>Germany did not start to mobilise her full potential for war production until after Stalingrad (1943) when it was already too late</a:t>
            </a:r>
          </a:p>
          <a:p>
            <a:r>
              <a:rPr lang="en-GB" sz="2900" dirty="0" smtClean="0"/>
              <a:t>He could not always counter the power of the local </a:t>
            </a:r>
            <a:r>
              <a:rPr lang="en-GB" sz="2900" dirty="0" err="1" smtClean="0"/>
              <a:t>Gauleiter</a:t>
            </a:r>
            <a:r>
              <a:rPr lang="en-GB" sz="2900" dirty="0" smtClean="0"/>
              <a:t> and SS at local level</a:t>
            </a:r>
          </a:p>
          <a:p>
            <a:r>
              <a:rPr lang="en-GB" sz="2900" dirty="0" smtClean="0">
                <a:solidFill>
                  <a:srgbClr val="FF0000"/>
                </a:solidFill>
              </a:rPr>
              <a:t>Allied bombing had a significant impact but as </a:t>
            </a:r>
            <a:r>
              <a:rPr lang="en-GB" sz="2900" dirty="0" err="1" smtClean="0">
                <a:solidFill>
                  <a:srgbClr val="FF0000"/>
                </a:solidFill>
              </a:rPr>
              <a:t>Overy</a:t>
            </a:r>
            <a:r>
              <a:rPr lang="en-GB" sz="2900" dirty="0" smtClean="0">
                <a:solidFill>
                  <a:srgbClr val="FF0000"/>
                </a:solidFill>
              </a:rPr>
              <a:t> suggests, it placed a ceiling on production: without it, </a:t>
            </a:r>
            <a:r>
              <a:rPr lang="en-GB" sz="2900" dirty="0" err="1" smtClean="0">
                <a:solidFill>
                  <a:srgbClr val="FF0000"/>
                </a:solidFill>
              </a:rPr>
              <a:t>Ger</a:t>
            </a:r>
            <a:r>
              <a:rPr lang="en-GB" sz="2900" dirty="0" smtClean="0">
                <a:solidFill>
                  <a:srgbClr val="FF0000"/>
                </a:solidFill>
              </a:rPr>
              <a:t> may well have been able to </a:t>
            </a:r>
            <a:r>
              <a:rPr lang="en-GB" sz="2900" dirty="0" err="1" smtClean="0">
                <a:solidFill>
                  <a:srgbClr val="FF0000"/>
                </a:solidFill>
              </a:rPr>
              <a:t>outproduce</a:t>
            </a:r>
            <a:r>
              <a:rPr lang="en-GB" sz="2900" dirty="0" smtClean="0">
                <a:solidFill>
                  <a:srgbClr val="FF0000"/>
                </a:solidFill>
              </a:rPr>
              <a:t> GB.</a:t>
            </a:r>
          </a:p>
          <a:p>
            <a:endParaRPr lang="en-GB"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759714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own Arrow 12"/>
          <p:cNvSpPr/>
          <p:nvPr/>
        </p:nvSpPr>
        <p:spPr>
          <a:xfrm>
            <a:off x="7586746" y="5447100"/>
            <a:ext cx="974361" cy="4347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Down Arrow 11"/>
          <p:cNvSpPr/>
          <p:nvPr/>
        </p:nvSpPr>
        <p:spPr>
          <a:xfrm>
            <a:off x="7577134" y="4224730"/>
            <a:ext cx="974361" cy="4347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Down Arrow 10"/>
          <p:cNvSpPr/>
          <p:nvPr/>
        </p:nvSpPr>
        <p:spPr>
          <a:xfrm>
            <a:off x="7518522" y="3021096"/>
            <a:ext cx="974361" cy="4347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Down Arrow 9"/>
          <p:cNvSpPr/>
          <p:nvPr/>
        </p:nvSpPr>
        <p:spPr>
          <a:xfrm>
            <a:off x="7510071" y="1848595"/>
            <a:ext cx="974361" cy="4347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49836" y="215224"/>
            <a:ext cx="11692327" cy="86406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en-GB" b="1" dirty="0" smtClean="0"/>
              <a:t>Racial Policy: the Holocaust</a:t>
            </a:r>
            <a:endParaRPr lang="en-GB" b="1" dirty="0"/>
          </a:p>
        </p:txBody>
      </p:sp>
      <p:sp>
        <p:nvSpPr>
          <p:cNvPr id="3" name="Content Placeholder 2"/>
          <p:cNvSpPr>
            <a:spLocks noGrp="1"/>
          </p:cNvSpPr>
          <p:nvPr>
            <p:ph idx="1"/>
          </p:nvPr>
        </p:nvSpPr>
        <p:spPr>
          <a:xfrm>
            <a:off x="249836" y="3564483"/>
            <a:ext cx="3722557" cy="3106139"/>
          </a:xfrm>
          <a:solidFill>
            <a:schemeClr val="accent2">
              <a:lumMod val="40000"/>
              <a:lumOff val="60000"/>
            </a:schemeClr>
          </a:solidFill>
        </p:spPr>
        <p:txBody>
          <a:bodyPr>
            <a:normAutofit fontScale="62500" lnSpcReduction="20000"/>
          </a:bodyPr>
          <a:lstStyle/>
          <a:p>
            <a:pPr marL="0" indent="0">
              <a:buNone/>
            </a:pPr>
            <a:r>
              <a:rPr lang="en-GB" b="1" u="sng" dirty="0" err="1" smtClean="0"/>
              <a:t>Intentionalism</a:t>
            </a:r>
            <a:r>
              <a:rPr lang="en-GB" b="1" u="sng" dirty="0" smtClean="0"/>
              <a:t>:</a:t>
            </a:r>
          </a:p>
          <a:p>
            <a:pPr marL="0" indent="0">
              <a:buNone/>
            </a:pPr>
            <a:r>
              <a:rPr lang="en-GB" dirty="0" smtClean="0"/>
              <a:t>The Holocaust happened b/c Hitler wanted it to (it was </a:t>
            </a:r>
            <a:r>
              <a:rPr lang="en-GB" i="1" u="sng" dirty="0" smtClean="0"/>
              <a:t>intend</a:t>
            </a:r>
            <a:r>
              <a:rPr lang="en-GB" dirty="0" smtClean="0"/>
              <a:t>ed from the start)</a:t>
            </a:r>
          </a:p>
          <a:p>
            <a:pPr marL="0" indent="0">
              <a:buNone/>
            </a:pPr>
            <a:r>
              <a:rPr lang="en-GB" b="1" u="sng" dirty="0" smtClean="0"/>
              <a:t>Structuralism:</a:t>
            </a:r>
          </a:p>
          <a:p>
            <a:pPr marL="0" indent="0">
              <a:buNone/>
            </a:pPr>
            <a:r>
              <a:rPr lang="en-GB" dirty="0" smtClean="0"/>
              <a:t>It happened b/c of changing (military) circumstances, radicalisation as a result of Nazi </a:t>
            </a:r>
            <a:r>
              <a:rPr lang="en-GB" i="1" u="sng" dirty="0" smtClean="0"/>
              <a:t>structures</a:t>
            </a:r>
            <a:r>
              <a:rPr lang="en-GB" dirty="0" smtClean="0"/>
              <a:t>, and Hitler left most of the details to others e.g. Himmler</a:t>
            </a:r>
            <a:endParaRPr lang="en-GB" dirty="0"/>
          </a:p>
        </p:txBody>
      </p:sp>
      <p:sp>
        <p:nvSpPr>
          <p:cNvPr id="4" name="Cloud Callout 3"/>
          <p:cNvSpPr/>
          <p:nvPr/>
        </p:nvSpPr>
        <p:spPr>
          <a:xfrm>
            <a:off x="359764" y="1364105"/>
            <a:ext cx="2908092" cy="179882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lumMod val="95000"/>
                    <a:lumOff val="5000"/>
                  </a:schemeClr>
                </a:solidFill>
              </a:rPr>
              <a:t>Persecution of the Jews before WW2: overall aim?</a:t>
            </a:r>
            <a:endParaRPr lang="en-GB" sz="2400" dirty="0">
              <a:solidFill>
                <a:schemeClr val="tx1">
                  <a:lumMod val="95000"/>
                  <a:lumOff val="5000"/>
                </a:schemeClr>
              </a:solidFill>
            </a:endParaRPr>
          </a:p>
        </p:txBody>
      </p:sp>
      <p:sp>
        <p:nvSpPr>
          <p:cNvPr id="6" name="Flowchart: Process 5"/>
          <p:cNvSpPr/>
          <p:nvPr/>
        </p:nvSpPr>
        <p:spPr>
          <a:xfrm>
            <a:off x="4182252" y="1176536"/>
            <a:ext cx="7759907" cy="80822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1" u="sng" dirty="0" smtClean="0">
                <a:solidFill>
                  <a:schemeClr val="tx1">
                    <a:lumMod val="95000"/>
                    <a:lumOff val="5000"/>
                  </a:schemeClr>
                </a:solidFill>
              </a:rPr>
              <a:t>Outbreak of WW2 1939</a:t>
            </a:r>
            <a:r>
              <a:rPr lang="en-GB" sz="2100" b="1" dirty="0" smtClean="0">
                <a:solidFill>
                  <a:schemeClr val="tx1">
                    <a:lumMod val="95000"/>
                    <a:lumOff val="5000"/>
                  </a:schemeClr>
                </a:solidFill>
              </a:rPr>
              <a:t>: </a:t>
            </a:r>
            <a:r>
              <a:rPr lang="en-GB" sz="2100" dirty="0" smtClean="0">
                <a:solidFill>
                  <a:schemeClr val="tx1">
                    <a:lumMod val="95000"/>
                    <a:lumOff val="5000"/>
                  </a:schemeClr>
                </a:solidFill>
              </a:rPr>
              <a:t>Invasion of Poland, 2 million more Jews, ghettoization, yellow star, confused policy</a:t>
            </a:r>
            <a:endParaRPr lang="en-GB" sz="2100" dirty="0">
              <a:solidFill>
                <a:schemeClr val="tx1">
                  <a:lumMod val="95000"/>
                  <a:lumOff val="5000"/>
                </a:schemeClr>
              </a:solidFill>
            </a:endParaRPr>
          </a:p>
        </p:txBody>
      </p:sp>
      <p:sp>
        <p:nvSpPr>
          <p:cNvPr id="7" name="Flowchart: Process 6"/>
          <p:cNvSpPr/>
          <p:nvPr/>
        </p:nvSpPr>
        <p:spPr>
          <a:xfrm>
            <a:off x="4182254" y="2283310"/>
            <a:ext cx="7759907" cy="85319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1" u="sng" dirty="0" smtClean="0">
                <a:solidFill>
                  <a:schemeClr val="tx1">
                    <a:lumMod val="95000"/>
                    <a:lumOff val="5000"/>
                  </a:schemeClr>
                </a:solidFill>
              </a:rPr>
              <a:t>Victory over France 1940:</a:t>
            </a:r>
            <a:r>
              <a:rPr lang="en-GB" sz="2100" b="1" dirty="0" smtClean="0">
                <a:solidFill>
                  <a:schemeClr val="tx1">
                    <a:lumMod val="95000"/>
                    <a:lumOff val="5000"/>
                  </a:schemeClr>
                </a:solidFill>
              </a:rPr>
              <a:t> </a:t>
            </a:r>
            <a:r>
              <a:rPr lang="en-GB" sz="2100" dirty="0" smtClean="0">
                <a:solidFill>
                  <a:schemeClr val="tx1">
                    <a:lumMod val="95000"/>
                    <a:lumOff val="5000"/>
                  </a:schemeClr>
                </a:solidFill>
              </a:rPr>
              <a:t>Focus on emigration through Madagascar Plan, blocked by Royal Navy</a:t>
            </a:r>
            <a:endParaRPr lang="en-GB" sz="2100" dirty="0">
              <a:solidFill>
                <a:schemeClr val="tx1">
                  <a:lumMod val="95000"/>
                  <a:lumOff val="5000"/>
                </a:schemeClr>
              </a:solidFill>
            </a:endParaRPr>
          </a:p>
        </p:txBody>
      </p:sp>
      <p:sp>
        <p:nvSpPr>
          <p:cNvPr id="8" name="Flowchart: Process 7"/>
          <p:cNvSpPr/>
          <p:nvPr/>
        </p:nvSpPr>
        <p:spPr>
          <a:xfrm>
            <a:off x="4148996" y="3414013"/>
            <a:ext cx="7759907" cy="82945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1" u="sng" dirty="0" smtClean="0">
                <a:solidFill>
                  <a:schemeClr val="tx1">
                    <a:lumMod val="95000"/>
                    <a:lumOff val="5000"/>
                  </a:schemeClr>
                </a:solidFill>
              </a:rPr>
              <a:t>Operation Barbarossa June 1941:</a:t>
            </a:r>
            <a:r>
              <a:rPr lang="en-GB" sz="2100" b="1" dirty="0" smtClean="0">
                <a:solidFill>
                  <a:schemeClr val="tx1">
                    <a:lumMod val="95000"/>
                    <a:lumOff val="5000"/>
                  </a:schemeClr>
                </a:solidFill>
              </a:rPr>
              <a:t> </a:t>
            </a:r>
            <a:r>
              <a:rPr lang="en-GB" sz="2100" dirty="0" smtClean="0">
                <a:solidFill>
                  <a:schemeClr val="tx1">
                    <a:lumMod val="95000"/>
                    <a:lumOff val="5000"/>
                  </a:schemeClr>
                </a:solidFill>
              </a:rPr>
              <a:t>Another 3 million Jews, Judeo-Bolshevik conspiracy, Einsatzgruppen</a:t>
            </a:r>
            <a:endParaRPr lang="en-GB" sz="2100" dirty="0">
              <a:solidFill>
                <a:schemeClr val="tx1">
                  <a:lumMod val="95000"/>
                  <a:lumOff val="5000"/>
                </a:schemeClr>
              </a:solidFill>
            </a:endParaRPr>
          </a:p>
        </p:txBody>
      </p:sp>
      <p:sp>
        <p:nvSpPr>
          <p:cNvPr id="9" name="Flowchart: Process 8"/>
          <p:cNvSpPr/>
          <p:nvPr/>
        </p:nvSpPr>
        <p:spPr>
          <a:xfrm>
            <a:off x="4184362" y="4659447"/>
            <a:ext cx="7759907" cy="87192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1" u="sng" dirty="0" err="1" smtClean="0">
                <a:solidFill>
                  <a:schemeClr val="tx1">
                    <a:lumMod val="95000"/>
                    <a:lumOff val="5000"/>
                  </a:schemeClr>
                </a:solidFill>
              </a:rPr>
              <a:t>Wannsee</a:t>
            </a:r>
            <a:r>
              <a:rPr lang="en-GB" sz="2100" b="1" u="sng" dirty="0" smtClean="0">
                <a:solidFill>
                  <a:schemeClr val="tx1">
                    <a:lumMod val="95000"/>
                    <a:lumOff val="5000"/>
                  </a:schemeClr>
                </a:solidFill>
              </a:rPr>
              <a:t> Conference 1942:</a:t>
            </a:r>
            <a:r>
              <a:rPr lang="en-GB" sz="2100" b="1" dirty="0" smtClean="0">
                <a:solidFill>
                  <a:schemeClr val="tx1">
                    <a:lumMod val="95000"/>
                    <a:lumOff val="5000"/>
                  </a:schemeClr>
                </a:solidFill>
              </a:rPr>
              <a:t> </a:t>
            </a:r>
            <a:r>
              <a:rPr lang="en-GB" sz="2100" dirty="0" smtClean="0">
                <a:solidFill>
                  <a:schemeClr val="tx1">
                    <a:lumMod val="95000"/>
                    <a:lumOff val="5000"/>
                  </a:schemeClr>
                </a:solidFill>
              </a:rPr>
              <a:t>Planned murder of European Jews, organised by </a:t>
            </a:r>
            <a:r>
              <a:rPr lang="en-GB" sz="2100" dirty="0" err="1" smtClean="0">
                <a:solidFill>
                  <a:schemeClr val="tx1">
                    <a:lumMod val="95000"/>
                    <a:lumOff val="5000"/>
                  </a:schemeClr>
                </a:solidFill>
              </a:rPr>
              <a:t>Heydrich</a:t>
            </a:r>
            <a:r>
              <a:rPr lang="en-GB" sz="2100" dirty="0" smtClean="0">
                <a:solidFill>
                  <a:schemeClr val="tx1">
                    <a:lumMod val="95000"/>
                    <a:lumOff val="5000"/>
                  </a:schemeClr>
                </a:solidFill>
              </a:rPr>
              <a:t> &amp; Eichmann</a:t>
            </a:r>
            <a:endParaRPr lang="en-GB" sz="2100" dirty="0">
              <a:solidFill>
                <a:schemeClr val="tx1">
                  <a:lumMod val="95000"/>
                  <a:lumOff val="5000"/>
                </a:schemeClr>
              </a:solidFill>
            </a:endParaRPr>
          </a:p>
        </p:txBody>
      </p:sp>
      <p:sp>
        <p:nvSpPr>
          <p:cNvPr id="14" name="Flowchart: Process 13"/>
          <p:cNvSpPr/>
          <p:nvPr/>
        </p:nvSpPr>
        <p:spPr>
          <a:xfrm>
            <a:off x="4182251" y="5889120"/>
            <a:ext cx="7759907" cy="87192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1" u="sng" dirty="0" smtClean="0">
                <a:solidFill>
                  <a:schemeClr val="tx1">
                    <a:lumMod val="95000"/>
                    <a:lumOff val="5000"/>
                  </a:schemeClr>
                </a:solidFill>
              </a:rPr>
              <a:t>Extermination 1942-45:</a:t>
            </a:r>
            <a:r>
              <a:rPr lang="en-GB" sz="2100" b="1" dirty="0" smtClean="0">
                <a:solidFill>
                  <a:schemeClr val="tx1">
                    <a:lumMod val="95000"/>
                    <a:lumOff val="5000"/>
                  </a:schemeClr>
                </a:solidFill>
              </a:rPr>
              <a:t> </a:t>
            </a:r>
            <a:r>
              <a:rPr lang="en-GB" sz="2100" dirty="0">
                <a:solidFill>
                  <a:schemeClr val="tx1">
                    <a:lumMod val="95000"/>
                    <a:lumOff val="5000"/>
                  </a:schemeClr>
                </a:solidFill>
              </a:rPr>
              <a:t>D</a:t>
            </a:r>
            <a:r>
              <a:rPr lang="en-GB" sz="2100" dirty="0" smtClean="0">
                <a:solidFill>
                  <a:schemeClr val="tx1">
                    <a:lumMod val="95000"/>
                    <a:lumOff val="5000"/>
                  </a:schemeClr>
                </a:solidFill>
              </a:rPr>
              <a:t>eath camps established in Poland </a:t>
            </a:r>
            <a:r>
              <a:rPr lang="en-GB" sz="2100" dirty="0" err="1" smtClean="0">
                <a:solidFill>
                  <a:schemeClr val="tx1">
                    <a:lumMod val="95000"/>
                    <a:lumOff val="5000"/>
                  </a:schemeClr>
                </a:solidFill>
              </a:rPr>
              <a:t>inc.</a:t>
            </a:r>
            <a:r>
              <a:rPr lang="en-GB" sz="2100" dirty="0" smtClean="0">
                <a:solidFill>
                  <a:schemeClr val="tx1">
                    <a:lumMod val="95000"/>
                    <a:lumOff val="5000"/>
                  </a:schemeClr>
                </a:solidFill>
              </a:rPr>
              <a:t> Auschwitz, </a:t>
            </a:r>
            <a:r>
              <a:rPr lang="en-GB" sz="2100" dirty="0" err="1" smtClean="0">
                <a:solidFill>
                  <a:schemeClr val="tx1">
                    <a:lumMod val="95000"/>
                    <a:lumOff val="5000"/>
                  </a:schemeClr>
                </a:solidFill>
              </a:rPr>
              <a:t>Sobibor</a:t>
            </a:r>
            <a:r>
              <a:rPr lang="en-GB" sz="2100" dirty="0" smtClean="0">
                <a:solidFill>
                  <a:schemeClr val="tx1">
                    <a:lumMod val="95000"/>
                    <a:lumOff val="5000"/>
                  </a:schemeClr>
                </a:solidFill>
              </a:rPr>
              <a:t>, Treblinka; of 3 million Polish Jews only 4000 survived the war; 6 mil total  </a:t>
            </a:r>
            <a:endParaRPr lang="en-GB" sz="2100" dirty="0">
              <a:solidFill>
                <a:schemeClr val="tx1">
                  <a:lumMod val="95000"/>
                  <a:lumOff val="5000"/>
                </a:schemeClr>
              </a:solidFill>
            </a:endParaRPr>
          </a:p>
        </p:txBody>
      </p:sp>
    </p:spTree>
    <p:extLst>
      <p:ext uri="{BB962C8B-B14F-4D97-AF65-F5344CB8AC3E}">
        <p14:creationId xmlns:p14="http://schemas.microsoft.com/office/powerpoint/2010/main" val="5656633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837" y="1352282"/>
            <a:ext cx="3454656" cy="5423656"/>
          </a:xfrm>
          <a:solidFill>
            <a:schemeClr val="accent4">
              <a:lumMod val="20000"/>
              <a:lumOff val="80000"/>
            </a:schemeClr>
          </a:solidFill>
        </p:spPr>
        <p:txBody>
          <a:bodyPr>
            <a:normAutofit fontScale="55000" lnSpcReduction="20000"/>
          </a:bodyPr>
          <a:lstStyle/>
          <a:p>
            <a:pPr marL="0" indent="0">
              <a:buNone/>
            </a:pPr>
            <a:r>
              <a:rPr lang="en-GB" b="1" dirty="0" smtClean="0"/>
              <a:t>Opposition groups:</a:t>
            </a:r>
          </a:p>
          <a:p>
            <a:pPr marL="0" indent="0">
              <a:buNone/>
            </a:pPr>
            <a:r>
              <a:rPr lang="en-GB" b="1" dirty="0" smtClean="0"/>
              <a:t>Communist cells </a:t>
            </a:r>
            <a:r>
              <a:rPr lang="en-GB" dirty="0" smtClean="0"/>
              <a:t>e.g. Red Orchestra survived into the war years but they were small &amp; isolated &amp; the RO was crushed in 1942</a:t>
            </a:r>
          </a:p>
          <a:p>
            <a:pPr marL="0" indent="0">
              <a:buNone/>
            </a:pPr>
            <a:r>
              <a:rPr lang="en-GB" b="1" dirty="0" smtClean="0"/>
              <a:t>Individual Christian opponents </a:t>
            </a:r>
            <a:r>
              <a:rPr lang="en-GB" dirty="0" smtClean="0"/>
              <a:t>spoke out more during the war e.g. </a:t>
            </a:r>
            <a:r>
              <a:rPr lang="en-GB" dirty="0" err="1" smtClean="0"/>
              <a:t>Bonhoffer</a:t>
            </a:r>
            <a:r>
              <a:rPr lang="en-GB" dirty="0" smtClean="0"/>
              <a:t>, Galen but the churches as institutions remained silent</a:t>
            </a:r>
          </a:p>
          <a:p>
            <a:pPr marL="0" indent="0">
              <a:buNone/>
            </a:pPr>
            <a:r>
              <a:rPr lang="en-GB" b="1" dirty="0" smtClean="0"/>
              <a:t>White Rose group </a:t>
            </a:r>
            <a:r>
              <a:rPr lang="en-GB" dirty="0" smtClean="0"/>
              <a:t>were motivated by genuine outrage at Nazi atrocities, but were isolated and their protest </a:t>
            </a:r>
            <a:r>
              <a:rPr lang="en-GB" dirty="0" err="1" smtClean="0"/>
              <a:t>shortlived</a:t>
            </a:r>
            <a:endParaRPr lang="en-GB" dirty="0" smtClean="0"/>
          </a:p>
          <a:p>
            <a:pPr marL="0" indent="0">
              <a:buNone/>
            </a:pPr>
            <a:r>
              <a:rPr lang="en-GB" b="1" dirty="0" err="1" smtClean="0"/>
              <a:t>Kreisau</a:t>
            </a:r>
            <a:r>
              <a:rPr lang="en-GB" b="1" dirty="0" smtClean="0"/>
              <a:t> Circle </a:t>
            </a:r>
            <a:r>
              <a:rPr lang="en-GB" dirty="0" smtClean="0"/>
              <a:t>were influential &amp; planned to assassinate Hitler but were divided about aims and tactics and lacked popular support</a:t>
            </a:r>
          </a:p>
          <a:p>
            <a:pPr marL="0" indent="0">
              <a:buNone/>
            </a:pPr>
            <a:r>
              <a:rPr lang="en-GB" b="1" dirty="0" err="1" smtClean="0"/>
              <a:t>Stauffenberg</a:t>
            </a:r>
            <a:r>
              <a:rPr lang="en-GB" dirty="0" smtClean="0"/>
              <a:t> had support from army officers but was crushed </a:t>
            </a:r>
            <a:endParaRPr lang="en-GB" dirty="0"/>
          </a:p>
        </p:txBody>
      </p:sp>
      <p:sp>
        <p:nvSpPr>
          <p:cNvPr id="4" name="TextBox 3"/>
          <p:cNvSpPr txBox="1"/>
          <p:nvPr/>
        </p:nvSpPr>
        <p:spPr>
          <a:xfrm>
            <a:off x="3905100" y="3018225"/>
            <a:ext cx="8037062" cy="1754326"/>
          </a:xfrm>
          <a:prstGeom prst="rect">
            <a:avLst/>
          </a:prstGeom>
          <a:solidFill>
            <a:schemeClr val="accent6">
              <a:lumMod val="20000"/>
              <a:lumOff val="80000"/>
            </a:schemeClr>
          </a:solidFill>
        </p:spPr>
        <p:txBody>
          <a:bodyPr wrap="square" rtlCol="0">
            <a:spAutoFit/>
          </a:bodyPr>
          <a:lstStyle/>
          <a:p>
            <a:r>
              <a:rPr lang="en-GB" b="1" dirty="0" smtClean="0"/>
              <a:t>Military events:</a:t>
            </a:r>
          </a:p>
          <a:p>
            <a:r>
              <a:rPr lang="en-GB" dirty="0" smtClean="0"/>
              <a:t>El Alamein (Nov 1942) and Stalingrad (Jan 1943) resulted in a blow to confidence. SD reports highlighted growing cynicism and criticism of the regime. Defeatism was made a criminal offence punishable by death. Fear of the advancing Red Army from 1944 &amp; failure of VI/V2 rockets caused despair</a:t>
            </a:r>
          </a:p>
          <a:p>
            <a:r>
              <a:rPr lang="en-GB" dirty="0" smtClean="0"/>
              <a:t>Party membership declined </a:t>
            </a:r>
          </a:p>
        </p:txBody>
      </p:sp>
      <p:sp>
        <p:nvSpPr>
          <p:cNvPr id="5" name="TextBox 4"/>
          <p:cNvSpPr txBox="1"/>
          <p:nvPr/>
        </p:nvSpPr>
        <p:spPr>
          <a:xfrm>
            <a:off x="3905100" y="1352282"/>
            <a:ext cx="8037063" cy="1477328"/>
          </a:xfrm>
          <a:prstGeom prst="rect">
            <a:avLst/>
          </a:prstGeom>
          <a:solidFill>
            <a:schemeClr val="accent2">
              <a:lumMod val="20000"/>
              <a:lumOff val="80000"/>
            </a:schemeClr>
          </a:solidFill>
        </p:spPr>
        <p:txBody>
          <a:bodyPr wrap="square" rtlCol="0">
            <a:spAutoFit/>
          </a:bodyPr>
          <a:lstStyle/>
          <a:p>
            <a:r>
              <a:rPr lang="en-GB" b="1" dirty="0" smtClean="0"/>
              <a:t>Anglo-American Bombing:</a:t>
            </a:r>
          </a:p>
          <a:p>
            <a:pPr lvl="0"/>
            <a:r>
              <a:rPr lang="en-GB" dirty="0" smtClean="0"/>
              <a:t>400,000 killed, 3.6 million houses destroyed. Hamburg bombing in 43 killed 40,000 civilians and created mass panic and civilians blaming Hitler. Dresden saw 35,000 deaths.  In </a:t>
            </a:r>
            <a:r>
              <a:rPr lang="en-GB" dirty="0"/>
              <a:t>1944 absenteeism at the Ford plant in Cologne rose to 25%, which was probably mainly due to bombing. </a:t>
            </a:r>
            <a:r>
              <a:rPr lang="en-GB" b="1" dirty="0" smtClean="0"/>
              <a:t>BUT </a:t>
            </a:r>
            <a:r>
              <a:rPr lang="en-GB" dirty="0" smtClean="0"/>
              <a:t>no widespread collapse in morale </a:t>
            </a:r>
            <a:r>
              <a:rPr lang="en-GB" dirty="0" err="1" smtClean="0"/>
              <a:t>esp</a:t>
            </a:r>
            <a:r>
              <a:rPr lang="en-GB" dirty="0" smtClean="0"/>
              <a:t> Berlin</a:t>
            </a:r>
          </a:p>
        </p:txBody>
      </p:sp>
      <p:sp>
        <p:nvSpPr>
          <p:cNvPr id="6" name="TextBox 5"/>
          <p:cNvSpPr txBox="1"/>
          <p:nvPr/>
        </p:nvSpPr>
        <p:spPr>
          <a:xfrm>
            <a:off x="3905099" y="4960120"/>
            <a:ext cx="8037063" cy="1754326"/>
          </a:xfrm>
          <a:prstGeom prst="rect">
            <a:avLst/>
          </a:prstGeom>
          <a:solidFill>
            <a:schemeClr val="accent3">
              <a:lumMod val="20000"/>
              <a:lumOff val="80000"/>
            </a:schemeClr>
          </a:solidFill>
        </p:spPr>
        <p:txBody>
          <a:bodyPr wrap="square" rtlCol="0">
            <a:spAutoFit/>
          </a:bodyPr>
          <a:lstStyle/>
          <a:p>
            <a:r>
              <a:rPr lang="en-GB" b="1" dirty="0" smtClean="0"/>
              <a:t>Use of cinema and propaganda:</a:t>
            </a:r>
          </a:p>
          <a:p>
            <a:r>
              <a:rPr lang="en-GB" dirty="0" smtClean="0"/>
              <a:t>Goebbels rallied the people at the Berlin </a:t>
            </a:r>
            <a:r>
              <a:rPr lang="en-GB" i="1" dirty="0" err="1" smtClean="0"/>
              <a:t>Sportpalast</a:t>
            </a:r>
            <a:r>
              <a:rPr lang="en-GB" dirty="0" smtClean="0"/>
              <a:t> calling for ‘total war’</a:t>
            </a:r>
            <a:endParaRPr lang="en-GB" i="1" dirty="0" smtClean="0"/>
          </a:p>
          <a:p>
            <a:r>
              <a:rPr lang="en-GB" i="1" dirty="0" smtClean="0"/>
              <a:t>The Adventures of Baron Munchausen </a:t>
            </a:r>
            <a:r>
              <a:rPr lang="en-GB" dirty="0" smtClean="0"/>
              <a:t>(escapism) and </a:t>
            </a:r>
            <a:r>
              <a:rPr lang="en-GB" i="1" dirty="0" err="1" smtClean="0"/>
              <a:t>Kolberg</a:t>
            </a:r>
            <a:r>
              <a:rPr lang="en-GB" dirty="0" smtClean="0"/>
              <a:t> (war epic)</a:t>
            </a:r>
          </a:p>
          <a:p>
            <a:r>
              <a:rPr lang="en-GB" dirty="0" smtClean="0"/>
              <a:t>Overall few people questioned the war effort; even the churches supported</a:t>
            </a:r>
          </a:p>
          <a:p>
            <a:r>
              <a:rPr lang="en-GB" dirty="0" smtClean="0"/>
              <a:t>The vast majority stayed loyal to the regime </a:t>
            </a:r>
            <a:r>
              <a:rPr lang="en-GB" dirty="0" err="1" smtClean="0"/>
              <a:t>esp</a:t>
            </a:r>
            <a:r>
              <a:rPr lang="en-GB" dirty="0" smtClean="0"/>
              <a:t> Hitler; the </a:t>
            </a:r>
            <a:r>
              <a:rPr lang="en-GB" dirty="0" err="1" smtClean="0"/>
              <a:t>Stauffenberg</a:t>
            </a:r>
            <a:r>
              <a:rPr lang="en-GB" dirty="0" smtClean="0"/>
              <a:t> plot of 1944 was met with horror – no real alternative was envisaged</a:t>
            </a:r>
          </a:p>
        </p:txBody>
      </p:sp>
      <p:sp>
        <p:nvSpPr>
          <p:cNvPr id="7" name="Title 1"/>
          <p:cNvSpPr txBox="1">
            <a:spLocks/>
          </p:cNvSpPr>
          <p:nvPr/>
        </p:nvSpPr>
        <p:spPr>
          <a:xfrm>
            <a:off x="249836" y="215224"/>
            <a:ext cx="11692327" cy="86406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smtClean="0"/>
              <a:t>The domestic front: morale and opposition</a:t>
            </a:r>
            <a:endParaRPr lang="en-GB" b="1" dirty="0"/>
          </a:p>
        </p:txBody>
      </p:sp>
      <p:sp>
        <p:nvSpPr>
          <p:cNvPr id="9" name="Explosion 1 8"/>
          <p:cNvSpPr/>
          <p:nvPr/>
        </p:nvSpPr>
        <p:spPr>
          <a:xfrm>
            <a:off x="1047774" y="2023644"/>
            <a:ext cx="10448144" cy="3537679"/>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1"/>
                </a:solidFill>
              </a:rPr>
              <a:t>Morale weakened </a:t>
            </a:r>
            <a:r>
              <a:rPr lang="en-GB" b="1" dirty="0" err="1" smtClean="0">
                <a:solidFill>
                  <a:schemeClr val="bg1"/>
                </a:solidFill>
              </a:rPr>
              <a:t>esp</a:t>
            </a:r>
            <a:r>
              <a:rPr lang="en-GB" b="1" dirty="0" smtClean="0">
                <a:solidFill>
                  <a:schemeClr val="bg1"/>
                </a:solidFill>
              </a:rPr>
              <a:t> in last 2 years of war, but not so significantly that the regime was endangered</a:t>
            </a:r>
          </a:p>
          <a:p>
            <a:pPr algn="ctr"/>
            <a:r>
              <a:rPr lang="en-GB" b="1" dirty="0" smtClean="0">
                <a:solidFill>
                  <a:schemeClr val="bg1"/>
                </a:solidFill>
              </a:rPr>
              <a:t>The vast majority remained loyal to Hitler and the Nazi regime ultimately had to be defeated on the battlefield</a:t>
            </a:r>
            <a:endParaRPr lang="en-GB" b="1" dirty="0">
              <a:solidFill>
                <a:schemeClr val="bg1"/>
              </a:solidFill>
            </a:endParaRPr>
          </a:p>
        </p:txBody>
      </p:sp>
    </p:spTree>
    <p:extLst>
      <p:ext uri="{BB962C8B-B14F-4D97-AF65-F5344CB8AC3E}">
        <p14:creationId xmlns:p14="http://schemas.microsoft.com/office/powerpoint/2010/main" val="401138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535" y="246263"/>
            <a:ext cx="11714606" cy="873139"/>
          </a:xfr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a:normAutofit/>
          </a:bodyPr>
          <a:lstStyle/>
          <a:p>
            <a:pPr algn="ctr"/>
            <a:r>
              <a:rPr lang="en-GB" b="1" dirty="0" smtClean="0"/>
              <a:t>Why was Germany divided into 2 states by 1949?</a:t>
            </a:r>
            <a:endParaRPr lang="en-GB" b="1" dirty="0"/>
          </a:p>
        </p:txBody>
      </p:sp>
      <p:sp>
        <p:nvSpPr>
          <p:cNvPr id="3" name="Content Placeholder 2"/>
          <p:cNvSpPr>
            <a:spLocks noGrp="1"/>
          </p:cNvSpPr>
          <p:nvPr>
            <p:ph idx="1"/>
          </p:nvPr>
        </p:nvSpPr>
        <p:spPr>
          <a:xfrm>
            <a:off x="3717561" y="1373200"/>
            <a:ext cx="4706911" cy="4803763"/>
          </a:xfrm>
          <a:solidFill>
            <a:schemeClr val="accent1">
              <a:lumMod val="20000"/>
              <a:lumOff val="80000"/>
            </a:schemeClr>
          </a:solidFill>
        </p:spPr>
        <p:txBody>
          <a:bodyPr>
            <a:normAutofit fontScale="77500" lnSpcReduction="20000"/>
          </a:bodyPr>
          <a:lstStyle/>
          <a:p>
            <a:r>
              <a:rPr lang="en-GB" dirty="0" smtClean="0"/>
              <a:t>4 occupation zones 1945-49</a:t>
            </a:r>
          </a:p>
          <a:p>
            <a:r>
              <a:rPr lang="en-GB" dirty="0" smtClean="0"/>
              <a:t>Berlin in Soviet zone (4 sectors)</a:t>
            </a:r>
          </a:p>
          <a:p>
            <a:r>
              <a:rPr lang="en-GB" dirty="0" smtClean="0"/>
              <a:t>Emerging differences in political &amp; economic structures in Soviet zone compared to west b/c of attitude towards Germany &amp; differing ideology (e.g. reparations)</a:t>
            </a:r>
          </a:p>
          <a:p>
            <a:r>
              <a:rPr lang="en-GB" dirty="0" smtClean="0"/>
              <a:t>Truman Doctrine 1946 &amp; Marshall Plan 1947</a:t>
            </a:r>
          </a:p>
          <a:p>
            <a:r>
              <a:rPr lang="en-GB" dirty="0" smtClean="0"/>
              <a:t>Introduction of DM 1948</a:t>
            </a:r>
          </a:p>
          <a:p>
            <a:r>
              <a:rPr lang="en-GB" dirty="0" smtClean="0"/>
              <a:t>Berlin Blockade, 1948-49</a:t>
            </a:r>
          </a:p>
          <a:p>
            <a:r>
              <a:rPr lang="en-GB" dirty="0" smtClean="0"/>
              <a:t>FRG May 1949, GDR Oct 1949</a:t>
            </a:r>
          </a:p>
        </p:txBody>
      </p:sp>
      <p:pic>
        <p:nvPicPr>
          <p:cNvPr id="4" name="Picture 3"/>
          <p:cNvPicPr>
            <a:picLocks noChangeAspect="1"/>
          </p:cNvPicPr>
          <p:nvPr/>
        </p:nvPicPr>
        <p:blipFill rotWithShape="1">
          <a:blip r:embed="rId2"/>
          <a:srcRect r="41798"/>
          <a:stretch/>
        </p:blipFill>
        <p:spPr>
          <a:xfrm>
            <a:off x="0" y="1280287"/>
            <a:ext cx="3532383" cy="5256187"/>
          </a:xfrm>
          <a:prstGeom prst="rect">
            <a:avLst/>
          </a:prstGeom>
        </p:spPr>
      </p:pic>
      <p:pic>
        <p:nvPicPr>
          <p:cNvPr id="5" name="Picture 4"/>
          <p:cNvPicPr>
            <a:picLocks noChangeAspect="1"/>
          </p:cNvPicPr>
          <p:nvPr/>
        </p:nvPicPr>
        <p:blipFill>
          <a:blip r:embed="rId3"/>
          <a:stretch>
            <a:fillRect/>
          </a:stretch>
        </p:blipFill>
        <p:spPr>
          <a:xfrm>
            <a:off x="8609650" y="1429612"/>
            <a:ext cx="3414351" cy="4581208"/>
          </a:xfrm>
          <a:prstGeom prst="rect">
            <a:avLst/>
          </a:prstGeom>
        </p:spPr>
      </p:pic>
      <p:sp>
        <p:nvSpPr>
          <p:cNvPr id="6" name="TextBox 5"/>
          <p:cNvSpPr txBox="1"/>
          <p:nvPr/>
        </p:nvSpPr>
        <p:spPr>
          <a:xfrm>
            <a:off x="262536" y="6074809"/>
            <a:ext cx="11714605" cy="461665"/>
          </a:xfrm>
          <a:prstGeom prst="rect">
            <a:avLst/>
          </a:prstGeom>
          <a:solidFill>
            <a:schemeClr val="accent6"/>
          </a:solidFill>
        </p:spPr>
        <p:txBody>
          <a:bodyPr wrap="square" rtlCol="0">
            <a:spAutoFit/>
          </a:bodyPr>
          <a:lstStyle/>
          <a:p>
            <a:pPr algn="ctr"/>
            <a:r>
              <a:rPr lang="en-GB" sz="2400" b="1" i="1" dirty="0" smtClean="0"/>
              <a:t>Who was responsible: the west, the USSR, German politicians, or was division inevitable?</a:t>
            </a:r>
            <a:endParaRPr lang="en-GB" sz="2400" b="1" i="1" dirty="0"/>
          </a:p>
        </p:txBody>
      </p:sp>
    </p:spTree>
    <p:extLst>
      <p:ext uri="{BB962C8B-B14F-4D97-AF65-F5344CB8AC3E}">
        <p14:creationId xmlns:p14="http://schemas.microsoft.com/office/powerpoint/2010/main" val="10651082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2535" y="1324708"/>
            <a:ext cx="11714606" cy="4994029"/>
          </a:xfrm>
        </p:spPr>
        <p:txBody>
          <a:bodyPr>
            <a:normAutofit fontScale="70000" lnSpcReduction="20000"/>
          </a:bodyPr>
          <a:lstStyle/>
          <a:p>
            <a:pPr marL="0" indent="0">
              <a:buNone/>
            </a:pPr>
            <a:r>
              <a:rPr lang="en-GB" u="sng" dirty="0"/>
              <a:t>Soviet Responsibility</a:t>
            </a:r>
            <a:endParaRPr lang="en-GB" dirty="0"/>
          </a:p>
          <a:p>
            <a:pPr lvl="0"/>
            <a:r>
              <a:rPr lang="en-GB" dirty="0" smtClean="0"/>
              <a:t>The </a:t>
            </a:r>
            <a:r>
              <a:rPr lang="en-GB" dirty="0"/>
              <a:t>imposition of Communism &amp; </a:t>
            </a:r>
            <a:r>
              <a:rPr lang="en-GB" b="1" dirty="0"/>
              <a:t>suppression of democracy</a:t>
            </a:r>
            <a:r>
              <a:rPr lang="en-GB" dirty="0"/>
              <a:t> </a:t>
            </a:r>
            <a:r>
              <a:rPr lang="en-GB" dirty="0" smtClean="0"/>
              <a:t>(e.g</a:t>
            </a:r>
            <a:r>
              <a:rPr lang="en-GB" dirty="0"/>
              <a:t>. the SPD was forcibly merged with the KPD to form the SED in 1946) in the Soviet zone made the division of Germany inevitable. </a:t>
            </a:r>
          </a:p>
          <a:p>
            <a:pPr lvl="0"/>
            <a:r>
              <a:rPr lang="en-GB" dirty="0"/>
              <a:t>The USSR withdrew from the </a:t>
            </a:r>
            <a:r>
              <a:rPr lang="en-GB" b="1" dirty="0"/>
              <a:t>Allied Control Commission</a:t>
            </a:r>
            <a:r>
              <a:rPr lang="en-GB" dirty="0"/>
              <a:t> in 1948 &amp; broke off discussions on the introduction of a single currency for the whole of Germany. </a:t>
            </a:r>
          </a:p>
          <a:p>
            <a:pPr lvl="0"/>
            <a:r>
              <a:rPr lang="en-GB" dirty="0"/>
              <a:t>The USSR planned to impose its own </a:t>
            </a:r>
            <a:r>
              <a:rPr lang="en-GB" b="1" dirty="0"/>
              <a:t>currency</a:t>
            </a:r>
            <a:r>
              <a:rPr lang="en-GB" dirty="0"/>
              <a:t>, the </a:t>
            </a:r>
            <a:r>
              <a:rPr lang="en-GB" dirty="0" err="1"/>
              <a:t>ostmark</a:t>
            </a:r>
            <a:r>
              <a:rPr lang="en-GB" dirty="0"/>
              <a:t>, on its zone &amp; the whole of Berlin, West as well as East, in 1948 without consulting the Western powers.</a:t>
            </a:r>
          </a:p>
          <a:p>
            <a:pPr lvl="0"/>
            <a:r>
              <a:rPr lang="en-GB" dirty="0" smtClean="0"/>
              <a:t>The </a:t>
            </a:r>
            <a:r>
              <a:rPr lang="en-GB" dirty="0"/>
              <a:t>Communists </a:t>
            </a:r>
            <a:r>
              <a:rPr lang="en-GB" b="1" dirty="0"/>
              <a:t>boycotted the Berlin City Council election</a:t>
            </a:r>
            <a:r>
              <a:rPr lang="en-GB" dirty="0"/>
              <a:t> in 1948, knowing they would lose, &amp; imposed their own candidate, Friedrich Ebert, as Mayor of East Berlin.</a:t>
            </a:r>
          </a:p>
          <a:p>
            <a:pPr lvl="0"/>
            <a:r>
              <a:rPr lang="en-GB" dirty="0"/>
              <a:t>Stalin’s attempt in the </a:t>
            </a:r>
            <a:r>
              <a:rPr lang="en-GB" b="1" dirty="0"/>
              <a:t>Berlin Blockade</a:t>
            </a:r>
            <a:r>
              <a:rPr lang="en-GB" dirty="0"/>
              <a:t> 1948-9 to starve West Berlin into surrender made division inevitable. </a:t>
            </a:r>
          </a:p>
          <a:p>
            <a:pPr lvl="0"/>
            <a:r>
              <a:rPr lang="en-GB" dirty="0"/>
              <a:t>In view of Stalin’s previous behaviour in Germany &amp; Eastern Europe there was </a:t>
            </a:r>
            <a:r>
              <a:rPr lang="en-GB" b="1" dirty="0"/>
              <a:t>no reason to believe that his offer of a united democratic Germany in 1952 was sincere</a:t>
            </a:r>
            <a:r>
              <a:rPr lang="en-GB" dirty="0"/>
              <a:t>.</a:t>
            </a:r>
          </a:p>
          <a:p>
            <a:pPr lvl="0"/>
            <a:r>
              <a:rPr lang="en-GB" dirty="0"/>
              <a:t>It was the Communists, not the West, who </a:t>
            </a:r>
            <a:r>
              <a:rPr lang="en-GB" b="1" dirty="0"/>
              <a:t>closed the border</a:t>
            </a:r>
            <a:r>
              <a:rPr lang="en-GB" dirty="0"/>
              <a:t> between East &amp; West Germany in 1952 (Ulbricht did so on Stalin’s instructions) &amp; between East &amp; West Berlin in 1961.</a:t>
            </a:r>
          </a:p>
          <a:p>
            <a:endParaRPr lang="en-GB" dirty="0"/>
          </a:p>
        </p:txBody>
      </p:sp>
      <p:sp>
        <p:nvSpPr>
          <p:cNvPr id="4" name="Title 1"/>
          <p:cNvSpPr txBox="1">
            <a:spLocks/>
          </p:cNvSpPr>
          <p:nvPr/>
        </p:nvSpPr>
        <p:spPr>
          <a:xfrm>
            <a:off x="262535" y="246263"/>
            <a:ext cx="11714606" cy="87313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smtClean="0"/>
              <a:t>Why was Germany divided into 2 states by 1949?</a:t>
            </a:r>
            <a:endParaRPr lang="en-GB" b="1" dirty="0"/>
          </a:p>
        </p:txBody>
      </p:sp>
    </p:spTree>
    <p:extLst>
      <p:ext uri="{BB962C8B-B14F-4D97-AF65-F5344CB8AC3E}">
        <p14:creationId xmlns:p14="http://schemas.microsoft.com/office/powerpoint/2010/main" val="37373727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2535" y="1289539"/>
            <a:ext cx="11714605" cy="4836626"/>
          </a:xfrm>
        </p:spPr>
        <p:txBody>
          <a:bodyPr>
            <a:normAutofit fontScale="62500" lnSpcReduction="20000"/>
          </a:bodyPr>
          <a:lstStyle/>
          <a:p>
            <a:pPr marL="0" indent="0">
              <a:buNone/>
            </a:pPr>
            <a:r>
              <a:rPr lang="en-GB" u="sng" dirty="0"/>
              <a:t>Western Responsibility</a:t>
            </a:r>
            <a:endParaRPr lang="en-GB" dirty="0"/>
          </a:p>
          <a:p>
            <a:pPr lvl="0"/>
            <a:r>
              <a:rPr lang="en-GB" dirty="0"/>
              <a:t>The Western powers </a:t>
            </a:r>
            <a:r>
              <a:rPr lang="en-GB" b="1" dirty="0"/>
              <a:t>introduced their own political &amp; economic systems</a:t>
            </a:r>
            <a:r>
              <a:rPr lang="en-GB" dirty="0"/>
              <a:t> into West Germany, merging the US &amp; British zones &amp; introducing the Marshall Plan in 1947 (a programme of economic aid to capitalist countries which was clearly designed against Communism) without agreement from the USSR. This was in defiance of the agreements at Yalta &amp; Potsdam. </a:t>
            </a:r>
          </a:p>
          <a:p>
            <a:pPr lvl="0"/>
            <a:r>
              <a:rPr lang="en-GB" dirty="0"/>
              <a:t>At the </a:t>
            </a:r>
            <a:r>
              <a:rPr lang="en-GB" b="1" dirty="0"/>
              <a:t>Moscow </a:t>
            </a:r>
            <a:r>
              <a:rPr lang="en-GB" b="1" dirty="0" smtClean="0"/>
              <a:t>Conference </a:t>
            </a:r>
            <a:r>
              <a:rPr lang="en-GB" b="1" dirty="0"/>
              <a:t>of the Council of Foreign Ministers in 1947</a:t>
            </a:r>
            <a:r>
              <a:rPr lang="en-GB" dirty="0"/>
              <a:t> GB &amp; the USA rejected Soviet proposals for a unified German state.</a:t>
            </a:r>
          </a:p>
          <a:p>
            <a:pPr lvl="0"/>
            <a:r>
              <a:rPr lang="en-GB" dirty="0" smtClean="0"/>
              <a:t>The </a:t>
            </a:r>
            <a:r>
              <a:rPr lang="en-GB" dirty="0"/>
              <a:t>Berlin Blockade was provoked by the introduction of the </a:t>
            </a:r>
            <a:r>
              <a:rPr lang="en-GB" b="1" dirty="0"/>
              <a:t>DM</a:t>
            </a:r>
            <a:r>
              <a:rPr lang="en-GB" dirty="0"/>
              <a:t> into West Germany &amp; West Berlin without agreement; indeed 250 million DM were secretly smuggled into West Berlin</a:t>
            </a:r>
            <a:r>
              <a:rPr lang="en-GB" dirty="0" smtClean="0"/>
              <a:t>. The introduction of the DM also provoked the Soviet withdrawal from the ACC.</a:t>
            </a:r>
            <a:endParaRPr lang="en-GB" dirty="0"/>
          </a:p>
          <a:p>
            <a:pPr lvl="0"/>
            <a:r>
              <a:rPr lang="en-GB" dirty="0"/>
              <a:t>The West’s determination to </a:t>
            </a:r>
            <a:r>
              <a:rPr lang="en-GB" b="1" dirty="0"/>
              <a:t>build up West Germany as an ally against Communism</a:t>
            </a:r>
            <a:r>
              <a:rPr lang="en-GB" dirty="0"/>
              <a:t> threatened the security of the USSR &amp; made the division of Germany inevitable. </a:t>
            </a:r>
          </a:p>
          <a:p>
            <a:pPr lvl="0"/>
            <a:r>
              <a:rPr lang="en-GB" dirty="0"/>
              <a:t>Stalin wanted a united neutral Germany but the West announced its decision to set up a separate West German state </a:t>
            </a:r>
            <a:r>
              <a:rPr lang="en-GB" b="1" dirty="0"/>
              <a:t>before</a:t>
            </a:r>
            <a:r>
              <a:rPr lang="en-GB" dirty="0"/>
              <a:t> the Berlin Blockade.</a:t>
            </a:r>
          </a:p>
          <a:p>
            <a:pPr lvl="0"/>
            <a:r>
              <a:rPr lang="en-GB" dirty="0"/>
              <a:t>The</a:t>
            </a:r>
            <a:r>
              <a:rPr lang="en-GB" b="1" dirty="0"/>
              <a:t> FRG</a:t>
            </a:r>
            <a:r>
              <a:rPr lang="en-GB" dirty="0"/>
              <a:t> (West Germany) was set up before the GDR (East Germany), which was only set up in reaction to it.</a:t>
            </a:r>
          </a:p>
          <a:p>
            <a:pPr lvl="0"/>
            <a:r>
              <a:rPr lang="en-GB" b="1" dirty="0"/>
              <a:t>Stalin proposed reunification in 1952</a:t>
            </a:r>
            <a:r>
              <a:rPr lang="en-GB" dirty="0"/>
              <a:t> but this was rejected by the West.</a:t>
            </a:r>
          </a:p>
          <a:p>
            <a:endParaRPr lang="en-GB" dirty="0"/>
          </a:p>
        </p:txBody>
      </p:sp>
      <p:sp>
        <p:nvSpPr>
          <p:cNvPr id="4" name="Title 1"/>
          <p:cNvSpPr txBox="1">
            <a:spLocks/>
          </p:cNvSpPr>
          <p:nvPr/>
        </p:nvSpPr>
        <p:spPr>
          <a:xfrm>
            <a:off x="262535" y="246263"/>
            <a:ext cx="11714606" cy="87313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t>Why was Germany divided into 2 states by 1949?</a:t>
            </a:r>
            <a:endParaRPr lang="en-GB" b="1" dirty="0"/>
          </a:p>
        </p:txBody>
      </p:sp>
    </p:spTree>
    <p:extLst>
      <p:ext uri="{BB962C8B-B14F-4D97-AF65-F5344CB8AC3E}">
        <p14:creationId xmlns:p14="http://schemas.microsoft.com/office/powerpoint/2010/main" val="1878574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2535" y="1260232"/>
            <a:ext cx="11714606" cy="5210906"/>
          </a:xfrm>
        </p:spPr>
        <p:txBody>
          <a:bodyPr>
            <a:normAutofit fontScale="77500" lnSpcReduction="20000"/>
          </a:bodyPr>
          <a:lstStyle/>
          <a:p>
            <a:pPr marL="0" indent="0">
              <a:buNone/>
            </a:pPr>
            <a:r>
              <a:rPr lang="en-GB" u="sng" dirty="0"/>
              <a:t>German Responsibility</a:t>
            </a:r>
            <a:endParaRPr lang="en-GB" dirty="0"/>
          </a:p>
          <a:p>
            <a:pPr lvl="0"/>
            <a:r>
              <a:rPr lang="en-GB" dirty="0"/>
              <a:t>German political leaders were quite prepared to work with the Allies who shared their political and economic objectives, at the expense of German unity</a:t>
            </a:r>
          </a:p>
          <a:p>
            <a:pPr lvl="0"/>
            <a:r>
              <a:rPr lang="en-GB" b="1" dirty="0"/>
              <a:t>Ulbricht</a:t>
            </a:r>
            <a:r>
              <a:rPr lang="en-GB" dirty="0"/>
              <a:t> and the SED leadership could only really envisage a united Germany under a communist model.</a:t>
            </a:r>
          </a:p>
          <a:p>
            <a:pPr lvl="0"/>
            <a:r>
              <a:rPr lang="en-GB" dirty="0"/>
              <a:t>In the western zones, the CDU leaders </a:t>
            </a:r>
            <a:r>
              <a:rPr lang="en-GB" b="1" dirty="0"/>
              <a:t>Adenauer</a:t>
            </a:r>
            <a:r>
              <a:rPr lang="en-GB" dirty="0"/>
              <a:t> and Erhard became increasingly committed to a partial German state which was capitalist and </a:t>
            </a:r>
            <a:r>
              <a:rPr lang="en-GB" dirty="0" smtClean="0"/>
              <a:t>pro-Western (hence the rejection of the Stalin note in 1952)</a:t>
            </a:r>
            <a:endParaRPr lang="en-GB" dirty="0"/>
          </a:p>
          <a:p>
            <a:pPr marL="0" indent="0">
              <a:buNone/>
            </a:pPr>
            <a:endParaRPr lang="en-GB" u="sng" dirty="0" smtClean="0"/>
          </a:p>
          <a:p>
            <a:pPr marL="0" indent="0">
              <a:buNone/>
            </a:pPr>
            <a:r>
              <a:rPr lang="en-GB" u="sng" dirty="0" smtClean="0"/>
              <a:t>General</a:t>
            </a:r>
            <a:endParaRPr lang="en-GB" dirty="0" smtClean="0"/>
          </a:p>
          <a:p>
            <a:pPr lvl="0"/>
            <a:r>
              <a:rPr lang="en-GB" dirty="0" smtClean="0"/>
              <a:t>The division was inevitable b/c of </a:t>
            </a:r>
            <a:r>
              <a:rPr lang="en-GB" b="1" dirty="0" smtClean="0"/>
              <a:t>ideological</a:t>
            </a:r>
            <a:r>
              <a:rPr lang="en-GB" dirty="0" smtClean="0"/>
              <a:t> differences, not just between the USSR &amp; the West but also German politicians like Ulbricht &amp; Adenauer.</a:t>
            </a:r>
          </a:p>
          <a:p>
            <a:pPr lvl="0"/>
            <a:r>
              <a:rPr lang="en-GB" dirty="0" smtClean="0"/>
              <a:t>It was caused by </a:t>
            </a:r>
            <a:r>
              <a:rPr lang="en-GB" b="1" dirty="0" smtClean="0"/>
              <a:t>economic</a:t>
            </a:r>
            <a:r>
              <a:rPr lang="en-GB" dirty="0" smtClean="0"/>
              <a:t> differences, some (Communism v capitalism) based on ideology, others based on national interest (the USSR wanted to keep Germany weak while the West wanted to revive her).</a:t>
            </a:r>
          </a:p>
          <a:p>
            <a:endParaRPr lang="en-GB" dirty="0"/>
          </a:p>
        </p:txBody>
      </p:sp>
      <p:sp>
        <p:nvSpPr>
          <p:cNvPr id="4" name="Title 1"/>
          <p:cNvSpPr txBox="1">
            <a:spLocks/>
          </p:cNvSpPr>
          <p:nvPr/>
        </p:nvSpPr>
        <p:spPr>
          <a:xfrm>
            <a:off x="262535" y="246263"/>
            <a:ext cx="11714606" cy="87313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t>Why was Germany divided into 2 states by 1949?</a:t>
            </a:r>
            <a:endParaRPr lang="en-GB" b="1" dirty="0"/>
          </a:p>
        </p:txBody>
      </p:sp>
    </p:spTree>
    <p:extLst>
      <p:ext uri="{BB962C8B-B14F-4D97-AF65-F5344CB8AC3E}">
        <p14:creationId xmlns:p14="http://schemas.microsoft.com/office/powerpoint/2010/main" val="5703007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494</TotalTime>
  <Words>1721</Words>
  <Application>Microsoft Office PowerPoint</Application>
  <PresentationFormat>Widescreen</PresentationFormat>
  <Paragraphs>108</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Wingdings</vt:lpstr>
      <vt:lpstr>Office Theme</vt:lpstr>
      <vt:lpstr>PowerPoint Presentation</vt:lpstr>
      <vt:lpstr>Themes to revise (based on OCR spec)</vt:lpstr>
      <vt:lpstr>Economic policy</vt:lpstr>
      <vt:lpstr>Racial Policy: the Holocaust</vt:lpstr>
      <vt:lpstr>PowerPoint Presentation</vt:lpstr>
      <vt:lpstr>Why was Germany divided into 2 states by 1949?</vt:lpstr>
      <vt:lpstr>PowerPoint Presentation</vt:lpstr>
      <vt:lpstr>PowerPoint Presentation</vt:lpstr>
      <vt:lpstr>PowerPoint Presentation</vt:lpstr>
      <vt:lpstr>Revision &amp; exam tips</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Imogen St George</dc:creator>
  <cp:lastModifiedBy>Imogen St George</cp:lastModifiedBy>
  <cp:revision>38</cp:revision>
  <dcterms:created xsi:type="dcterms:W3CDTF">2016-03-08T13:54:27Z</dcterms:created>
  <dcterms:modified xsi:type="dcterms:W3CDTF">2018-04-30T08:56:02Z</dcterms:modified>
</cp:coreProperties>
</file>