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68" r:id="rId4"/>
    <p:sldId id="269" r:id="rId5"/>
    <p:sldId id="258" r:id="rId6"/>
    <p:sldId id="260" r:id="rId7"/>
    <p:sldId id="262" r:id="rId8"/>
    <p:sldId id="259" r:id="rId9"/>
    <p:sldId id="263" r:id="rId10"/>
    <p:sldId id="265" r:id="rId11"/>
    <p:sldId id="266" r:id="rId12"/>
    <p:sldId id="267" r:id="rId13"/>
    <p:sldId id="272" r:id="rId14"/>
    <p:sldId id="270" r:id="rId15"/>
    <p:sldId id="271"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EAA12A-03BB-4DEF-A8DB-801E451CD543}"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CB7B3-89DC-4775-BF5B-DDD38E31C333}" type="slidenum">
              <a:rPr lang="en-GB" smtClean="0"/>
              <a:t>‹#›</a:t>
            </a:fld>
            <a:endParaRPr lang="en-GB"/>
          </a:p>
        </p:txBody>
      </p:sp>
    </p:spTree>
    <p:extLst>
      <p:ext uri="{BB962C8B-B14F-4D97-AF65-F5344CB8AC3E}">
        <p14:creationId xmlns:p14="http://schemas.microsoft.com/office/powerpoint/2010/main" val="219207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EAA12A-03BB-4DEF-A8DB-801E451CD543}"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CB7B3-89DC-4775-BF5B-DDD38E31C333}" type="slidenum">
              <a:rPr lang="en-GB" smtClean="0"/>
              <a:t>‹#›</a:t>
            </a:fld>
            <a:endParaRPr lang="en-GB"/>
          </a:p>
        </p:txBody>
      </p:sp>
    </p:spTree>
    <p:extLst>
      <p:ext uri="{BB962C8B-B14F-4D97-AF65-F5344CB8AC3E}">
        <p14:creationId xmlns:p14="http://schemas.microsoft.com/office/powerpoint/2010/main" val="110352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5EAA12A-03BB-4DEF-A8DB-801E451CD543}" type="datetimeFigureOut">
              <a:rPr lang="en-GB" smtClean="0"/>
              <a:t>30/04/2018</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FB7CB7B3-89DC-4775-BF5B-DDD38E31C333}" type="slidenum">
              <a:rPr lang="en-GB" smtClean="0"/>
              <a:t>‹#›</a:t>
            </a:fld>
            <a:endParaRPr lang="en-GB"/>
          </a:p>
        </p:txBody>
      </p:sp>
    </p:spTree>
    <p:extLst>
      <p:ext uri="{BB962C8B-B14F-4D97-AF65-F5344CB8AC3E}">
        <p14:creationId xmlns:p14="http://schemas.microsoft.com/office/powerpoint/2010/main" val="132308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EAA12A-03BB-4DEF-A8DB-801E451CD543}"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CB7B3-89DC-4775-BF5B-DDD38E31C333}" type="slidenum">
              <a:rPr lang="en-GB" smtClean="0"/>
              <a:t>‹#›</a:t>
            </a:fld>
            <a:endParaRPr lang="en-GB"/>
          </a:p>
        </p:txBody>
      </p:sp>
    </p:spTree>
    <p:extLst>
      <p:ext uri="{BB962C8B-B14F-4D97-AF65-F5344CB8AC3E}">
        <p14:creationId xmlns:p14="http://schemas.microsoft.com/office/powerpoint/2010/main" val="395249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5EAA12A-03BB-4DEF-A8DB-801E451CD543}" type="datetimeFigureOut">
              <a:rPr lang="en-GB" smtClean="0"/>
              <a:t>30/04/2018</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B7CB7B3-89DC-4775-BF5B-DDD38E31C333}" type="slidenum">
              <a:rPr lang="en-GB" smtClean="0"/>
              <a:t>‹#›</a:t>
            </a:fld>
            <a:endParaRPr lang="en-GB"/>
          </a:p>
        </p:txBody>
      </p:sp>
    </p:spTree>
    <p:extLst>
      <p:ext uri="{BB962C8B-B14F-4D97-AF65-F5344CB8AC3E}">
        <p14:creationId xmlns:p14="http://schemas.microsoft.com/office/powerpoint/2010/main" val="25534552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EAA12A-03BB-4DEF-A8DB-801E451CD543}"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CB7B3-89DC-4775-BF5B-DDD38E31C333}" type="slidenum">
              <a:rPr lang="en-GB" smtClean="0"/>
              <a:t>‹#›</a:t>
            </a:fld>
            <a:endParaRPr lang="en-GB"/>
          </a:p>
        </p:txBody>
      </p:sp>
    </p:spTree>
    <p:extLst>
      <p:ext uri="{BB962C8B-B14F-4D97-AF65-F5344CB8AC3E}">
        <p14:creationId xmlns:p14="http://schemas.microsoft.com/office/powerpoint/2010/main" val="32259961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EAA12A-03BB-4DEF-A8DB-801E451CD543}" type="datetimeFigureOut">
              <a:rPr lang="en-GB" smtClean="0"/>
              <a:t>30/04/2018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7CB7B3-89DC-4775-BF5B-DDD38E31C333}" type="slidenum">
              <a:rPr lang="en-GB" smtClean="0"/>
              <a:t>‹#›</a:t>
            </a:fld>
            <a:endParaRPr lang="en-GB"/>
          </a:p>
        </p:txBody>
      </p:sp>
    </p:spTree>
    <p:extLst>
      <p:ext uri="{BB962C8B-B14F-4D97-AF65-F5344CB8AC3E}">
        <p14:creationId xmlns:p14="http://schemas.microsoft.com/office/powerpoint/2010/main" val="32873118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EAA12A-03BB-4DEF-A8DB-801E451CD543}" type="datetimeFigureOut">
              <a:rPr lang="en-GB" smtClean="0"/>
              <a:t>30/04/2018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7CB7B3-89DC-4775-BF5B-DDD38E31C333}" type="slidenum">
              <a:rPr lang="en-GB" smtClean="0"/>
              <a:t>‹#›</a:t>
            </a:fld>
            <a:endParaRPr lang="en-GB"/>
          </a:p>
        </p:txBody>
      </p:sp>
    </p:spTree>
    <p:extLst>
      <p:ext uri="{BB962C8B-B14F-4D97-AF65-F5344CB8AC3E}">
        <p14:creationId xmlns:p14="http://schemas.microsoft.com/office/powerpoint/2010/main" val="71447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AA12A-03BB-4DEF-A8DB-801E451CD543}" type="datetimeFigureOut">
              <a:rPr lang="en-GB" smtClean="0"/>
              <a:t>30/04/2018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7CB7B3-89DC-4775-BF5B-DDD38E31C333}" type="slidenum">
              <a:rPr lang="en-GB" smtClean="0"/>
              <a:t>‹#›</a:t>
            </a:fld>
            <a:endParaRPr lang="en-GB"/>
          </a:p>
        </p:txBody>
      </p:sp>
    </p:spTree>
    <p:extLst>
      <p:ext uri="{BB962C8B-B14F-4D97-AF65-F5344CB8AC3E}">
        <p14:creationId xmlns:p14="http://schemas.microsoft.com/office/powerpoint/2010/main" val="411388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AA12A-03BB-4DEF-A8DB-801E451CD543}"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CB7B3-89DC-4775-BF5B-DDD38E31C333}" type="slidenum">
              <a:rPr lang="en-GB" smtClean="0"/>
              <a:t>‹#›</a:t>
            </a:fld>
            <a:endParaRPr lang="en-GB"/>
          </a:p>
        </p:txBody>
      </p:sp>
    </p:spTree>
    <p:extLst>
      <p:ext uri="{BB962C8B-B14F-4D97-AF65-F5344CB8AC3E}">
        <p14:creationId xmlns:p14="http://schemas.microsoft.com/office/powerpoint/2010/main" val="13376771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AA12A-03BB-4DEF-A8DB-801E451CD543}"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CB7B3-89DC-4775-BF5B-DDD38E31C333}" type="slidenum">
              <a:rPr lang="en-GB" smtClean="0"/>
              <a:t>‹#›</a:t>
            </a:fld>
            <a:endParaRPr lang="en-GB"/>
          </a:p>
        </p:txBody>
      </p:sp>
    </p:spTree>
    <p:extLst>
      <p:ext uri="{BB962C8B-B14F-4D97-AF65-F5344CB8AC3E}">
        <p14:creationId xmlns:p14="http://schemas.microsoft.com/office/powerpoint/2010/main" val="36215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5EAA12A-03BB-4DEF-A8DB-801E451CD543}" type="datetimeFigureOut">
              <a:rPr lang="en-GB" smtClean="0"/>
              <a:t>30/04/2018</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B7CB7B3-89DC-4775-BF5B-DDD38E31C333}" type="slidenum">
              <a:rPr lang="en-GB" smtClean="0"/>
              <a:t>‹#›</a:t>
            </a:fld>
            <a:endParaRPr lang="en-GB"/>
          </a:p>
        </p:txBody>
      </p:sp>
    </p:spTree>
    <p:extLst>
      <p:ext uri="{BB962C8B-B14F-4D97-AF65-F5344CB8AC3E}">
        <p14:creationId xmlns:p14="http://schemas.microsoft.com/office/powerpoint/2010/main" val="347771519"/>
      </p:ext>
    </p:extLst>
  </p:cSld>
  <p:clrMap bg1="dk1" tx1="lt1" bg2="dk2" tx2="lt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Voter Behaviour and the media- REVISION </a:t>
            </a:r>
            <a:endParaRPr lang="en-GB" dirty="0"/>
          </a:p>
        </p:txBody>
      </p:sp>
      <p:pic>
        <p:nvPicPr>
          <p:cNvPr id="4" name="Picture 3"/>
          <p:cNvPicPr>
            <a:picLocks noChangeAspect="1"/>
          </p:cNvPicPr>
          <p:nvPr/>
        </p:nvPicPr>
        <p:blipFill>
          <a:blip r:embed="rId2"/>
          <a:stretch>
            <a:fillRect/>
          </a:stretch>
        </p:blipFill>
        <p:spPr>
          <a:xfrm>
            <a:off x="9288966" y="3007885"/>
            <a:ext cx="2903034" cy="3693998"/>
          </a:xfrm>
          <a:prstGeom prst="rect">
            <a:avLst/>
          </a:prstGeom>
        </p:spPr>
      </p:pic>
      <p:pic>
        <p:nvPicPr>
          <p:cNvPr id="5" name="Picture 4"/>
          <p:cNvPicPr>
            <a:picLocks noChangeAspect="1"/>
          </p:cNvPicPr>
          <p:nvPr/>
        </p:nvPicPr>
        <p:blipFill>
          <a:blip r:embed="rId3"/>
          <a:stretch>
            <a:fillRect/>
          </a:stretch>
        </p:blipFill>
        <p:spPr>
          <a:xfrm>
            <a:off x="108350" y="3036037"/>
            <a:ext cx="2831300" cy="3601844"/>
          </a:xfrm>
          <a:prstGeom prst="rect">
            <a:avLst/>
          </a:prstGeom>
        </p:spPr>
      </p:pic>
      <p:pic>
        <p:nvPicPr>
          <p:cNvPr id="6" name="Picture 5"/>
          <p:cNvPicPr>
            <a:picLocks noChangeAspect="1"/>
          </p:cNvPicPr>
          <p:nvPr/>
        </p:nvPicPr>
        <p:blipFill>
          <a:blip r:embed="rId4"/>
          <a:stretch>
            <a:fillRect/>
          </a:stretch>
        </p:blipFill>
        <p:spPr>
          <a:xfrm>
            <a:off x="4073122" y="4017284"/>
            <a:ext cx="4460487" cy="2509024"/>
          </a:xfrm>
          <a:prstGeom prst="rect">
            <a:avLst/>
          </a:prstGeom>
        </p:spPr>
      </p:pic>
      <p:pic>
        <p:nvPicPr>
          <p:cNvPr id="7" name="Picture 6"/>
          <p:cNvPicPr>
            <a:picLocks noChangeAspect="1"/>
          </p:cNvPicPr>
          <p:nvPr/>
        </p:nvPicPr>
        <p:blipFill>
          <a:blip r:embed="rId5"/>
          <a:stretch>
            <a:fillRect/>
          </a:stretch>
        </p:blipFill>
        <p:spPr>
          <a:xfrm>
            <a:off x="4488644" y="125658"/>
            <a:ext cx="3629444" cy="2040706"/>
          </a:xfrm>
          <a:prstGeom prst="rect">
            <a:avLst/>
          </a:prstGeom>
        </p:spPr>
      </p:pic>
      <p:pic>
        <p:nvPicPr>
          <p:cNvPr id="8" name="Picture 7"/>
          <p:cNvPicPr>
            <a:picLocks noChangeAspect="1"/>
          </p:cNvPicPr>
          <p:nvPr/>
        </p:nvPicPr>
        <p:blipFill>
          <a:blip r:embed="rId6"/>
          <a:stretch>
            <a:fillRect/>
          </a:stretch>
        </p:blipFill>
        <p:spPr>
          <a:xfrm>
            <a:off x="8587046" y="216196"/>
            <a:ext cx="3250278" cy="1950167"/>
          </a:xfrm>
          <a:prstGeom prst="rect">
            <a:avLst/>
          </a:prstGeom>
        </p:spPr>
      </p:pic>
      <p:pic>
        <p:nvPicPr>
          <p:cNvPr id="9" name="Picture 8"/>
          <p:cNvPicPr>
            <a:picLocks noChangeAspect="1"/>
          </p:cNvPicPr>
          <p:nvPr/>
        </p:nvPicPr>
        <p:blipFill>
          <a:blip r:embed="rId7"/>
          <a:stretch>
            <a:fillRect/>
          </a:stretch>
        </p:blipFill>
        <p:spPr>
          <a:xfrm>
            <a:off x="616176" y="348"/>
            <a:ext cx="3186203" cy="2166015"/>
          </a:xfrm>
          <a:prstGeom prst="rect">
            <a:avLst/>
          </a:prstGeom>
        </p:spPr>
      </p:pic>
    </p:spTree>
    <p:extLst>
      <p:ext uri="{BB962C8B-B14F-4D97-AF65-F5344CB8AC3E}">
        <p14:creationId xmlns:p14="http://schemas.microsoft.com/office/powerpoint/2010/main" val="2147057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502920"/>
            <a:ext cx="9784080" cy="1508760"/>
          </a:xfrm>
        </p:spPr>
        <p:txBody>
          <a:bodyPr>
            <a:normAutofit fontScale="90000"/>
          </a:bodyPr>
          <a:lstStyle/>
          <a:p>
            <a:r>
              <a:rPr lang="en-GB" b="1" dirty="0"/>
              <a:t>Evaluate the view that the publication of opinion polls should be banned in the run up to elections (30) </a:t>
            </a:r>
            <a:r>
              <a:rPr lang="en-GB" dirty="0"/>
              <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790069"/>
              </p:ext>
            </p:extLst>
          </p:nvPr>
        </p:nvGraphicFramePr>
        <p:xfrm>
          <a:off x="1203325" y="2011362"/>
          <a:ext cx="9783764" cy="4471815"/>
        </p:xfrm>
        <a:graphic>
          <a:graphicData uri="http://schemas.openxmlformats.org/drawingml/2006/table">
            <a:tbl>
              <a:tblPr firstRow="1" bandRow="1">
                <a:tableStyleId>{5C22544A-7EE6-4342-B048-85BDC9FD1C3A}</a:tableStyleId>
              </a:tblPr>
              <a:tblGrid>
                <a:gridCol w="4891882"/>
                <a:gridCol w="4891882"/>
              </a:tblGrid>
              <a:tr h="894363">
                <a:tc>
                  <a:txBody>
                    <a:bodyPr/>
                    <a:lstStyle/>
                    <a:p>
                      <a:r>
                        <a:rPr lang="en-GB" dirty="0" smtClean="0">
                          <a:solidFill>
                            <a:schemeClr val="bg1"/>
                          </a:solidFill>
                        </a:rPr>
                        <a:t>Ban </a:t>
                      </a:r>
                      <a:endParaRPr lang="en-GB" dirty="0">
                        <a:solidFill>
                          <a:schemeClr val="bg1"/>
                        </a:solidFill>
                      </a:endParaRPr>
                    </a:p>
                  </a:txBody>
                  <a:tcPr>
                    <a:solidFill>
                      <a:schemeClr val="bg2">
                        <a:lumMod val="40000"/>
                        <a:lumOff val="60000"/>
                      </a:schemeClr>
                    </a:solidFill>
                  </a:tcPr>
                </a:tc>
                <a:tc>
                  <a:txBody>
                    <a:bodyPr/>
                    <a:lstStyle/>
                    <a:p>
                      <a:r>
                        <a:rPr lang="en-GB" dirty="0" smtClean="0">
                          <a:solidFill>
                            <a:schemeClr val="bg1"/>
                          </a:solidFill>
                        </a:rPr>
                        <a:t>Don’t Ban </a:t>
                      </a:r>
                      <a:endParaRPr lang="en-GB" dirty="0">
                        <a:solidFill>
                          <a:schemeClr val="bg1"/>
                        </a:solidFill>
                      </a:endParaRPr>
                    </a:p>
                  </a:txBody>
                  <a:tcPr>
                    <a:solidFill>
                      <a:schemeClr val="bg2">
                        <a:lumMod val="40000"/>
                        <a:lumOff val="60000"/>
                      </a:schemeClr>
                    </a:solidFill>
                  </a:tcPr>
                </a:tc>
              </a:tr>
              <a:tr h="894363">
                <a:tc>
                  <a:txBody>
                    <a:bodyPr/>
                    <a:lstStyle/>
                    <a:p>
                      <a:endParaRPr lang="en-GB" dirty="0">
                        <a:solidFill>
                          <a:schemeClr val="bg1"/>
                        </a:solidFill>
                      </a:endParaRPr>
                    </a:p>
                  </a:txBody>
                  <a:tcPr>
                    <a:solidFill>
                      <a:schemeClr val="bg2">
                        <a:lumMod val="40000"/>
                        <a:lumOff val="60000"/>
                      </a:schemeClr>
                    </a:solidFill>
                  </a:tcPr>
                </a:tc>
                <a:tc>
                  <a:txBody>
                    <a:bodyPr/>
                    <a:lstStyle/>
                    <a:p>
                      <a:endParaRPr lang="en-GB">
                        <a:solidFill>
                          <a:schemeClr val="bg1"/>
                        </a:solidFill>
                      </a:endParaRPr>
                    </a:p>
                  </a:txBody>
                  <a:tcPr>
                    <a:solidFill>
                      <a:schemeClr val="bg2">
                        <a:lumMod val="40000"/>
                        <a:lumOff val="60000"/>
                      </a:schemeClr>
                    </a:solidFill>
                  </a:tcPr>
                </a:tc>
              </a:tr>
              <a:tr h="894363">
                <a:tc>
                  <a:txBody>
                    <a:bodyPr/>
                    <a:lstStyle/>
                    <a:p>
                      <a:endParaRPr lang="en-GB" dirty="0">
                        <a:solidFill>
                          <a:schemeClr val="bg1"/>
                        </a:solidFill>
                      </a:endParaRPr>
                    </a:p>
                  </a:txBody>
                  <a:tcPr>
                    <a:solidFill>
                      <a:schemeClr val="bg2">
                        <a:lumMod val="40000"/>
                        <a:lumOff val="60000"/>
                      </a:schemeClr>
                    </a:solidFill>
                  </a:tcPr>
                </a:tc>
                <a:tc>
                  <a:txBody>
                    <a:bodyPr/>
                    <a:lstStyle/>
                    <a:p>
                      <a:endParaRPr lang="en-GB" dirty="0">
                        <a:solidFill>
                          <a:schemeClr val="bg1"/>
                        </a:solidFill>
                      </a:endParaRPr>
                    </a:p>
                  </a:txBody>
                  <a:tcPr>
                    <a:solidFill>
                      <a:schemeClr val="bg2">
                        <a:lumMod val="40000"/>
                        <a:lumOff val="60000"/>
                      </a:schemeClr>
                    </a:solidFill>
                  </a:tcPr>
                </a:tc>
              </a:tr>
              <a:tr h="894363">
                <a:tc>
                  <a:txBody>
                    <a:bodyPr/>
                    <a:lstStyle/>
                    <a:p>
                      <a:endParaRPr lang="en-GB" dirty="0">
                        <a:solidFill>
                          <a:schemeClr val="bg1"/>
                        </a:solidFill>
                      </a:endParaRPr>
                    </a:p>
                  </a:txBody>
                  <a:tcPr>
                    <a:solidFill>
                      <a:schemeClr val="bg2">
                        <a:lumMod val="40000"/>
                        <a:lumOff val="60000"/>
                      </a:schemeClr>
                    </a:solidFill>
                  </a:tcPr>
                </a:tc>
                <a:tc>
                  <a:txBody>
                    <a:bodyPr/>
                    <a:lstStyle/>
                    <a:p>
                      <a:endParaRPr lang="en-GB" dirty="0">
                        <a:solidFill>
                          <a:schemeClr val="bg1"/>
                        </a:solidFill>
                      </a:endParaRPr>
                    </a:p>
                  </a:txBody>
                  <a:tcPr>
                    <a:solidFill>
                      <a:schemeClr val="bg2">
                        <a:lumMod val="40000"/>
                        <a:lumOff val="60000"/>
                      </a:schemeClr>
                    </a:solidFill>
                  </a:tcPr>
                </a:tc>
              </a:tr>
              <a:tr h="894363">
                <a:tc>
                  <a:txBody>
                    <a:bodyPr/>
                    <a:lstStyle/>
                    <a:p>
                      <a:endParaRPr lang="en-GB">
                        <a:solidFill>
                          <a:schemeClr val="bg1"/>
                        </a:solidFill>
                      </a:endParaRPr>
                    </a:p>
                  </a:txBody>
                  <a:tcPr>
                    <a:solidFill>
                      <a:schemeClr val="bg2">
                        <a:lumMod val="40000"/>
                        <a:lumOff val="60000"/>
                      </a:schemeClr>
                    </a:solidFill>
                  </a:tcPr>
                </a:tc>
                <a:tc>
                  <a:txBody>
                    <a:bodyPr/>
                    <a:lstStyle/>
                    <a:p>
                      <a:endParaRPr lang="en-GB" dirty="0">
                        <a:solidFill>
                          <a:schemeClr val="bg1"/>
                        </a:solidFill>
                      </a:endParaRPr>
                    </a:p>
                  </a:txBody>
                  <a:tcPr>
                    <a:solidFill>
                      <a:schemeClr val="bg2">
                        <a:lumMod val="40000"/>
                        <a:lumOff val="60000"/>
                      </a:schemeClr>
                    </a:solidFill>
                  </a:tcPr>
                </a:tc>
              </a:tr>
            </a:tbl>
          </a:graphicData>
        </a:graphic>
      </p:graphicFrame>
    </p:spTree>
    <p:extLst>
      <p:ext uri="{BB962C8B-B14F-4D97-AF65-F5344CB8AC3E}">
        <p14:creationId xmlns:p14="http://schemas.microsoft.com/office/powerpoint/2010/main" val="473253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6535084"/>
              </p:ext>
            </p:extLst>
          </p:nvPr>
        </p:nvGraphicFramePr>
        <p:xfrm>
          <a:off x="0" y="0"/>
          <a:ext cx="11994292" cy="6689365"/>
        </p:xfrm>
        <a:graphic>
          <a:graphicData uri="http://schemas.openxmlformats.org/drawingml/2006/table">
            <a:tbl>
              <a:tblPr firstRow="1" firstCol="1" bandRow="1">
                <a:tableStyleId>{5C22544A-7EE6-4342-B048-85BDC9FD1C3A}</a:tableStyleId>
              </a:tblPr>
              <a:tblGrid>
                <a:gridCol w="5568778"/>
                <a:gridCol w="4822042"/>
                <a:gridCol w="1603472"/>
              </a:tblGrid>
              <a:tr h="345989">
                <a:tc>
                  <a:txBody>
                    <a:bodyPr/>
                    <a:lstStyle/>
                    <a:p>
                      <a:pPr>
                        <a:lnSpc>
                          <a:spcPct val="115000"/>
                        </a:lnSpc>
                        <a:spcAft>
                          <a:spcPts val="0"/>
                        </a:spcAft>
                      </a:pPr>
                      <a:r>
                        <a:rPr lang="en-GB" sz="2000" dirty="0">
                          <a:solidFill>
                            <a:srgbClr val="0070C0"/>
                          </a:solidFill>
                          <a:effectLst/>
                        </a:rPr>
                        <a:t>Ban </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92" marR="58792" marT="0" marB="0">
                    <a:solidFill>
                      <a:schemeClr val="bg2">
                        <a:lumMod val="40000"/>
                        <a:lumOff val="60000"/>
                      </a:schemeClr>
                    </a:solidFill>
                  </a:tcPr>
                </a:tc>
                <a:tc>
                  <a:txBody>
                    <a:bodyPr/>
                    <a:lstStyle/>
                    <a:p>
                      <a:pPr>
                        <a:lnSpc>
                          <a:spcPct val="115000"/>
                        </a:lnSpc>
                        <a:spcAft>
                          <a:spcPts val="0"/>
                        </a:spcAft>
                      </a:pPr>
                      <a:r>
                        <a:rPr lang="en-GB" sz="2000">
                          <a:solidFill>
                            <a:srgbClr val="0070C0"/>
                          </a:solidFill>
                          <a:effectLst/>
                        </a:rPr>
                        <a:t>Don’t Ban </a:t>
                      </a:r>
                      <a:endParaRPr lang="en-GB" sz="20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92" marR="58792" marT="0" marB="0">
                    <a:solidFill>
                      <a:schemeClr val="bg2">
                        <a:lumMod val="40000"/>
                        <a:lumOff val="60000"/>
                      </a:schemeClr>
                    </a:solidFill>
                  </a:tcPr>
                </a:tc>
                <a:tc>
                  <a:txBody>
                    <a:bodyPr/>
                    <a:lstStyle/>
                    <a:p>
                      <a:pPr>
                        <a:lnSpc>
                          <a:spcPct val="115000"/>
                        </a:lnSpc>
                        <a:spcAft>
                          <a:spcPts val="0"/>
                        </a:spcAft>
                      </a:pPr>
                      <a:r>
                        <a:rPr lang="en-GB" sz="1800" dirty="0">
                          <a:solidFill>
                            <a:srgbClr val="0070C0"/>
                          </a:solidFill>
                          <a:effectLst/>
                        </a:rPr>
                        <a:t>Judgement?</a:t>
                      </a:r>
                      <a:endPar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92" marR="58792" marT="0" marB="0">
                    <a:solidFill>
                      <a:schemeClr val="bg2">
                        <a:lumMod val="40000"/>
                        <a:lumOff val="60000"/>
                      </a:schemeClr>
                    </a:solidFill>
                  </a:tcPr>
                </a:tc>
              </a:tr>
              <a:tr h="2331122">
                <a:tc>
                  <a:txBody>
                    <a:bodyPr/>
                    <a:lstStyle/>
                    <a:p>
                      <a:pPr>
                        <a:lnSpc>
                          <a:spcPct val="115000"/>
                        </a:lnSpc>
                        <a:spcAft>
                          <a:spcPts val="0"/>
                        </a:spcAft>
                      </a:pPr>
                      <a:r>
                        <a:rPr lang="en-GB" sz="2000" dirty="0">
                          <a:solidFill>
                            <a:srgbClr val="0070C0"/>
                          </a:solidFill>
                          <a:effectLst/>
                        </a:rPr>
                        <a:t>Opinion polls may influence the way people vote based on nothing but popularity of a party amongst other voters. </a:t>
                      </a:r>
                      <a:r>
                        <a:rPr lang="en-GB" sz="2000" b="0" dirty="0">
                          <a:solidFill>
                            <a:srgbClr val="0070C0"/>
                          </a:solidFill>
                          <a:effectLst/>
                        </a:rPr>
                        <a:t>In an informed and advanced modern democracy, people should be making decisions based on the issues, not simply ‘band-</a:t>
                      </a:r>
                      <a:r>
                        <a:rPr lang="en-GB" sz="2000" b="0" dirty="0" err="1">
                          <a:solidFill>
                            <a:srgbClr val="0070C0"/>
                          </a:solidFill>
                          <a:effectLst/>
                        </a:rPr>
                        <a:t>wagoning</a:t>
                      </a:r>
                      <a:r>
                        <a:rPr lang="en-GB" sz="2000" b="0" dirty="0">
                          <a:solidFill>
                            <a:srgbClr val="0070C0"/>
                          </a:solidFill>
                          <a:effectLst/>
                        </a:rPr>
                        <a:t>’ on to a party which is doing well in the polls. </a:t>
                      </a:r>
                      <a:endPar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92" marR="58792" marT="0" marB="0">
                    <a:solidFill>
                      <a:schemeClr val="bg2">
                        <a:lumMod val="40000"/>
                        <a:lumOff val="60000"/>
                      </a:schemeClr>
                    </a:solidFill>
                  </a:tcPr>
                </a:tc>
                <a:tc>
                  <a:txBody>
                    <a:bodyPr/>
                    <a:lstStyle/>
                    <a:p>
                      <a:pPr>
                        <a:lnSpc>
                          <a:spcPct val="115000"/>
                        </a:lnSpc>
                        <a:spcAft>
                          <a:spcPts val="0"/>
                        </a:spcAft>
                      </a:pPr>
                      <a:r>
                        <a:rPr lang="en-GB" sz="2000" b="1" dirty="0">
                          <a:solidFill>
                            <a:srgbClr val="0070C0"/>
                          </a:solidFill>
                          <a:effectLst/>
                        </a:rPr>
                        <a:t>It would impinge the principle of freedom of expression. </a:t>
                      </a:r>
                      <a:r>
                        <a:rPr lang="en-GB" sz="2000" b="0" dirty="0">
                          <a:solidFill>
                            <a:srgbClr val="0070C0"/>
                          </a:solidFill>
                          <a:effectLst/>
                        </a:rPr>
                        <a:t>Banning something means restricting the public’s access to information and stifling debate. Shouldn’t the public have a right to see if a party is doing badly. </a:t>
                      </a:r>
                      <a:endPar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92" marR="58792" marT="0" marB="0">
                    <a:solidFill>
                      <a:schemeClr val="bg2">
                        <a:lumMod val="40000"/>
                        <a:lumOff val="60000"/>
                      </a:schemeClr>
                    </a:solidFill>
                  </a:tcPr>
                </a:tc>
                <a:tc>
                  <a:txBody>
                    <a:bodyPr/>
                    <a:lstStyle/>
                    <a:p>
                      <a:pPr>
                        <a:lnSpc>
                          <a:spcPct val="115000"/>
                        </a:lnSpc>
                        <a:spcAft>
                          <a:spcPts val="0"/>
                        </a:spcAft>
                      </a:pPr>
                      <a:r>
                        <a:rPr lang="en-GB" sz="1200">
                          <a:solidFill>
                            <a:srgbClr val="0070C0"/>
                          </a:solidFill>
                          <a:effectLst/>
                        </a:rPr>
                        <a:t> </a:t>
                      </a:r>
                      <a:endParaRPr lang="en-GB" sz="9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92" marR="58792" marT="0" marB="0">
                    <a:solidFill>
                      <a:schemeClr val="bg2">
                        <a:lumMod val="40000"/>
                        <a:lumOff val="60000"/>
                      </a:schemeClr>
                    </a:solidFill>
                  </a:tcPr>
                </a:tc>
              </a:tr>
              <a:tr h="3885205">
                <a:tc>
                  <a:txBody>
                    <a:bodyPr/>
                    <a:lstStyle/>
                    <a:p>
                      <a:pPr>
                        <a:lnSpc>
                          <a:spcPct val="115000"/>
                        </a:lnSpc>
                        <a:spcAft>
                          <a:spcPts val="0"/>
                        </a:spcAft>
                      </a:pPr>
                      <a:r>
                        <a:rPr lang="en-GB" sz="2000" dirty="0">
                          <a:solidFill>
                            <a:srgbClr val="0070C0"/>
                          </a:solidFill>
                          <a:effectLst/>
                        </a:rPr>
                        <a:t>Opinion Polls have been proved wrong on countless occasions, and may mislead the public, making them change their vote based on inaccurate information. </a:t>
                      </a:r>
                      <a:r>
                        <a:rPr lang="en-GB" sz="2000" b="0" dirty="0">
                          <a:solidFill>
                            <a:srgbClr val="0070C0"/>
                          </a:solidFill>
                          <a:effectLst/>
                        </a:rPr>
                        <a:t>Some of the polls on 7 June 2017 (one day before the election) delivered Tory leads of seven points, 10 points, 12 points and 13 points. Turned out to be a 2-point lead! The last two polls before the Brexit referendum showed Britain remaining by 55% to 45% and 58% to 42%. This may have led to Remain voters staying at home and Brexit supporters making sure they voted. </a:t>
                      </a:r>
                      <a:endPar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92" marR="58792" marT="0" marB="0">
                    <a:solidFill>
                      <a:schemeClr val="bg2">
                        <a:lumMod val="40000"/>
                        <a:lumOff val="60000"/>
                      </a:schemeClr>
                    </a:solidFill>
                  </a:tcPr>
                </a:tc>
                <a:tc>
                  <a:txBody>
                    <a:bodyPr/>
                    <a:lstStyle/>
                    <a:p>
                      <a:pPr>
                        <a:lnSpc>
                          <a:spcPct val="115000"/>
                        </a:lnSpc>
                        <a:spcAft>
                          <a:spcPts val="0"/>
                        </a:spcAft>
                      </a:pPr>
                      <a:r>
                        <a:rPr lang="en-GB" sz="2000" b="1" dirty="0">
                          <a:solidFill>
                            <a:srgbClr val="0070C0"/>
                          </a:solidFill>
                          <a:effectLst/>
                        </a:rPr>
                        <a:t>Polls often get it close to exactly right, and polling is an evolving science, showing increasingly sophisticated and accurate results. </a:t>
                      </a:r>
                      <a:r>
                        <a:rPr lang="en-GB" sz="2000" b="0" dirty="0" err="1">
                          <a:solidFill>
                            <a:srgbClr val="0070C0"/>
                          </a:solidFill>
                          <a:effectLst/>
                        </a:rPr>
                        <a:t>Survation</a:t>
                      </a:r>
                      <a:r>
                        <a:rPr lang="en-GB" sz="2000" b="0" dirty="0">
                          <a:solidFill>
                            <a:srgbClr val="0070C0"/>
                          </a:solidFill>
                          <a:effectLst/>
                        </a:rPr>
                        <a:t> accurately predicted the result of the 2017 general election, calling a hung parliament, 2% lead for the Conservatives and they likely outcome of a deal with the DUP!</a:t>
                      </a:r>
                      <a:endParaRPr lang="en-GB"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92" marR="58792" marT="0" marB="0">
                    <a:solidFill>
                      <a:schemeClr val="bg2">
                        <a:lumMod val="40000"/>
                        <a:lumOff val="60000"/>
                      </a:schemeClr>
                    </a:solidFill>
                  </a:tcPr>
                </a:tc>
                <a:tc>
                  <a:txBody>
                    <a:bodyPr/>
                    <a:lstStyle/>
                    <a:p>
                      <a:pPr>
                        <a:lnSpc>
                          <a:spcPct val="115000"/>
                        </a:lnSpc>
                        <a:spcAft>
                          <a:spcPts val="0"/>
                        </a:spcAft>
                      </a:pPr>
                      <a:r>
                        <a:rPr lang="en-GB" sz="1200" dirty="0">
                          <a:solidFill>
                            <a:srgbClr val="0070C0"/>
                          </a:solidFill>
                          <a:effectLst/>
                        </a:rPr>
                        <a:t> </a:t>
                      </a: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792" marR="58792" marT="0" marB="0">
                    <a:solidFill>
                      <a:schemeClr val="bg2">
                        <a:lumMod val="40000"/>
                        <a:lumOff val="60000"/>
                      </a:schemeClr>
                    </a:solidFill>
                  </a:tcPr>
                </a:tc>
              </a:tr>
            </a:tbl>
          </a:graphicData>
        </a:graphic>
      </p:graphicFrame>
    </p:spTree>
    <p:extLst>
      <p:ext uri="{BB962C8B-B14F-4D97-AF65-F5344CB8AC3E}">
        <p14:creationId xmlns:p14="http://schemas.microsoft.com/office/powerpoint/2010/main" val="893573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6120644"/>
              </p:ext>
            </p:extLst>
          </p:nvPr>
        </p:nvGraphicFramePr>
        <p:xfrm>
          <a:off x="543177" y="90618"/>
          <a:ext cx="11103563" cy="6622053"/>
        </p:xfrm>
        <a:graphic>
          <a:graphicData uri="http://schemas.openxmlformats.org/drawingml/2006/table">
            <a:tbl>
              <a:tblPr firstRow="1" firstCol="1" bandRow="1">
                <a:tableStyleId>{5C22544A-7EE6-4342-B048-85BDC9FD1C3A}</a:tableStyleId>
              </a:tblPr>
              <a:tblGrid>
                <a:gridCol w="3701733"/>
                <a:gridCol w="5804732"/>
                <a:gridCol w="1597098"/>
              </a:tblGrid>
              <a:tr h="262504">
                <a:tc>
                  <a:txBody>
                    <a:bodyPr/>
                    <a:lstStyle/>
                    <a:p>
                      <a:pPr>
                        <a:lnSpc>
                          <a:spcPct val="115000"/>
                        </a:lnSpc>
                        <a:spcAft>
                          <a:spcPts val="0"/>
                        </a:spcAft>
                      </a:pPr>
                      <a:r>
                        <a:rPr lang="en-GB" sz="2000" b="1"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Ban </a:t>
                      </a:r>
                      <a:endPar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r>
                        <a:rPr lang="en-GB" sz="2000" b="1"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Don’t Ban</a:t>
                      </a:r>
                      <a:r>
                        <a:rPr lang="en-GB" sz="2000" b="1" baseline="0"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r>
                        <a:rPr lang="en-GB" sz="2000" b="1"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Judgement?</a:t>
                      </a:r>
                      <a:endPar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r>
              <a:tr h="3315316">
                <a:tc>
                  <a:txBody>
                    <a:bodyPr/>
                    <a:lstStyle/>
                    <a:p>
                      <a:pPr>
                        <a:lnSpc>
                          <a:spcPct val="115000"/>
                        </a:lnSpc>
                        <a:spcAft>
                          <a:spcPts val="0"/>
                        </a:spcAft>
                      </a:pPr>
                      <a:r>
                        <a:rPr lang="en-GB" sz="2000" b="1" dirty="0">
                          <a:solidFill>
                            <a:schemeClr val="bg2">
                              <a:lumMod val="50000"/>
                            </a:schemeClr>
                          </a:solidFill>
                          <a:effectLst/>
                        </a:rPr>
                        <a:t>Arguably, Politicians should not be slaves to ever-changing public opinion as expressed in the polls. </a:t>
                      </a:r>
                    </a:p>
                    <a:p>
                      <a:pPr>
                        <a:lnSpc>
                          <a:spcPct val="115000"/>
                        </a:lnSpc>
                        <a:spcAft>
                          <a:spcPts val="0"/>
                        </a:spcAft>
                      </a:pPr>
                      <a:r>
                        <a:rPr lang="en-GB" sz="2000" b="0" dirty="0">
                          <a:solidFill>
                            <a:schemeClr val="bg2">
                              <a:lumMod val="50000"/>
                            </a:schemeClr>
                          </a:solidFill>
                          <a:effectLst/>
                        </a:rPr>
                        <a:t>Politicians should campaign as conviction politicians, making policy as a result of detailed research and studies, not the whim of the les-informed, often emotive rather than rational, electorate. </a:t>
                      </a:r>
                      <a:endParaRPr lang="en-GB" sz="2000" b="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r>
                        <a:rPr lang="en-GB" sz="2000" b="1" dirty="0">
                          <a:solidFill>
                            <a:schemeClr val="bg2">
                              <a:lumMod val="50000"/>
                            </a:schemeClr>
                          </a:solidFill>
                          <a:effectLst/>
                        </a:rPr>
                        <a:t>Polls also help politicians gauge the most important issues for the public and form their policy positions on those issues. </a:t>
                      </a:r>
                      <a:r>
                        <a:rPr lang="en-GB" sz="2000" b="0" dirty="0">
                          <a:solidFill>
                            <a:schemeClr val="bg2">
                              <a:lumMod val="50000"/>
                            </a:schemeClr>
                          </a:solidFill>
                          <a:effectLst/>
                        </a:rPr>
                        <a:t>Lord Ashcroft's investment in individual 1,000-strong polls in marginal constituencies to help the Conservatives shape their message is another example of polls helping to shape a campaign (2015)</a:t>
                      </a:r>
                      <a:endParaRPr lang="en-GB" sz="2000" b="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endParaRPr lang="en-GB" sz="2000" b="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r>
              <a:tr h="2415813">
                <a:tc>
                  <a:txBody>
                    <a:bodyPr/>
                    <a:lstStyle/>
                    <a:p>
                      <a:pPr>
                        <a:lnSpc>
                          <a:spcPct val="115000"/>
                        </a:lnSpc>
                        <a:spcAft>
                          <a:spcPts val="0"/>
                        </a:spcAft>
                      </a:pPr>
                      <a:r>
                        <a:rPr lang="en-GB" sz="2000" b="1" dirty="0">
                          <a:solidFill>
                            <a:schemeClr val="bg2">
                              <a:lumMod val="50000"/>
                            </a:schemeClr>
                          </a:solidFill>
                          <a:effectLst/>
                        </a:rPr>
                        <a:t> </a:t>
                      </a:r>
                      <a:endPar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r>
                        <a:rPr lang="en-GB" sz="2000" b="1" dirty="0">
                          <a:solidFill>
                            <a:schemeClr val="bg2">
                              <a:lumMod val="50000"/>
                            </a:schemeClr>
                          </a:solidFill>
                          <a:effectLst/>
                        </a:rPr>
                        <a:t>Polls can help smaller parties gain recognition in the UK’s two-party system dominated by Labour and the Conservatives. </a:t>
                      </a:r>
                      <a:r>
                        <a:rPr lang="en-GB" sz="2000" b="0" dirty="0">
                          <a:solidFill>
                            <a:schemeClr val="bg2">
                              <a:lumMod val="50000"/>
                            </a:schemeClr>
                          </a:solidFill>
                          <a:effectLst/>
                        </a:rPr>
                        <a:t>The Greens used polls showing them with strong support very effectively in their successful campaign to be included in the planned televised debates for the 2015 election.</a:t>
                      </a:r>
                      <a:endParaRPr lang="en-GB" sz="2000" b="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endParaRPr lang="en-GB" sz="2000" b="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r>
            </a:tbl>
          </a:graphicData>
        </a:graphic>
      </p:graphicFrame>
    </p:spTree>
    <p:extLst>
      <p:ext uri="{BB962C8B-B14F-4D97-AF65-F5344CB8AC3E}">
        <p14:creationId xmlns:p14="http://schemas.microsoft.com/office/powerpoint/2010/main" val="3065307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881" y="404066"/>
            <a:ext cx="9784080" cy="1508760"/>
          </a:xfrm>
        </p:spPr>
        <p:txBody>
          <a:bodyPr>
            <a:normAutofit fontScale="90000"/>
          </a:bodyPr>
          <a:lstStyle/>
          <a:p>
            <a:r>
              <a:rPr lang="en-GB" b="1" dirty="0"/>
              <a:t>Evaluate the extent to which the dominance of the two main parties in the UK political system is in decline (30)</a:t>
            </a:r>
            <a:br>
              <a:rPr lang="en-GB" b="1" dirty="0"/>
            </a:br>
            <a:endParaRPr lang="en-GB" dirty="0"/>
          </a:p>
        </p:txBody>
      </p:sp>
      <p:sp>
        <p:nvSpPr>
          <p:cNvPr id="3" name="Content Placeholder 2"/>
          <p:cNvSpPr>
            <a:spLocks noGrp="1"/>
          </p:cNvSpPr>
          <p:nvPr>
            <p:ph idx="1"/>
          </p:nvPr>
        </p:nvSpPr>
        <p:spPr/>
        <p:txBody>
          <a:bodyPr/>
          <a:lstStyle/>
          <a:p>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965609987"/>
              </p:ext>
            </p:extLst>
          </p:nvPr>
        </p:nvGraphicFramePr>
        <p:xfrm>
          <a:off x="1203325" y="2011362"/>
          <a:ext cx="9783764" cy="4471815"/>
        </p:xfrm>
        <a:graphic>
          <a:graphicData uri="http://schemas.openxmlformats.org/drawingml/2006/table">
            <a:tbl>
              <a:tblPr firstRow="1" bandRow="1">
                <a:tableStyleId>{5C22544A-7EE6-4342-B048-85BDC9FD1C3A}</a:tableStyleId>
              </a:tblPr>
              <a:tblGrid>
                <a:gridCol w="4891882"/>
                <a:gridCol w="4891882"/>
              </a:tblGrid>
              <a:tr h="894363">
                <a:tc>
                  <a:txBody>
                    <a:bodyPr/>
                    <a:lstStyle/>
                    <a:p>
                      <a:r>
                        <a:rPr lang="en-GB" dirty="0" smtClean="0">
                          <a:solidFill>
                            <a:schemeClr val="bg1"/>
                          </a:solidFill>
                        </a:rPr>
                        <a:t>In</a:t>
                      </a:r>
                      <a:r>
                        <a:rPr lang="en-GB" baseline="0" dirty="0" smtClean="0">
                          <a:solidFill>
                            <a:schemeClr val="bg1"/>
                          </a:solidFill>
                        </a:rPr>
                        <a:t> decline </a:t>
                      </a:r>
                      <a:endParaRPr lang="en-GB" dirty="0">
                        <a:solidFill>
                          <a:schemeClr val="bg1"/>
                        </a:solidFill>
                      </a:endParaRPr>
                    </a:p>
                  </a:txBody>
                  <a:tcPr>
                    <a:solidFill>
                      <a:schemeClr val="bg2">
                        <a:lumMod val="40000"/>
                        <a:lumOff val="60000"/>
                      </a:schemeClr>
                    </a:solidFill>
                  </a:tcPr>
                </a:tc>
                <a:tc>
                  <a:txBody>
                    <a:bodyPr/>
                    <a:lstStyle/>
                    <a:p>
                      <a:r>
                        <a:rPr lang="en-GB" dirty="0" smtClean="0">
                          <a:solidFill>
                            <a:schemeClr val="bg1"/>
                          </a:solidFill>
                        </a:rPr>
                        <a:t>Not</a:t>
                      </a:r>
                      <a:r>
                        <a:rPr lang="en-GB" baseline="0" dirty="0" smtClean="0">
                          <a:solidFill>
                            <a:schemeClr val="bg1"/>
                          </a:solidFill>
                        </a:rPr>
                        <a:t> in decline</a:t>
                      </a:r>
                      <a:endParaRPr lang="en-GB" dirty="0">
                        <a:solidFill>
                          <a:schemeClr val="bg1"/>
                        </a:solidFill>
                      </a:endParaRPr>
                    </a:p>
                  </a:txBody>
                  <a:tcPr>
                    <a:solidFill>
                      <a:schemeClr val="bg2">
                        <a:lumMod val="40000"/>
                        <a:lumOff val="60000"/>
                      </a:schemeClr>
                    </a:solidFill>
                  </a:tcPr>
                </a:tc>
              </a:tr>
              <a:tr h="894363">
                <a:tc>
                  <a:txBody>
                    <a:bodyPr/>
                    <a:lstStyle/>
                    <a:p>
                      <a:endParaRPr lang="en-GB" dirty="0">
                        <a:solidFill>
                          <a:schemeClr val="bg1"/>
                        </a:solidFill>
                      </a:endParaRPr>
                    </a:p>
                  </a:txBody>
                  <a:tcPr>
                    <a:solidFill>
                      <a:schemeClr val="bg2">
                        <a:lumMod val="40000"/>
                        <a:lumOff val="60000"/>
                      </a:schemeClr>
                    </a:solidFill>
                  </a:tcPr>
                </a:tc>
                <a:tc>
                  <a:txBody>
                    <a:bodyPr/>
                    <a:lstStyle/>
                    <a:p>
                      <a:endParaRPr lang="en-GB">
                        <a:solidFill>
                          <a:schemeClr val="bg1"/>
                        </a:solidFill>
                      </a:endParaRPr>
                    </a:p>
                  </a:txBody>
                  <a:tcPr>
                    <a:solidFill>
                      <a:schemeClr val="bg2">
                        <a:lumMod val="40000"/>
                        <a:lumOff val="60000"/>
                      </a:schemeClr>
                    </a:solidFill>
                  </a:tcPr>
                </a:tc>
              </a:tr>
              <a:tr h="894363">
                <a:tc>
                  <a:txBody>
                    <a:bodyPr/>
                    <a:lstStyle/>
                    <a:p>
                      <a:endParaRPr lang="en-GB" dirty="0">
                        <a:solidFill>
                          <a:schemeClr val="bg1"/>
                        </a:solidFill>
                      </a:endParaRPr>
                    </a:p>
                  </a:txBody>
                  <a:tcPr>
                    <a:solidFill>
                      <a:schemeClr val="bg2">
                        <a:lumMod val="40000"/>
                        <a:lumOff val="60000"/>
                      </a:schemeClr>
                    </a:solidFill>
                  </a:tcPr>
                </a:tc>
                <a:tc>
                  <a:txBody>
                    <a:bodyPr/>
                    <a:lstStyle/>
                    <a:p>
                      <a:endParaRPr lang="en-GB" dirty="0">
                        <a:solidFill>
                          <a:schemeClr val="bg1"/>
                        </a:solidFill>
                      </a:endParaRPr>
                    </a:p>
                  </a:txBody>
                  <a:tcPr>
                    <a:solidFill>
                      <a:schemeClr val="bg2">
                        <a:lumMod val="40000"/>
                        <a:lumOff val="60000"/>
                      </a:schemeClr>
                    </a:solidFill>
                  </a:tcPr>
                </a:tc>
              </a:tr>
              <a:tr h="894363">
                <a:tc>
                  <a:txBody>
                    <a:bodyPr/>
                    <a:lstStyle/>
                    <a:p>
                      <a:endParaRPr lang="en-GB" dirty="0">
                        <a:solidFill>
                          <a:schemeClr val="bg1"/>
                        </a:solidFill>
                      </a:endParaRPr>
                    </a:p>
                  </a:txBody>
                  <a:tcPr>
                    <a:solidFill>
                      <a:schemeClr val="bg2">
                        <a:lumMod val="40000"/>
                        <a:lumOff val="60000"/>
                      </a:schemeClr>
                    </a:solidFill>
                  </a:tcPr>
                </a:tc>
                <a:tc>
                  <a:txBody>
                    <a:bodyPr/>
                    <a:lstStyle/>
                    <a:p>
                      <a:endParaRPr lang="en-GB" dirty="0">
                        <a:solidFill>
                          <a:schemeClr val="bg1"/>
                        </a:solidFill>
                      </a:endParaRPr>
                    </a:p>
                  </a:txBody>
                  <a:tcPr>
                    <a:solidFill>
                      <a:schemeClr val="bg2">
                        <a:lumMod val="40000"/>
                        <a:lumOff val="60000"/>
                      </a:schemeClr>
                    </a:solidFill>
                  </a:tcPr>
                </a:tc>
              </a:tr>
              <a:tr h="894363">
                <a:tc>
                  <a:txBody>
                    <a:bodyPr/>
                    <a:lstStyle/>
                    <a:p>
                      <a:endParaRPr lang="en-GB">
                        <a:solidFill>
                          <a:schemeClr val="bg1"/>
                        </a:solidFill>
                      </a:endParaRPr>
                    </a:p>
                  </a:txBody>
                  <a:tcPr>
                    <a:solidFill>
                      <a:schemeClr val="bg2">
                        <a:lumMod val="40000"/>
                        <a:lumOff val="60000"/>
                      </a:schemeClr>
                    </a:solidFill>
                  </a:tcPr>
                </a:tc>
                <a:tc>
                  <a:txBody>
                    <a:bodyPr/>
                    <a:lstStyle/>
                    <a:p>
                      <a:endParaRPr lang="en-GB" dirty="0">
                        <a:solidFill>
                          <a:schemeClr val="bg1"/>
                        </a:solidFill>
                      </a:endParaRPr>
                    </a:p>
                  </a:txBody>
                  <a:tcPr>
                    <a:solidFill>
                      <a:schemeClr val="bg2">
                        <a:lumMod val="40000"/>
                        <a:lumOff val="60000"/>
                      </a:schemeClr>
                    </a:solidFill>
                  </a:tcPr>
                </a:tc>
              </a:tr>
            </a:tbl>
          </a:graphicData>
        </a:graphic>
      </p:graphicFrame>
    </p:spTree>
    <p:extLst>
      <p:ext uri="{BB962C8B-B14F-4D97-AF65-F5344CB8AC3E}">
        <p14:creationId xmlns:p14="http://schemas.microsoft.com/office/powerpoint/2010/main" val="1694189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440695"/>
            <a:ext cx="9784080" cy="1508760"/>
          </a:xfrm>
        </p:spPr>
        <p:txBody>
          <a:bodyPr>
            <a:normAutofit fontScale="90000"/>
          </a:bodyPr>
          <a:lstStyle/>
          <a:p>
            <a:r>
              <a:rPr lang="en-GB" b="1" dirty="0"/>
              <a:t>Evaluate the extent to which the dominance of the two main parties in the UK political system is in decline (30)</a:t>
            </a:r>
            <a:br>
              <a:rPr lang="en-GB" b="1"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750277"/>
              </p:ext>
            </p:extLst>
          </p:nvPr>
        </p:nvGraphicFramePr>
        <p:xfrm>
          <a:off x="164755" y="1683704"/>
          <a:ext cx="11500021" cy="5492749"/>
        </p:xfrm>
        <a:graphic>
          <a:graphicData uri="http://schemas.openxmlformats.org/drawingml/2006/table">
            <a:tbl>
              <a:tblPr firstRow="1" firstCol="1" bandRow="1">
                <a:tableStyleId>{5C22544A-7EE6-4342-B048-85BDC9FD1C3A}</a:tableStyleId>
              </a:tblPr>
              <a:tblGrid>
                <a:gridCol w="4596297"/>
                <a:gridCol w="5552819"/>
                <a:gridCol w="1350905"/>
              </a:tblGrid>
              <a:tr h="574865">
                <a:tc>
                  <a:txBody>
                    <a:bodyPr/>
                    <a:lstStyle/>
                    <a:p>
                      <a:pPr>
                        <a:lnSpc>
                          <a:spcPct val="115000"/>
                        </a:lnSpc>
                        <a:spcAft>
                          <a:spcPts val="0"/>
                        </a:spcAft>
                      </a:pPr>
                      <a:r>
                        <a:rPr lang="en-GB" sz="1600" b="1" dirty="0">
                          <a:solidFill>
                            <a:schemeClr val="bg1"/>
                          </a:solidFill>
                          <a:effectLst/>
                        </a:rPr>
                        <a:t>Two-party dominance in decline </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47" marR="59647" marT="0" marB="0">
                    <a:solidFill>
                      <a:schemeClr val="bg2">
                        <a:lumMod val="40000"/>
                        <a:lumOff val="60000"/>
                      </a:schemeClr>
                    </a:solidFill>
                  </a:tcPr>
                </a:tc>
                <a:tc>
                  <a:txBody>
                    <a:bodyPr/>
                    <a:lstStyle/>
                    <a:p>
                      <a:pPr>
                        <a:lnSpc>
                          <a:spcPct val="115000"/>
                        </a:lnSpc>
                        <a:spcAft>
                          <a:spcPts val="0"/>
                        </a:spcAft>
                      </a:pPr>
                      <a:r>
                        <a:rPr lang="en-GB" sz="1600" b="1">
                          <a:solidFill>
                            <a:schemeClr val="bg1"/>
                          </a:solidFill>
                          <a:effectLst/>
                        </a:rPr>
                        <a:t>Not in Decline</a:t>
                      </a:r>
                      <a:endPar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47" marR="59647" marT="0" marB="0">
                    <a:solidFill>
                      <a:schemeClr val="bg2">
                        <a:lumMod val="40000"/>
                        <a:lumOff val="60000"/>
                      </a:schemeClr>
                    </a:solidFill>
                  </a:tcPr>
                </a:tc>
                <a:tc>
                  <a:txBody>
                    <a:bodyPr/>
                    <a:lstStyle/>
                    <a:p>
                      <a:pPr>
                        <a:lnSpc>
                          <a:spcPct val="115000"/>
                        </a:lnSpc>
                        <a:spcAft>
                          <a:spcPts val="0"/>
                        </a:spcAft>
                      </a:pPr>
                      <a:r>
                        <a:rPr lang="en-GB" sz="1600" b="1">
                          <a:solidFill>
                            <a:schemeClr val="bg1"/>
                          </a:solidFill>
                          <a:effectLst/>
                        </a:rPr>
                        <a:t>Judgement (which side is stronger)</a:t>
                      </a:r>
                      <a:endPar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47" marR="59647" marT="0" marB="0">
                    <a:solidFill>
                      <a:schemeClr val="bg2">
                        <a:lumMod val="40000"/>
                        <a:lumOff val="60000"/>
                      </a:schemeClr>
                    </a:solidFill>
                  </a:tcPr>
                </a:tc>
              </a:tr>
              <a:tr h="2154173">
                <a:tc>
                  <a:txBody>
                    <a:bodyPr/>
                    <a:lstStyle/>
                    <a:p>
                      <a:pPr>
                        <a:lnSpc>
                          <a:spcPct val="115000"/>
                        </a:lnSpc>
                        <a:spcAft>
                          <a:spcPts val="0"/>
                        </a:spcAft>
                      </a:pPr>
                      <a:r>
                        <a:rPr lang="en-GB" sz="1600" b="1" dirty="0">
                          <a:solidFill>
                            <a:schemeClr val="bg1"/>
                          </a:solidFill>
                          <a:effectLst/>
                        </a:rPr>
                        <a:t>Partisan </a:t>
                      </a:r>
                      <a:r>
                        <a:rPr lang="en-GB" sz="1600" b="1" dirty="0" err="1">
                          <a:solidFill>
                            <a:schemeClr val="bg1"/>
                          </a:solidFill>
                          <a:effectLst/>
                        </a:rPr>
                        <a:t>dealignment</a:t>
                      </a:r>
                      <a:r>
                        <a:rPr lang="en-GB" sz="1600" b="1" dirty="0">
                          <a:solidFill>
                            <a:schemeClr val="bg1"/>
                          </a:solidFill>
                          <a:effectLst/>
                        </a:rPr>
                        <a:t>: There is a long-term trend of voters turning away from the two main parties</a:t>
                      </a:r>
                      <a:r>
                        <a:rPr lang="en-GB" sz="1600" b="0" dirty="0">
                          <a:solidFill>
                            <a:schemeClr val="bg1"/>
                          </a:solidFill>
                          <a:effectLst/>
                        </a:rPr>
                        <a:t>. In 1974, 79% voted for the two main parties, whilst in 2010, just 67.6 per cent of all voters opted for Labour or the Tories. </a:t>
                      </a:r>
                    </a:p>
                    <a:p>
                      <a:pPr>
                        <a:lnSpc>
                          <a:spcPct val="115000"/>
                        </a:lnSpc>
                        <a:spcAft>
                          <a:spcPts val="0"/>
                        </a:spcAft>
                      </a:pPr>
                      <a:r>
                        <a:rPr lang="x-none" sz="1600" b="0" dirty="0">
                          <a:solidFill>
                            <a:schemeClr val="bg1"/>
                          </a:solidFill>
                          <a:effectLst/>
                        </a:rPr>
                        <a:t> </a:t>
                      </a:r>
                      <a:endParaRPr lang="en-GB" sz="1600" b="0" dirty="0">
                        <a:solidFill>
                          <a:schemeClr val="bg1"/>
                        </a:solidFill>
                        <a:effectLst/>
                      </a:endParaRPr>
                    </a:p>
                    <a:p>
                      <a:pPr>
                        <a:lnSpc>
                          <a:spcPct val="115000"/>
                        </a:lnSpc>
                        <a:spcAft>
                          <a:spcPts val="1000"/>
                        </a:spcAft>
                      </a:pPr>
                      <a:r>
                        <a:rPr lang="x-none" sz="1600" b="1" dirty="0">
                          <a:solidFill>
                            <a:schemeClr val="bg1"/>
                          </a:solidFill>
                          <a:effectLst/>
                        </a:rPr>
                        <a:t> </a:t>
                      </a:r>
                      <a:endParaRPr lang="en-GB" sz="1600" b="1" dirty="0">
                        <a:solidFill>
                          <a:schemeClr val="bg1"/>
                        </a:solidFill>
                        <a:effectLst/>
                      </a:endParaRPr>
                    </a:p>
                  </a:txBody>
                  <a:tcPr marL="59647" marR="59647" marT="0" marB="0">
                    <a:solidFill>
                      <a:schemeClr val="bg2">
                        <a:lumMod val="40000"/>
                        <a:lumOff val="60000"/>
                      </a:schemeClr>
                    </a:solidFill>
                  </a:tcPr>
                </a:tc>
                <a:tc>
                  <a:txBody>
                    <a:bodyPr/>
                    <a:lstStyle/>
                    <a:p>
                      <a:pPr>
                        <a:lnSpc>
                          <a:spcPct val="115000"/>
                        </a:lnSpc>
                        <a:spcAft>
                          <a:spcPts val="0"/>
                        </a:spcAft>
                      </a:pPr>
                      <a:r>
                        <a:rPr lang="en-GB" sz="1600" b="1" dirty="0">
                          <a:solidFill>
                            <a:schemeClr val="bg1"/>
                          </a:solidFill>
                          <a:effectLst/>
                        </a:rPr>
                        <a:t>2017 General Election: The percentage of voters who supported either Labour or Conservative was 82.3%. Partisan </a:t>
                      </a:r>
                      <a:r>
                        <a:rPr lang="en-GB" sz="1600" b="1" dirty="0" err="1">
                          <a:solidFill>
                            <a:schemeClr val="bg1"/>
                          </a:solidFill>
                          <a:effectLst/>
                        </a:rPr>
                        <a:t>Dealignment</a:t>
                      </a:r>
                      <a:r>
                        <a:rPr lang="en-GB" sz="1600" b="1" dirty="0">
                          <a:solidFill>
                            <a:schemeClr val="bg1"/>
                          </a:solidFill>
                          <a:effectLst/>
                        </a:rPr>
                        <a:t> is (potentially temporarily) over. </a:t>
                      </a:r>
                      <a:r>
                        <a:rPr lang="en-GB" sz="1600" b="0" dirty="0">
                          <a:solidFill>
                            <a:schemeClr val="bg1"/>
                          </a:solidFill>
                          <a:effectLst/>
                        </a:rPr>
                        <a:t>Theresa May might have failed to win a majority, but she got the Tories' highest share of the vote since 1983. Labour, meanwhile, did better under Jeremy </a:t>
                      </a:r>
                      <a:r>
                        <a:rPr lang="en-GB" sz="1600" b="0" dirty="0" err="1">
                          <a:solidFill>
                            <a:schemeClr val="bg1"/>
                          </a:solidFill>
                          <a:effectLst/>
                        </a:rPr>
                        <a:t>Corbyn</a:t>
                      </a:r>
                      <a:r>
                        <a:rPr lang="en-GB" sz="1600" b="0" dirty="0">
                          <a:solidFill>
                            <a:schemeClr val="bg1"/>
                          </a:solidFill>
                          <a:effectLst/>
                        </a:rPr>
                        <a:t> than it had done since 2001. It was the two parties' best </a:t>
                      </a:r>
                      <a:r>
                        <a:rPr lang="en-GB" sz="1600" b="0" dirty="0" smtClean="0">
                          <a:solidFill>
                            <a:schemeClr val="bg1"/>
                          </a:solidFill>
                          <a:effectLst/>
                        </a:rPr>
                        <a:t>combined </a:t>
                      </a:r>
                      <a:r>
                        <a:rPr lang="en-GB" sz="1600" b="0" dirty="0">
                          <a:solidFill>
                            <a:schemeClr val="bg1"/>
                          </a:solidFill>
                          <a:effectLst/>
                        </a:rPr>
                        <a:t>performance since </a:t>
                      </a:r>
                      <a:r>
                        <a:rPr lang="en-GB" sz="1600" b="0" dirty="0" smtClean="0">
                          <a:solidFill>
                            <a:schemeClr val="bg1"/>
                          </a:solidFill>
                          <a:effectLst/>
                        </a:rPr>
                        <a:t>1970.</a:t>
                      </a:r>
                      <a:endParaRPr lang="en-GB"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47" marR="59647" marT="0" marB="0">
                    <a:solidFill>
                      <a:schemeClr val="bg2">
                        <a:lumMod val="40000"/>
                        <a:lumOff val="60000"/>
                      </a:schemeClr>
                    </a:solidFill>
                  </a:tcPr>
                </a:tc>
                <a:tc>
                  <a:txBody>
                    <a:bodyPr/>
                    <a:lstStyle/>
                    <a:p>
                      <a:pPr>
                        <a:lnSpc>
                          <a:spcPct val="115000"/>
                        </a:lnSpc>
                        <a:spcAft>
                          <a:spcPts val="0"/>
                        </a:spcAft>
                      </a:pPr>
                      <a:r>
                        <a:rPr lang="x-none" sz="1600" b="1">
                          <a:solidFill>
                            <a:schemeClr val="bg1"/>
                          </a:solidFill>
                          <a:effectLst/>
                        </a:rPr>
                        <a:t> </a:t>
                      </a:r>
                      <a:endPar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47" marR="59647" marT="0" marB="0">
                    <a:solidFill>
                      <a:schemeClr val="bg2">
                        <a:lumMod val="40000"/>
                        <a:lumOff val="60000"/>
                      </a:schemeClr>
                    </a:solidFill>
                  </a:tcPr>
                </a:tc>
              </a:tr>
              <a:tr h="2116423">
                <a:tc>
                  <a:txBody>
                    <a:bodyPr/>
                    <a:lstStyle/>
                    <a:p>
                      <a:pPr>
                        <a:lnSpc>
                          <a:spcPct val="115000"/>
                        </a:lnSpc>
                        <a:spcAft>
                          <a:spcPts val="0"/>
                        </a:spcAft>
                      </a:pPr>
                      <a:r>
                        <a:rPr lang="en-GB" sz="1600" b="1" dirty="0">
                          <a:solidFill>
                            <a:schemeClr val="bg1"/>
                          </a:solidFill>
                          <a:effectLst/>
                        </a:rPr>
                        <a:t> Third party support has increased leading to multi-party politics in the UK. </a:t>
                      </a:r>
                      <a:r>
                        <a:rPr lang="en-GB" sz="1600" b="0" dirty="0">
                          <a:solidFill>
                            <a:schemeClr val="bg1"/>
                          </a:solidFill>
                          <a:effectLst/>
                        </a:rPr>
                        <a:t>Growth in UKIP support (3.8 million votes in 2015 – 12.6% of the votes), Greens and LIB Dems in 2010s. SNP winning 56 seats in 2015. </a:t>
                      </a:r>
                    </a:p>
                    <a:p>
                      <a:pPr>
                        <a:lnSpc>
                          <a:spcPct val="115000"/>
                        </a:lnSpc>
                        <a:spcAft>
                          <a:spcPts val="0"/>
                        </a:spcAft>
                      </a:pPr>
                      <a:r>
                        <a:rPr lang="x-none" sz="1600" b="1" dirty="0">
                          <a:solidFill>
                            <a:schemeClr val="bg1"/>
                          </a:solidFill>
                          <a:effectLst/>
                        </a:rPr>
                        <a:t> </a:t>
                      </a:r>
                      <a:endParaRPr lang="en-GB" sz="1600" b="1" dirty="0">
                        <a:solidFill>
                          <a:schemeClr val="bg1"/>
                        </a:solidFill>
                        <a:effectLst/>
                      </a:endParaRPr>
                    </a:p>
                    <a:p>
                      <a:pPr>
                        <a:lnSpc>
                          <a:spcPct val="115000"/>
                        </a:lnSpc>
                        <a:spcAft>
                          <a:spcPts val="1000"/>
                        </a:spcAft>
                      </a:pPr>
                      <a:r>
                        <a:rPr lang="x-none" sz="1600" b="1" dirty="0">
                          <a:solidFill>
                            <a:schemeClr val="bg1"/>
                          </a:solidFill>
                          <a:effectLst/>
                        </a:rPr>
                        <a:t> </a:t>
                      </a:r>
                      <a:endParaRPr lang="en-GB" sz="1600" b="1" dirty="0">
                        <a:solidFill>
                          <a:schemeClr val="bg1"/>
                        </a:solidFill>
                        <a:effectLst/>
                      </a:endParaRPr>
                    </a:p>
                    <a:p>
                      <a:pPr>
                        <a:lnSpc>
                          <a:spcPct val="115000"/>
                        </a:lnSpc>
                        <a:spcAft>
                          <a:spcPts val="1000"/>
                        </a:spcAft>
                      </a:pPr>
                      <a:r>
                        <a:rPr lang="x-none" sz="1600" b="1" dirty="0">
                          <a:solidFill>
                            <a:schemeClr val="bg1"/>
                          </a:solidFill>
                          <a:effectLst/>
                        </a:rPr>
                        <a:t> </a:t>
                      </a:r>
                      <a:endParaRPr lang="en-GB" sz="1600" b="1" dirty="0">
                        <a:solidFill>
                          <a:schemeClr val="bg1"/>
                        </a:solidFill>
                        <a:effectLst/>
                      </a:endParaRPr>
                    </a:p>
                    <a:p>
                      <a:pPr>
                        <a:lnSpc>
                          <a:spcPct val="115000"/>
                        </a:lnSpc>
                        <a:spcAft>
                          <a:spcPts val="1000"/>
                        </a:spcAft>
                      </a:pPr>
                      <a:r>
                        <a:rPr lang="x-none" sz="1600" b="1" dirty="0">
                          <a:solidFill>
                            <a:schemeClr val="bg1"/>
                          </a:solidFill>
                          <a:effectLst/>
                        </a:rPr>
                        <a:t> </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47" marR="59647" marT="0" marB="0">
                    <a:solidFill>
                      <a:schemeClr val="bg2">
                        <a:lumMod val="40000"/>
                        <a:lumOff val="60000"/>
                      </a:schemeClr>
                    </a:solidFill>
                  </a:tcPr>
                </a:tc>
                <a:tc>
                  <a:txBody>
                    <a:bodyPr/>
                    <a:lstStyle/>
                    <a:p>
                      <a:pPr>
                        <a:lnSpc>
                          <a:spcPct val="115000"/>
                        </a:lnSpc>
                        <a:spcAft>
                          <a:spcPts val="0"/>
                        </a:spcAft>
                      </a:pPr>
                      <a:r>
                        <a:rPr lang="en-GB" sz="1600" b="1" dirty="0">
                          <a:solidFill>
                            <a:schemeClr val="bg1"/>
                          </a:solidFill>
                          <a:effectLst/>
                        </a:rPr>
                        <a:t>There has been a collapse in third party support – support for UKIP and the Lib Dems have collapsed. </a:t>
                      </a:r>
                      <a:r>
                        <a:rPr lang="en-GB" sz="1600" b="0" dirty="0">
                          <a:solidFill>
                            <a:schemeClr val="bg1"/>
                          </a:solidFill>
                          <a:effectLst/>
                        </a:rPr>
                        <a:t>While the Liberal Democrats won an extra three seats in 2017, their share of vote actually declined by 0.5 per cent. The SNP lost 21 seats and their vote share fell 13.1% from 2015. The Greens were down by 2.5% and, most calamitous of all, UKIP has shed nearly 3.3 of  its 3.8 million 2015 election votes.</a:t>
                      </a:r>
                      <a:endParaRPr lang="en-GB"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47" marR="59647" marT="0" marB="0">
                    <a:solidFill>
                      <a:schemeClr val="bg2">
                        <a:lumMod val="40000"/>
                        <a:lumOff val="60000"/>
                      </a:schemeClr>
                    </a:solidFill>
                  </a:tcPr>
                </a:tc>
                <a:tc>
                  <a:txBody>
                    <a:bodyPr/>
                    <a:lstStyle/>
                    <a:p>
                      <a:pPr>
                        <a:lnSpc>
                          <a:spcPct val="115000"/>
                        </a:lnSpc>
                        <a:spcAft>
                          <a:spcPts val="0"/>
                        </a:spcAft>
                      </a:pPr>
                      <a:r>
                        <a:rPr lang="x-none" sz="1600" b="1" dirty="0">
                          <a:solidFill>
                            <a:schemeClr val="bg1"/>
                          </a:solidFill>
                          <a:effectLst/>
                        </a:rPr>
                        <a:t> </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47" marR="59647" marT="0" marB="0">
                    <a:solidFill>
                      <a:schemeClr val="bg2">
                        <a:lumMod val="40000"/>
                        <a:lumOff val="60000"/>
                      </a:schemeClr>
                    </a:solidFill>
                  </a:tcPr>
                </a:tc>
              </a:tr>
            </a:tbl>
          </a:graphicData>
        </a:graphic>
      </p:graphicFrame>
    </p:spTree>
    <p:extLst>
      <p:ext uri="{BB962C8B-B14F-4D97-AF65-F5344CB8AC3E}">
        <p14:creationId xmlns:p14="http://schemas.microsoft.com/office/powerpoint/2010/main" val="3441697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9587542"/>
              </p:ext>
            </p:extLst>
          </p:nvPr>
        </p:nvGraphicFramePr>
        <p:xfrm>
          <a:off x="563251" y="197708"/>
          <a:ext cx="11063416" cy="6549905"/>
        </p:xfrm>
        <a:graphic>
          <a:graphicData uri="http://schemas.openxmlformats.org/drawingml/2006/table">
            <a:tbl>
              <a:tblPr firstRow="1" firstCol="1" bandRow="1">
                <a:tableStyleId>{5C22544A-7EE6-4342-B048-85BDC9FD1C3A}</a:tableStyleId>
              </a:tblPr>
              <a:tblGrid>
                <a:gridCol w="4421797"/>
                <a:gridCol w="4585774"/>
                <a:gridCol w="2055845"/>
              </a:tblGrid>
              <a:tr h="58854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000" b="1" dirty="0" smtClean="0">
                          <a:solidFill>
                            <a:schemeClr val="bg1"/>
                          </a:solidFill>
                          <a:effectLst/>
                        </a:rPr>
                        <a:t>Two-party dominance in decline </a:t>
                      </a:r>
                      <a:endParaRPr lang="en-GB" sz="2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r>
                        <a:rPr lang="en-GB" sz="2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 in Decline </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r>
                        <a:rPr lang="en-GB" sz="2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Judgement? </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r>
              <a:tr h="2697429">
                <a:tc>
                  <a:txBody>
                    <a:bodyPr/>
                    <a:lstStyle/>
                    <a:p>
                      <a:pPr>
                        <a:lnSpc>
                          <a:spcPct val="115000"/>
                        </a:lnSpc>
                        <a:spcAft>
                          <a:spcPts val="0"/>
                        </a:spcAft>
                      </a:pPr>
                      <a:r>
                        <a:rPr lang="en-GB" sz="2000" b="1" dirty="0">
                          <a:solidFill>
                            <a:schemeClr val="bg1"/>
                          </a:solidFill>
                          <a:effectLst/>
                        </a:rPr>
                        <a:t>Voters see little difference between the Conservatives and Labour </a:t>
                      </a:r>
                      <a:r>
                        <a:rPr lang="en-GB" sz="2000" b="0" dirty="0">
                          <a:solidFill>
                            <a:schemeClr val="bg1"/>
                          </a:solidFill>
                          <a:effectLst/>
                        </a:rPr>
                        <a:t>–they captured the middle ground (</a:t>
                      </a:r>
                      <a:r>
                        <a:rPr lang="en-GB" sz="2000" b="0" dirty="0" err="1">
                          <a:solidFill>
                            <a:schemeClr val="bg1"/>
                          </a:solidFill>
                          <a:effectLst/>
                        </a:rPr>
                        <a:t>eg</a:t>
                      </a:r>
                      <a:r>
                        <a:rPr lang="en-GB" sz="2000" b="0" dirty="0">
                          <a:solidFill>
                            <a:schemeClr val="bg1"/>
                          </a:solidFill>
                          <a:effectLst/>
                        </a:rPr>
                        <a:t> New Labour and Conservatives in 2000s under Blair and Cameron.  </a:t>
                      </a:r>
                      <a:r>
                        <a:rPr lang="en-GB" sz="2000" b="0" dirty="0" smtClean="0">
                          <a:solidFill>
                            <a:schemeClr val="bg1"/>
                          </a:solidFill>
                          <a:effectLst/>
                        </a:rPr>
                        <a:t>Cameron called himself the ‘heir</a:t>
                      </a:r>
                      <a:r>
                        <a:rPr lang="en-GB" sz="2000" b="0" baseline="0" dirty="0" smtClean="0">
                          <a:solidFill>
                            <a:schemeClr val="bg1"/>
                          </a:solidFill>
                          <a:effectLst/>
                        </a:rPr>
                        <a:t> to Blair’ </a:t>
                      </a:r>
                      <a:endParaRPr lang="en-GB" sz="2000" b="0" dirty="0">
                        <a:solidFill>
                          <a:schemeClr val="bg1"/>
                        </a:solidFill>
                        <a:effectLst/>
                      </a:endParaRPr>
                    </a:p>
                    <a:p>
                      <a:pPr>
                        <a:lnSpc>
                          <a:spcPct val="115000"/>
                        </a:lnSpc>
                        <a:spcAft>
                          <a:spcPts val="0"/>
                        </a:spcAft>
                      </a:pPr>
                      <a:r>
                        <a:rPr lang="x-none" sz="2000" b="1" dirty="0">
                          <a:solidFill>
                            <a:schemeClr val="bg1"/>
                          </a:solidFill>
                          <a:effectLst/>
                        </a:rPr>
                        <a:t> </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r>
                        <a:rPr lang="en-GB" sz="2000" b="1" dirty="0">
                          <a:solidFill>
                            <a:schemeClr val="bg1"/>
                          </a:solidFill>
                          <a:effectLst/>
                        </a:rPr>
                        <a:t>The two main parties have clear ideological differences in 2017. </a:t>
                      </a:r>
                      <a:r>
                        <a:rPr lang="en-GB" sz="2000" b="0" dirty="0">
                          <a:solidFill>
                            <a:schemeClr val="bg1"/>
                          </a:solidFill>
                          <a:effectLst/>
                        </a:rPr>
                        <a:t>They no longer operate in the centre ground. </a:t>
                      </a:r>
                      <a:r>
                        <a:rPr lang="en-GB" sz="2000" b="0" dirty="0" err="1">
                          <a:solidFill>
                            <a:schemeClr val="bg1"/>
                          </a:solidFill>
                          <a:effectLst/>
                        </a:rPr>
                        <a:t>Corbyn</a:t>
                      </a:r>
                      <a:r>
                        <a:rPr lang="en-GB" sz="2000" b="0" dirty="0">
                          <a:solidFill>
                            <a:schemeClr val="bg1"/>
                          </a:solidFill>
                          <a:effectLst/>
                        </a:rPr>
                        <a:t> and nuclear issue. Privatisation v nationalisation etc. (Look at your notes from Political Parties)</a:t>
                      </a:r>
                      <a:endParaRPr lang="en-GB"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r>
                        <a:rPr lang="x-none" sz="2000">
                          <a:solidFill>
                            <a:schemeClr val="bg1"/>
                          </a:solidFill>
                          <a:effectLst/>
                        </a:rPr>
                        <a:t> </a:t>
                      </a:r>
                      <a:endParaRPr lang="en-GB"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r>
              <a:tr h="3151436">
                <a:tc>
                  <a:txBody>
                    <a:bodyPr/>
                    <a:lstStyle/>
                    <a:p>
                      <a:pPr>
                        <a:lnSpc>
                          <a:spcPct val="115000"/>
                        </a:lnSpc>
                        <a:spcAft>
                          <a:spcPts val="0"/>
                        </a:spcAft>
                      </a:pPr>
                      <a:r>
                        <a:rPr lang="en-GB" sz="2000" b="1" dirty="0">
                          <a:solidFill>
                            <a:schemeClr val="bg1"/>
                          </a:solidFill>
                          <a:effectLst/>
                        </a:rPr>
                        <a:t>Neither of the two main parties won enough seats to form a majority government in 2010 and so a coalition between the Conservatives and Lib Dems occurred. Theresa May is now relying on the DUP to govern since 2017.</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r>
                        <a:rPr lang="en-GB" sz="2000" b="1" dirty="0">
                          <a:solidFill>
                            <a:schemeClr val="bg1"/>
                          </a:solidFill>
                          <a:effectLst/>
                        </a:rPr>
                        <a:t>Young people have begun to vote in large numbers: </a:t>
                      </a:r>
                      <a:r>
                        <a:rPr lang="en-GB" sz="2000" b="0" dirty="0">
                          <a:solidFill>
                            <a:schemeClr val="bg1"/>
                          </a:solidFill>
                          <a:effectLst/>
                        </a:rPr>
                        <a:t>turnout amongst 18-24 </a:t>
                      </a:r>
                      <a:r>
                        <a:rPr lang="en-GB" sz="2000" b="0" dirty="0" err="1">
                          <a:solidFill>
                            <a:schemeClr val="bg1"/>
                          </a:solidFill>
                          <a:effectLst/>
                        </a:rPr>
                        <a:t>yr</a:t>
                      </a:r>
                      <a:r>
                        <a:rPr lang="en-GB" sz="2000" b="0" dirty="0">
                          <a:solidFill>
                            <a:schemeClr val="bg1"/>
                          </a:solidFill>
                          <a:effectLst/>
                        </a:rPr>
                        <a:t> olds was 54%, up from 43% in 2015. This was bound to benefit the Labour party, as 69% of 18-24 year olds voted Labour in 2017</a:t>
                      </a:r>
                      <a:endParaRPr lang="en-GB"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nSpc>
                          <a:spcPct val="115000"/>
                        </a:lnSpc>
                        <a:spcAft>
                          <a:spcPts val="0"/>
                        </a:spcAft>
                      </a:pPr>
                      <a:r>
                        <a:rPr lang="x-none" sz="2000" dirty="0">
                          <a:solidFill>
                            <a:schemeClr val="bg1"/>
                          </a:solidFill>
                          <a:effectLst/>
                        </a:rPr>
                        <a:t> </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r>
            </a:tbl>
          </a:graphicData>
        </a:graphic>
      </p:graphicFrame>
    </p:spTree>
    <p:extLst>
      <p:ext uri="{BB962C8B-B14F-4D97-AF65-F5344CB8AC3E}">
        <p14:creationId xmlns:p14="http://schemas.microsoft.com/office/powerpoint/2010/main" val="2877164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76" y="428779"/>
            <a:ext cx="10814004" cy="1508760"/>
          </a:xfrm>
        </p:spPr>
        <p:txBody>
          <a:bodyPr>
            <a:normAutofit fontScale="90000"/>
          </a:bodyPr>
          <a:lstStyle/>
          <a:p>
            <a:r>
              <a:rPr lang="en-GB" b="1" dirty="0"/>
              <a:t>Evaluate the extent to which </a:t>
            </a:r>
            <a:r>
              <a:rPr lang="en-GB" b="1" dirty="0" smtClean="0"/>
              <a:t>[insert factor] are </a:t>
            </a:r>
            <a:r>
              <a:rPr lang="en-GB" b="1" dirty="0"/>
              <a:t>the crucial factor in whether or not a political party is successful (30)</a:t>
            </a:r>
            <a:r>
              <a:rPr lang="en-GB" dirty="0"/>
              <a:t/>
            </a:r>
            <a:br>
              <a:rPr lang="en-GB" dirty="0"/>
            </a:br>
            <a:endParaRPr lang="en-GB" dirty="0"/>
          </a:p>
        </p:txBody>
      </p:sp>
      <p:sp>
        <p:nvSpPr>
          <p:cNvPr id="3" name="Content Placeholder 2"/>
          <p:cNvSpPr>
            <a:spLocks noGrp="1"/>
          </p:cNvSpPr>
          <p:nvPr>
            <p:ph idx="1"/>
          </p:nvPr>
        </p:nvSpPr>
        <p:spPr>
          <a:xfrm>
            <a:off x="543891" y="1937539"/>
            <a:ext cx="10807849" cy="4206240"/>
          </a:xfrm>
        </p:spPr>
        <p:txBody>
          <a:bodyPr/>
          <a:lstStyle/>
          <a:p>
            <a:r>
              <a:rPr lang="en-GB" b="1" u="sng" dirty="0"/>
              <a:t>BE AWARE:</a:t>
            </a:r>
            <a:r>
              <a:rPr lang="en-GB" b="1" i="1" dirty="0"/>
              <a:t> At first glance this question looks like a question about political parties, but its actually asking you about reasons for success, </a:t>
            </a:r>
            <a:r>
              <a:rPr lang="en-GB" b="1" i="1" u="sng" dirty="0"/>
              <a:t>i.e. at elections</a:t>
            </a:r>
            <a:r>
              <a:rPr lang="en-GB" b="1" i="1" dirty="0"/>
              <a:t>. Therefore, it’s about voting behaviour and comparing different factors </a:t>
            </a:r>
            <a:r>
              <a:rPr lang="en-GB" b="1" i="1" dirty="0" smtClean="0"/>
              <a:t>on electoral success. </a:t>
            </a:r>
          </a:p>
          <a:p>
            <a:endParaRPr lang="en-GB" b="1" i="1" dirty="0"/>
          </a:p>
          <a:p>
            <a:pPr marL="0" indent="0">
              <a:buNone/>
            </a:pPr>
            <a:r>
              <a:rPr lang="en-GB" b="1" i="1" dirty="0" smtClean="0"/>
              <a:t>Can structure it as: </a:t>
            </a:r>
          </a:p>
          <a:p>
            <a:pPr marL="0" indent="0">
              <a:buNone/>
            </a:pPr>
            <a:r>
              <a:rPr lang="en-GB" b="1" i="1" dirty="0" smtClean="0"/>
              <a:t>3 reasons why it’s party leaders vs. 3 other factors (media, valence, demographics)</a:t>
            </a:r>
          </a:p>
          <a:p>
            <a:pPr marL="0" indent="0">
              <a:buNone/>
            </a:pPr>
            <a:endParaRPr lang="en-GB" b="1" i="1" dirty="0" smtClean="0"/>
          </a:p>
          <a:p>
            <a:pPr marL="0" indent="0">
              <a:buNone/>
            </a:pPr>
            <a:r>
              <a:rPr lang="en-GB" b="1" i="1" dirty="0" smtClean="0"/>
              <a:t>If it’s a source question –</a:t>
            </a:r>
            <a:endParaRPr lang="en-GB" dirty="0"/>
          </a:p>
          <a:p>
            <a:r>
              <a:rPr lang="en-GB" dirty="0"/>
              <a:t> </a:t>
            </a:r>
          </a:p>
          <a:p>
            <a:endParaRPr lang="en-GB" dirty="0"/>
          </a:p>
        </p:txBody>
      </p:sp>
    </p:spTree>
    <p:extLst>
      <p:ext uri="{BB962C8B-B14F-4D97-AF65-F5344CB8AC3E}">
        <p14:creationId xmlns:p14="http://schemas.microsoft.com/office/powerpoint/2010/main" val="2542028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59" y="522673"/>
            <a:ext cx="11487135" cy="918713"/>
          </a:xfrm>
        </p:spPr>
        <p:txBody>
          <a:bodyPr>
            <a:normAutofit fontScale="90000"/>
          </a:bodyPr>
          <a:lstStyle/>
          <a:p>
            <a:r>
              <a:rPr lang="en-GB" dirty="0" smtClean="0"/>
              <a:t>Structure if it’s a source – however, you have to link back to factor given in question in each point!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8205990"/>
              </p:ext>
            </p:extLst>
          </p:nvPr>
        </p:nvGraphicFramePr>
        <p:xfrm>
          <a:off x="683739" y="1699329"/>
          <a:ext cx="10593860" cy="5064019"/>
        </p:xfrm>
        <a:graphic>
          <a:graphicData uri="http://schemas.openxmlformats.org/drawingml/2006/table">
            <a:tbl>
              <a:tblPr firstRow="1" bandRow="1">
                <a:tableStyleId>{5C22544A-7EE6-4342-B048-85BDC9FD1C3A}</a:tableStyleId>
              </a:tblPr>
              <a:tblGrid>
                <a:gridCol w="5296930"/>
                <a:gridCol w="5296930"/>
              </a:tblGrid>
              <a:tr h="324651">
                <a:tc>
                  <a:txBody>
                    <a:bodyPr/>
                    <a:lstStyle/>
                    <a:p>
                      <a:r>
                        <a:rPr lang="en-GB" dirty="0" smtClean="0"/>
                        <a:t>Introduction</a:t>
                      </a:r>
                      <a:r>
                        <a:rPr lang="en-GB" baseline="0" dirty="0" smtClean="0"/>
                        <a:t> </a:t>
                      </a:r>
                      <a:endParaRPr lang="en-GB" dirty="0"/>
                    </a:p>
                  </a:txBody>
                  <a:tcPr>
                    <a:solidFill>
                      <a:schemeClr val="bg2">
                        <a:lumMod val="40000"/>
                        <a:lumOff val="60000"/>
                      </a:schemeClr>
                    </a:solidFill>
                  </a:tcPr>
                </a:tc>
                <a:tc>
                  <a:txBody>
                    <a:bodyPr/>
                    <a:lstStyle/>
                    <a:p>
                      <a:endParaRPr lang="en-GB" dirty="0"/>
                    </a:p>
                  </a:txBody>
                  <a:tcPr>
                    <a:solidFill>
                      <a:schemeClr val="bg2">
                        <a:lumMod val="40000"/>
                        <a:lumOff val="60000"/>
                      </a:schemeClr>
                    </a:solidFill>
                  </a:tcPr>
                </a:tc>
              </a:tr>
              <a:tr h="800508">
                <a:tc>
                  <a:txBody>
                    <a:bodyPr/>
                    <a:lstStyle/>
                    <a:p>
                      <a:r>
                        <a:rPr lang="en-GB" dirty="0" smtClean="0"/>
                        <a:t>Leader Important</a:t>
                      </a:r>
                      <a:r>
                        <a:rPr lang="en-GB" baseline="0" dirty="0" smtClean="0"/>
                        <a:t> </a:t>
                      </a:r>
                    </a:p>
                    <a:p>
                      <a:endParaRPr lang="en-GB" baseline="0" dirty="0" smtClean="0"/>
                    </a:p>
                    <a:p>
                      <a:endParaRPr lang="en-GB" dirty="0"/>
                    </a:p>
                  </a:txBody>
                  <a:tcPr>
                    <a:solidFill>
                      <a:schemeClr val="bg2">
                        <a:lumMod val="40000"/>
                        <a:lumOff val="60000"/>
                      </a:schemeClr>
                    </a:solidFill>
                  </a:tcPr>
                </a:tc>
                <a:tc>
                  <a:txBody>
                    <a:bodyPr/>
                    <a:lstStyle/>
                    <a:p>
                      <a:r>
                        <a:rPr lang="en-GB" dirty="0" smtClean="0"/>
                        <a:t>Leader</a:t>
                      </a:r>
                      <a:r>
                        <a:rPr lang="en-GB" baseline="0" dirty="0" smtClean="0"/>
                        <a:t> not Important (then mini judgement) </a:t>
                      </a:r>
                      <a:endParaRPr lang="en-GB" dirty="0"/>
                    </a:p>
                  </a:txBody>
                  <a:tcPr>
                    <a:solidFill>
                      <a:schemeClr val="bg2">
                        <a:lumMod val="40000"/>
                        <a:lumOff val="60000"/>
                      </a:schemeClr>
                    </a:solidFill>
                  </a:tcPr>
                </a:tc>
              </a:tr>
              <a:tr h="800508">
                <a:tc>
                  <a:txBody>
                    <a:bodyPr/>
                    <a:lstStyle/>
                    <a:p>
                      <a:r>
                        <a:rPr lang="en-GB" dirty="0" smtClean="0"/>
                        <a:t>Media Important</a:t>
                      </a:r>
                      <a:r>
                        <a:rPr lang="en-GB" baseline="0" dirty="0" smtClean="0"/>
                        <a:t> </a:t>
                      </a:r>
                      <a:endParaRPr lang="en-GB" dirty="0" smtClean="0"/>
                    </a:p>
                    <a:p>
                      <a:endParaRPr lang="en-GB" dirty="0" smtClean="0"/>
                    </a:p>
                    <a:p>
                      <a:endParaRPr lang="en-GB" dirty="0"/>
                    </a:p>
                  </a:txBody>
                  <a:tcPr>
                    <a:solidFill>
                      <a:schemeClr val="bg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Media not important</a:t>
                      </a:r>
                      <a:r>
                        <a:rPr lang="en-GB" baseline="0" dirty="0" smtClean="0"/>
                        <a:t> (then mini judgement) </a:t>
                      </a:r>
                      <a:endParaRPr lang="en-GB" dirty="0" smtClean="0"/>
                    </a:p>
                    <a:p>
                      <a:endParaRPr lang="en-GB" dirty="0"/>
                    </a:p>
                  </a:txBody>
                  <a:tcPr>
                    <a:solidFill>
                      <a:schemeClr val="bg2">
                        <a:lumMod val="40000"/>
                        <a:lumOff val="60000"/>
                      </a:schemeClr>
                    </a:solidFill>
                  </a:tcPr>
                </a:tc>
              </a:tr>
              <a:tr h="1040659">
                <a:tc>
                  <a:txBody>
                    <a:bodyPr/>
                    <a:lstStyle/>
                    <a:p>
                      <a:r>
                        <a:rPr lang="en-GB" dirty="0" smtClean="0"/>
                        <a:t>Valence</a:t>
                      </a:r>
                      <a:r>
                        <a:rPr lang="en-GB" baseline="0" dirty="0" smtClean="0"/>
                        <a:t> issues Important </a:t>
                      </a:r>
                      <a:endParaRPr lang="en-GB" dirty="0" smtClean="0"/>
                    </a:p>
                    <a:p>
                      <a:endParaRPr lang="en-GB" dirty="0" smtClean="0"/>
                    </a:p>
                    <a:p>
                      <a:endParaRPr lang="en-GB" dirty="0"/>
                    </a:p>
                  </a:txBody>
                  <a:tcPr>
                    <a:solidFill>
                      <a:schemeClr val="bg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Valence</a:t>
                      </a:r>
                      <a:r>
                        <a:rPr lang="en-GB" baseline="0" dirty="0" smtClean="0"/>
                        <a:t> issues not Important (then mini judgement) </a:t>
                      </a: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a:p>
                  </a:txBody>
                  <a:tcPr>
                    <a:solidFill>
                      <a:schemeClr val="bg2">
                        <a:lumMod val="40000"/>
                        <a:lumOff val="60000"/>
                      </a:schemeClr>
                    </a:solidFill>
                  </a:tcPr>
                </a:tc>
              </a:tr>
              <a:tr h="800508">
                <a:tc>
                  <a:txBody>
                    <a:bodyPr/>
                    <a:lstStyle/>
                    <a:p>
                      <a:r>
                        <a:rPr lang="en-GB" dirty="0" smtClean="0">
                          <a:solidFill>
                            <a:srgbClr val="FF0000"/>
                          </a:solidFill>
                        </a:rPr>
                        <a:t>Optional - Demographic</a:t>
                      </a:r>
                      <a:r>
                        <a:rPr lang="en-GB" baseline="0" dirty="0" smtClean="0">
                          <a:solidFill>
                            <a:srgbClr val="FF0000"/>
                          </a:solidFill>
                        </a:rPr>
                        <a:t> Factors Important </a:t>
                      </a:r>
                      <a:endParaRPr lang="en-GB" dirty="0" smtClean="0">
                        <a:solidFill>
                          <a:srgbClr val="FF0000"/>
                        </a:solidFill>
                      </a:endParaRPr>
                    </a:p>
                    <a:p>
                      <a:endParaRPr lang="en-GB" dirty="0" smtClean="0"/>
                    </a:p>
                    <a:p>
                      <a:endParaRPr lang="en-GB" dirty="0"/>
                    </a:p>
                  </a:txBody>
                  <a:tcPr>
                    <a:solidFill>
                      <a:schemeClr val="bg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Optional - Demographic</a:t>
                      </a:r>
                      <a:r>
                        <a:rPr lang="en-GB" baseline="0" dirty="0" smtClean="0">
                          <a:solidFill>
                            <a:srgbClr val="FF0000"/>
                          </a:solidFill>
                        </a:rPr>
                        <a:t> Factors Important </a:t>
                      </a:r>
                      <a:endParaRPr lang="en-GB" dirty="0" smtClean="0">
                        <a:solidFill>
                          <a:srgbClr val="FF0000"/>
                        </a:solidFill>
                      </a:endParaRPr>
                    </a:p>
                    <a:p>
                      <a:r>
                        <a:rPr lang="en-GB" dirty="0" smtClean="0"/>
                        <a:t>(then mini</a:t>
                      </a:r>
                      <a:r>
                        <a:rPr lang="en-GB" baseline="0" dirty="0" smtClean="0"/>
                        <a:t> judgement) </a:t>
                      </a:r>
                      <a:endParaRPr lang="en-GB" dirty="0"/>
                    </a:p>
                  </a:txBody>
                  <a:tcPr>
                    <a:solidFill>
                      <a:schemeClr val="bg2">
                        <a:lumMod val="40000"/>
                        <a:lumOff val="60000"/>
                      </a:schemeClr>
                    </a:solidFill>
                  </a:tcPr>
                </a:tc>
              </a:tr>
              <a:tr h="800508">
                <a:tc>
                  <a:txBody>
                    <a:bodyPr/>
                    <a:lstStyle/>
                    <a:p>
                      <a:r>
                        <a:rPr lang="en-GB" dirty="0" smtClean="0"/>
                        <a:t>Conclusion </a:t>
                      </a:r>
                    </a:p>
                    <a:p>
                      <a:endParaRPr lang="en-GB" dirty="0" smtClean="0"/>
                    </a:p>
                    <a:p>
                      <a:endParaRPr lang="en-GB" dirty="0"/>
                    </a:p>
                  </a:txBody>
                  <a:tcPr>
                    <a:solidFill>
                      <a:schemeClr val="bg2">
                        <a:lumMod val="40000"/>
                        <a:lumOff val="60000"/>
                      </a:schemeClr>
                    </a:solidFill>
                  </a:tcPr>
                </a:tc>
                <a:tc>
                  <a:txBody>
                    <a:bodyPr/>
                    <a:lstStyle/>
                    <a:p>
                      <a:endParaRPr lang="en-GB" dirty="0"/>
                    </a:p>
                  </a:txBody>
                  <a:tcPr>
                    <a:solidFill>
                      <a:schemeClr val="bg2">
                        <a:lumMod val="40000"/>
                        <a:lumOff val="60000"/>
                      </a:schemeClr>
                    </a:solidFill>
                  </a:tcPr>
                </a:tc>
              </a:tr>
            </a:tbl>
          </a:graphicData>
        </a:graphic>
      </p:graphicFrame>
      <p:sp>
        <p:nvSpPr>
          <p:cNvPr id="5" name="Right Arrow 4"/>
          <p:cNvSpPr/>
          <p:nvPr/>
        </p:nvSpPr>
        <p:spPr>
          <a:xfrm>
            <a:off x="4931256" y="2081799"/>
            <a:ext cx="998621" cy="276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rot="8638881">
            <a:off x="4956902" y="2494115"/>
            <a:ext cx="998621" cy="276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4928027" y="2998916"/>
            <a:ext cx="998621" cy="276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5051977" y="3183157"/>
            <a:ext cx="877900" cy="707197"/>
          </a:xfrm>
          <a:prstGeom prst="rect">
            <a:avLst/>
          </a:prstGeom>
        </p:spPr>
      </p:pic>
      <p:pic>
        <p:nvPicPr>
          <p:cNvPr id="9" name="Picture 8"/>
          <p:cNvPicPr>
            <a:picLocks noChangeAspect="1"/>
          </p:cNvPicPr>
          <p:nvPr/>
        </p:nvPicPr>
        <p:blipFill>
          <a:blip r:embed="rId2"/>
          <a:stretch>
            <a:fillRect/>
          </a:stretch>
        </p:blipFill>
        <p:spPr>
          <a:xfrm>
            <a:off x="5102769" y="4223831"/>
            <a:ext cx="877900" cy="707197"/>
          </a:xfrm>
          <a:prstGeom prst="rect">
            <a:avLst/>
          </a:prstGeom>
        </p:spPr>
      </p:pic>
      <p:pic>
        <p:nvPicPr>
          <p:cNvPr id="10" name="Picture 9"/>
          <p:cNvPicPr>
            <a:picLocks noChangeAspect="1"/>
          </p:cNvPicPr>
          <p:nvPr/>
        </p:nvPicPr>
        <p:blipFill>
          <a:blip r:embed="rId2"/>
          <a:stretch>
            <a:fillRect/>
          </a:stretch>
        </p:blipFill>
        <p:spPr>
          <a:xfrm>
            <a:off x="5102769" y="5451998"/>
            <a:ext cx="877900" cy="707197"/>
          </a:xfrm>
          <a:prstGeom prst="rect">
            <a:avLst/>
          </a:prstGeom>
        </p:spPr>
      </p:pic>
      <p:pic>
        <p:nvPicPr>
          <p:cNvPr id="11" name="Picture 10"/>
          <p:cNvPicPr>
            <a:picLocks noChangeAspect="1"/>
          </p:cNvPicPr>
          <p:nvPr/>
        </p:nvPicPr>
        <p:blipFill>
          <a:blip r:embed="rId3"/>
          <a:stretch>
            <a:fillRect/>
          </a:stretch>
        </p:blipFill>
        <p:spPr>
          <a:xfrm>
            <a:off x="5029610" y="3797354"/>
            <a:ext cx="1024217" cy="335309"/>
          </a:xfrm>
          <a:prstGeom prst="rect">
            <a:avLst/>
          </a:prstGeom>
        </p:spPr>
      </p:pic>
      <p:pic>
        <p:nvPicPr>
          <p:cNvPr id="12" name="Picture 11"/>
          <p:cNvPicPr>
            <a:picLocks noChangeAspect="1"/>
          </p:cNvPicPr>
          <p:nvPr/>
        </p:nvPicPr>
        <p:blipFill>
          <a:blip r:embed="rId3"/>
          <a:stretch>
            <a:fillRect/>
          </a:stretch>
        </p:blipFill>
        <p:spPr>
          <a:xfrm>
            <a:off x="5041392" y="5007232"/>
            <a:ext cx="1024217" cy="335309"/>
          </a:xfrm>
          <a:prstGeom prst="rect">
            <a:avLst/>
          </a:prstGeom>
        </p:spPr>
      </p:pic>
    </p:spTree>
    <p:extLst>
      <p:ext uri="{BB962C8B-B14F-4D97-AF65-F5344CB8AC3E}">
        <p14:creationId xmlns:p14="http://schemas.microsoft.com/office/powerpoint/2010/main" val="344326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4041291"/>
              </p:ext>
            </p:extLst>
          </p:nvPr>
        </p:nvGraphicFramePr>
        <p:xfrm>
          <a:off x="1338146" y="2364057"/>
          <a:ext cx="8954430" cy="4131780"/>
        </p:xfrm>
        <a:graphic>
          <a:graphicData uri="http://schemas.openxmlformats.org/drawingml/2006/table">
            <a:tbl>
              <a:tblPr firstRow="1" firstCol="1" bandRow="1">
                <a:tableStyleId>{5C22544A-7EE6-4342-B048-85BDC9FD1C3A}</a:tableStyleId>
              </a:tblPr>
              <a:tblGrid>
                <a:gridCol w="2984810"/>
                <a:gridCol w="2984810"/>
                <a:gridCol w="2984810"/>
              </a:tblGrid>
              <a:tr h="576547">
                <a:tc>
                  <a:txBody>
                    <a:bodyPr/>
                    <a:lstStyle/>
                    <a:p>
                      <a:pPr>
                        <a:spcAft>
                          <a:spcPts val="0"/>
                        </a:spcAft>
                      </a:pPr>
                      <a:r>
                        <a:rPr lang="en-GB" sz="1800" b="1" dirty="0">
                          <a:solidFill>
                            <a:schemeClr val="bg1"/>
                          </a:solidFill>
                          <a:effectLst/>
                        </a:rPr>
                        <a:t>Abstention</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a:solidFill>
                            <a:schemeClr val="bg1"/>
                          </a:solidFill>
                          <a:effectLst/>
                        </a:rPr>
                        <a:t>Core voters</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a:solidFill>
                            <a:schemeClr val="bg1"/>
                          </a:solidFill>
                          <a:effectLst/>
                        </a:rPr>
                        <a:t>Deviant voting</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r>
              <a:tr h="650088">
                <a:tc>
                  <a:txBody>
                    <a:bodyPr/>
                    <a:lstStyle/>
                    <a:p>
                      <a:pPr>
                        <a:spcAft>
                          <a:spcPts val="0"/>
                        </a:spcAft>
                      </a:pPr>
                      <a:r>
                        <a:rPr lang="en-GB" sz="1800" b="1" dirty="0">
                          <a:solidFill>
                            <a:schemeClr val="bg1"/>
                          </a:solidFill>
                          <a:effectLst/>
                        </a:rPr>
                        <a:t>Class &amp; partisan </a:t>
                      </a:r>
                      <a:r>
                        <a:rPr lang="en-GB" sz="1800" b="1" dirty="0" err="1">
                          <a:solidFill>
                            <a:schemeClr val="bg1"/>
                          </a:solidFill>
                          <a:effectLst/>
                        </a:rPr>
                        <a:t>dealignment</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dirty="0">
                          <a:solidFill>
                            <a:schemeClr val="bg1"/>
                          </a:solidFill>
                          <a:effectLst/>
                        </a:rPr>
                        <a:t>Valence issues</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dirty="0">
                          <a:solidFill>
                            <a:schemeClr val="bg1"/>
                          </a:solidFill>
                          <a:effectLst/>
                        </a:rPr>
                        <a:t>Governing competency</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r>
              <a:tr h="650088">
                <a:tc>
                  <a:txBody>
                    <a:bodyPr/>
                    <a:lstStyle/>
                    <a:p>
                      <a:pPr>
                        <a:spcAft>
                          <a:spcPts val="0"/>
                        </a:spcAft>
                      </a:pPr>
                      <a:r>
                        <a:rPr lang="en-GB" sz="1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Expressive/Altruistic</a:t>
                      </a:r>
                      <a:r>
                        <a:rPr lang="en-GB" sz="18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voting</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Swing</a:t>
                      </a:r>
                      <a:r>
                        <a:rPr lang="en-GB" sz="18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voters</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Grey vote</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r>
              <a:tr h="525416">
                <a:tc>
                  <a:txBody>
                    <a:bodyPr/>
                    <a:lstStyle/>
                    <a:p>
                      <a:pPr>
                        <a:spcAft>
                          <a:spcPts val="0"/>
                        </a:spcAft>
                      </a:pPr>
                      <a:r>
                        <a:rPr lang="en-GB" sz="1800" b="1">
                          <a:solidFill>
                            <a:schemeClr val="bg1"/>
                          </a:solidFill>
                          <a:effectLst/>
                        </a:rPr>
                        <a:t>Disillusion and apathy</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a:solidFill>
                            <a:schemeClr val="bg1"/>
                          </a:solidFill>
                          <a:effectLst/>
                        </a:rPr>
                        <a:t>Manifesto</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a:solidFill>
                            <a:schemeClr val="bg1"/>
                          </a:solidFill>
                          <a:effectLst/>
                        </a:rPr>
                        <a:t>Mandate</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r>
              <a:tr h="576547">
                <a:tc>
                  <a:txBody>
                    <a:bodyPr/>
                    <a:lstStyle/>
                    <a:p>
                      <a:pPr>
                        <a:spcAft>
                          <a:spcPts val="0"/>
                        </a:spcAft>
                      </a:pPr>
                      <a:r>
                        <a:rPr lang="en-GB" sz="1800" b="1">
                          <a:solidFill>
                            <a:schemeClr val="bg1"/>
                          </a:solidFill>
                          <a:effectLst/>
                        </a:rPr>
                        <a:t>Economic voting</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a:solidFill>
                            <a:schemeClr val="bg1"/>
                          </a:solidFill>
                          <a:effectLst/>
                        </a:rPr>
                        <a:t>Swing/floating voter</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a:solidFill>
                            <a:schemeClr val="bg1"/>
                          </a:solidFill>
                          <a:effectLst/>
                        </a:rPr>
                        <a:t>Instrumental voting</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r>
              <a:tr h="576547">
                <a:tc>
                  <a:txBody>
                    <a:bodyPr/>
                    <a:lstStyle/>
                    <a:p>
                      <a:pPr>
                        <a:spcAft>
                          <a:spcPts val="0"/>
                        </a:spcAft>
                      </a:pPr>
                      <a:r>
                        <a:rPr lang="en-GB" sz="1800" b="1">
                          <a:solidFill>
                            <a:schemeClr val="bg1"/>
                          </a:solidFill>
                          <a:effectLst/>
                        </a:rPr>
                        <a:t>Political opinion poll</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a:solidFill>
                            <a:schemeClr val="bg1"/>
                          </a:solidFill>
                          <a:effectLst/>
                        </a:rPr>
                        <a:t>Rational choice model</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a:solidFill>
                            <a:schemeClr val="bg1"/>
                          </a:solidFill>
                          <a:effectLst/>
                        </a:rPr>
                        <a:t>Salience</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r>
              <a:tr h="576547">
                <a:tc>
                  <a:txBody>
                    <a:bodyPr/>
                    <a:lstStyle/>
                    <a:p>
                      <a:pPr>
                        <a:spcAft>
                          <a:spcPts val="0"/>
                        </a:spcAft>
                      </a:pPr>
                      <a:r>
                        <a:rPr lang="en-GB" sz="1800" b="1" dirty="0">
                          <a:solidFill>
                            <a:schemeClr val="bg1"/>
                          </a:solidFill>
                          <a:effectLst/>
                        </a:rPr>
                        <a:t>Social class </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a:solidFill>
                            <a:schemeClr val="bg1"/>
                          </a:solidFill>
                          <a:effectLst/>
                        </a:rPr>
                        <a:t>Tactical voting </a:t>
                      </a:r>
                      <a:endParaRPr lang="en-GB"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spcAft>
                          <a:spcPts val="0"/>
                        </a:spcAft>
                      </a:pPr>
                      <a:r>
                        <a:rPr lang="en-GB" sz="1800" b="1" dirty="0">
                          <a:solidFill>
                            <a:schemeClr val="bg1"/>
                          </a:solidFill>
                          <a:effectLst/>
                        </a:rPr>
                        <a:t>Turnout</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r>
            </a:tbl>
          </a:graphicData>
        </a:graphic>
      </p:graphicFrame>
    </p:spTree>
    <p:extLst>
      <p:ext uri="{BB962C8B-B14F-4D97-AF65-F5344CB8AC3E}">
        <p14:creationId xmlns:p14="http://schemas.microsoft.com/office/powerpoint/2010/main" val="3212734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factors can influence voter behaviour? </a:t>
            </a:r>
            <a:endParaRPr lang="en-GB" dirty="0"/>
          </a:p>
        </p:txBody>
      </p:sp>
      <p:sp>
        <p:nvSpPr>
          <p:cNvPr id="3" name="Content Placeholder 2"/>
          <p:cNvSpPr>
            <a:spLocks noGrp="1"/>
          </p:cNvSpPr>
          <p:nvPr>
            <p:ph idx="1"/>
          </p:nvPr>
        </p:nvSpPr>
        <p:spPr/>
        <p:txBody>
          <a:bodyPr/>
          <a:lstStyle/>
          <a:p>
            <a:r>
              <a:rPr lang="en-GB" dirty="0" smtClean="0"/>
              <a:t>Try to jot down as many as you can on the handout provided…. You’ve got 1 minute! </a:t>
            </a:r>
            <a:endParaRPr lang="en-GB" dirty="0"/>
          </a:p>
        </p:txBody>
      </p:sp>
      <p:pic>
        <p:nvPicPr>
          <p:cNvPr id="4" name="Picture 3"/>
          <p:cNvPicPr>
            <a:picLocks noChangeAspect="1"/>
          </p:cNvPicPr>
          <p:nvPr/>
        </p:nvPicPr>
        <p:blipFill>
          <a:blip r:embed="rId2"/>
          <a:stretch>
            <a:fillRect/>
          </a:stretch>
        </p:blipFill>
        <p:spPr>
          <a:xfrm>
            <a:off x="8997511" y="3921210"/>
            <a:ext cx="2815071" cy="3167449"/>
          </a:xfrm>
          <a:prstGeom prst="rect">
            <a:avLst/>
          </a:prstGeom>
        </p:spPr>
      </p:pic>
    </p:spTree>
    <p:extLst>
      <p:ext uri="{BB962C8B-B14F-4D97-AF65-F5344CB8AC3E}">
        <p14:creationId xmlns:p14="http://schemas.microsoft.com/office/powerpoint/2010/main" val="248761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factors can influence voter behaviour? </a:t>
            </a:r>
            <a:endParaRPr lang="en-GB" dirty="0"/>
          </a:p>
        </p:txBody>
      </p:sp>
      <p:sp>
        <p:nvSpPr>
          <p:cNvPr id="3" name="Content Placeholder 2"/>
          <p:cNvSpPr>
            <a:spLocks noGrp="1"/>
          </p:cNvSpPr>
          <p:nvPr>
            <p:ph idx="1"/>
          </p:nvPr>
        </p:nvSpPr>
        <p:spPr>
          <a:xfrm>
            <a:off x="1202919" y="2357669"/>
            <a:ext cx="9784080" cy="4206240"/>
          </a:xfrm>
        </p:spPr>
        <p:txBody>
          <a:bodyPr/>
          <a:lstStyle/>
          <a:p>
            <a:r>
              <a:rPr lang="en-GB" dirty="0" smtClean="0"/>
              <a:t>Demographic factors (Class, age, gender, ethnicity, region) </a:t>
            </a:r>
          </a:p>
          <a:p>
            <a:r>
              <a:rPr lang="en-GB" dirty="0" smtClean="0"/>
              <a:t>Party Leaders</a:t>
            </a:r>
          </a:p>
          <a:p>
            <a:r>
              <a:rPr lang="en-GB" dirty="0" smtClean="0"/>
              <a:t>Valence issues</a:t>
            </a:r>
          </a:p>
          <a:p>
            <a:r>
              <a:rPr lang="en-GB" dirty="0" smtClean="0"/>
              <a:t>Events </a:t>
            </a:r>
          </a:p>
          <a:p>
            <a:r>
              <a:rPr lang="en-GB" dirty="0" smtClean="0"/>
              <a:t>Media (+opinion polls) </a:t>
            </a:r>
          </a:p>
        </p:txBody>
      </p:sp>
      <p:pic>
        <p:nvPicPr>
          <p:cNvPr id="4" name="Picture 3"/>
          <p:cNvPicPr>
            <a:picLocks noChangeAspect="1"/>
          </p:cNvPicPr>
          <p:nvPr/>
        </p:nvPicPr>
        <p:blipFill>
          <a:blip r:embed="rId2"/>
          <a:stretch>
            <a:fillRect/>
          </a:stretch>
        </p:blipFill>
        <p:spPr>
          <a:xfrm>
            <a:off x="8997511" y="3921210"/>
            <a:ext cx="2815071" cy="3167449"/>
          </a:xfrm>
          <a:prstGeom prst="rect">
            <a:avLst/>
          </a:prstGeom>
        </p:spPr>
      </p:pic>
    </p:spTree>
    <p:extLst>
      <p:ext uri="{BB962C8B-B14F-4D97-AF65-F5344CB8AC3E}">
        <p14:creationId xmlns:p14="http://schemas.microsoft.com/office/powerpoint/2010/main" val="373197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3" y="-239931"/>
            <a:ext cx="10685916" cy="1508760"/>
          </a:xfrm>
        </p:spPr>
        <p:txBody>
          <a:bodyPr/>
          <a:lstStyle/>
          <a:p>
            <a:r>
              <a:rPr lang="en-GB" dirty="0" smtClean="0"/>
              <a:t>The four Types of voter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6771557"/>
              </p:ext>
            </p:extLst>
          </p:nvPr>
        </p:nvGraphicFramePr>
        <p:xfrm>
          <a:off x="122664" y="814039"/>
          <a:ext cx="11920654" cy="6134100"/>
        </p:xfrm>
        <a:graphic>
          <a:graphicData uri="http://schemas.openxmlformats.org/drawingml/2006/table">
            <a:tbl>
              <a:tblPr firstRow="1" firstCol="1" bandRow="1">
                <a:tableStyleId>{5C22544A-7EE6-4342-B048-85BDC9FD1C3A}</a:tableStyleId>
              </a:tblPr>
              <a:tblGrid>
                <a:gridCol w="11920654"/>
              </a:tblGrid>
              <a:tr h="5921297">
                <a:tc>
                  <a:txBody>
                    <a:bodyPr/>
                    <a:lstStyle/>
                    <a:p>
                      <a:pPr>
                        <a:lnSpc>
                          <a:spcPct val="115000"/>
                        </a:lnSpc>
                        <a:spcAft>
                          <a:spcPts val="0"/>
                        </a:spcAft>
                      </a:pPr>
                      <a:r>
                        <a:rPr lang="en-GB" sz="1600" b="1" u="sng" dirty="0" smtClean="0">
                          <a:solidFill>
                            <a:schemeClr val="bg1"/>
                          </a:solidFill>
                          <a:effectLst/>
                        </a:rPr>
                        <a:t>Deviant </a:t>
                      </a:r>
                      <a:r>
                        <a:rPr lang="en-GB" sz="1600" b="1" u="sng" dirty="0">
                          <a:solidFill>
                            <a:schemeClr val="bg1"/>
                          </a:solidFill>
                          <a:effectLst/>
                        </a:rPr>
                        <a:t>voters: </a:t>
                      </a:r>
                      <a:r>
                        <a:rPr lang="en-GB" sz="1600" b="1" dirty="0">
                          <a:solidFill>
                            <a:schemeClr val="bg1"/>
                          </a:solidFill>
                          <a:effectLst/>
                        </a:rPr>
                        <a:t>Voters who do not vote the way we would expect based on their social characteristics, especially when it comes to class. Examples are working class supporters of the Conservative party or middle class/upper class voters opting for the Labour party. In the past many ‘Deviant’ Conservative voters were thought to be doing so out of ‘deference’ – i.e. working class voter deferring their support to those whom they considered to be their superiors. This is no longer the case, it is more due to other factors such as the economy or immigration. </a:t>
                      </a:r>
                    </a:p>
                    <a:p>
                      <a:pPr>
                        <a:lnSpc>
                          <a:spcPct val="115000"/>
                        </a:lnSpc>
                        <a:spcAft>
                          <a:spcPts val="0"/>
                        </a:spcAft>
                      </a:pPr>
                      <a:r>
                        <a:rPr lang="en-GB" sz="1600" b="1" dirty="0">
                          <a:solidFill>
                            <a:schemeClr val="bg1"/>
                          </a:solidFill>
                          <a:effectLst/>
                        </a:rPr>
                        <a:t> </a:t>
                      </a:r>
                    </a:p>
                    <a:p>
                      <a:pPr>
                        <a:lnSpc>
                          <a:spcPct val="115000"/>
                        </a:lnSpc>
                        <a:spcAft>
                          <a:spcPts val="0"/>
                        </a:spcAft>
                      </a:pPr>
                      <a:r>
                        <a:rPr lang="en-GB" sz="1600" b="1" u="sng" dirty="0">
                          <a:solidFill>
                            <a:schemeClr val="bg1"/>
                          </a:solidFill>
                          <a:effectLst/>
                        </a:rPr>
                        <a:t>Floating (or swing) voters:</a:t>
                      </a:r>
                      <a:r>
                        <a:rPr lang="en-GB" sz="1600" b="1" dirty="0">
                          <a:solidFill>
                            <a:schemeClr val="bg1"/>
                          </a:solidFill>
                          <a:effectLst/>
                        </a:rPr>
                        <a:t> A voter who tends to vote unpredictably in different elections and is liable to change the party which they vote for often. These may be voters who feel no particular ideological allegiance to any one party. An example would be someone who voted Conservative in 2015 and then Labour in 2017. </a:t>
                      </a:r>
                      <a:r>
                        <a:rPr lang="en-GB" sz="1600" b="1" dirty="0" smtClean="0">
                          <a:solidFill>
                            <a:schemeClr val="bg1"/>
                          </a:solidFill>
                          <a:effectLst/>
                        </a:rPr>
                        <a:t>More likely to vote </a:t>
                      </a:r>
                      <a:r>
                        <a:rPr lang="en-GB" sz="1600" b="1" u="sng" dirty="0" smtClean="0">
                          <a:solidFill>
                            <a:schemeClr val="bg1"/>
                          </a:solidFill>
                          <a:effectLst/>
                        </a:rPr>
                        <a:t>Expressively or instrumentally. </a:t>
                      </a:r>
                      <a:endParaRPr lang="en-GB" sz="1600" b="1" u="sng" dirty="0">
                        <a:solidFill>
                          <a:schemeClr val="bg1"/>
                        </a:solidFill>
                        <a:effectLst/>
                      </a:endParaRPr>
                    </a:p>
                    <a:p>
                      <a:pPr>
                        <a:lnSpc>
                          <a:spcPct val="115000"/>
                        </a:lnSpc>
                        <a:spcAft>
                          <a:spcPts val="0"/>
                        </a:spcAft>
                      </a:pPr>
                      <a:r>
                        <a:rPr lang="en-GB" sz="1600" b="1" dirty="0">
                          <a:solidFill>
                            <a:schemeClr val="bg1"/>
                          </a:solidFill>
                          <a:effectLst/>
                        </a:rPr>
                        <a:t> </a:t>
                      </a:r>
                    </a:p>
                    <a:p>
                      <a:pPr>
                        <a:lnSpc>
                          <a:spcPct val="115000"/>
                        </a:lnSpc>
                        <a:spcAft>
                          <a:spcPts val="0"/>
                        </a:spcAft>
                      </a:pPr>
                      <a:r>
                        <a:rPr lang="en-GB" sz="1600" b="1" i="0" u="sng" dirty="0">
                          <a:solidFill>
                            <a:schemeClr val="bg1"/>
                          </a:solidFill>
                          <a:effectLst/>
                        </a:rPr>
                        <a:t>Tactical Voters: </a:t>
                      </a:r>
                      <a:r>
                        <a:rPr lang="en-GB" sz="1600" b="1" dirty="0">
                          <a:solidFill>
                            <a:schemeClr val="bg1"/>
                          </a:solidFill>
                          <a:effectLst/>
                        </a:rPr>
                        <a:t>A voter who feels that their first-choice vote will be wasted because it is for a party that has no chance of winning the constituency, may choose to vote for their second choice. By doing this they may still have an influence on the outcome. Typically, supporters of the Lib Dems or Greens vote either Labour or Conservative to try to keep their least favourite party from winning. This is tactical voting. </a:t>
                      </a:r>
                      <a:r>
                        <a:rPr lang="en-GB" sz="1600" b="1" dirty="0" smtClean="0">
                          <a:solidFill>
                            <a:schemeClr val="bg1"/>
                          </a:solidFill>
                          <a:effectLst/>
                        </a:rPr>
                        <a:t>Voters who</a:t>
                      </a:r>
                      <a:r>
                        <a:rPr lang="en-GB" sz="1600" b="1" baseline="0" dirty="0" smtClean="0">
                          <a:solidFill>
                            <a:schemeClr val="bg1"/>
                          </a:solidFill>
                          <a:effectLst/>
                        </a:rPr>
                        <a:t> went for the Tories to avoid a Lab-SNP coalition in 2015, or people who voted for Louise Irvine in 2017 - NHA</a:t>
                      </a:r>
                      <a:endParaRPr lang="en-GB" sz="1600" b="1" dirty="0">
                        <a:solidFill>
                          <a:schemeClr val="bg1"/>
                        </a:solidFill>
                        <a:effectLst/>
                      </a:endParaRPr>
                    </a:p>
                    <a:p>
                      <a:pPr>
                        <a:lnSpc>
                          <a:spcPct val="115000"/>
                        </a:lnSpc>
                        <a:spcAft>
                          <a:spcPts val="0"/>
                        </a:spcAft>
                      </a:pPr>
                      <a:r>
                        <a:rPr lang="en-GB" sz="1600" b="1" dirty="0">
                          <a:solidFill>
                            <a:schemeClr val="bg1"/>
                          </a:solidFill>
                          <a:effectLst/>
                        </a:rPr>
                        <a:t> </a:t>
                      </a:r>
                    </a:p>
                    <a:p>
                      <a:pPr>
                        <a:lnSpc>
                          <a:spcPct val="115000"/>
                        </a:lnSpc>
                        <a:spcAft>
                          <a:spcPts val="0"/>
                        </a:spcAft>
                      </a:pPr>
                      <a:r>
                        <a:rPr lang="en-GB" sz="1600" b="1" u="sng" dirty="0">
                          <a:solidFill>
                            <a:schemeClr val="bg1"/>
                          </a:solidFill>
                          <a:effectLst/>
                        </a:rPr>
                        <a:t>Core voters: </a:t>
                      </a:r>
                      <a:r>
                        <a:rPr lang="en-GB" sz="1600" b="1" dirty="0">
                          <a:solidFill>
                            <a:schemeClr val="bg1"/>
                          </a:solidFill>
                          <a:effectLst/>
                        </a:rPr>
                        <a:t>Parties are often said to be pursuing a ‘core vote strategy’ at election time, i.e. appealing to a fixed base of support, often defined by socio-economic, regional or class identification. This would be defined as working class support for the Labour Party traditionally being seen as Labour’s core support. It can be more complicated than this, as different party leaders can shift the core support, i.e. Thatcher, although a Conservative won some core working class supporters due to some of her key policies, such as selling off council houses. The core vote for the Conservatives and Labour has arguably been eroded over the years, linked potentially to Partisan </a:t>
                      </a:r>
                      <a:r>
                        <a:rPr lang="en-GB" sz="1600" b="1" dirty="0" smtClean="0">
                          <a:solidFill>
                            <a:schemeClr val="bg1"/>
                          </a:solidFill>
                          <a:effectLst/>
                        </a:rPr>
                        <a:t>Dealignment.</a:t>
                      </a:r>
                      <a:endParaRPr lang="en-GB" sz="1600" b="1" dirty="0">
                        <a:solidFill>
                          <a:schemeClr val="bg1"/>
                        </a:solidFill>
                        <a:effectLst/>
                      </a:endParaRPr>
                    </a:p>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93" marR="48993" marT="0" marB="0">
                    <a:solidFill>
                      <a:schemeClr val="bg2">
                        <a:lumMod val="20000"/>
                        <a:lumOff val="80000"/>
                      </a:schemeClr>
                    </a:solidFill>
                  </a:tcPr>
                </a:tc>
              </a:tr>
            </a:tbl>
          </a:graphicData>
        </a:graphic>
      </p:graphicFrame>
    </p:spTree>
    <p:extLst>
      <p:ext uri="{BB962C8B-B14F-4D97-AF65-F5344CB8AC3E}">
        <p14:creationId xmlns:p14="http://schemas.microsoft.com/office/powerpoint/2010/main" val="2706028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394" y="502919"/>
            <a:ext cx="9784080" cy="1508760"/>
          </a:xfrm>
        </p:spPr>
        <p:txBody>
          <a:bodyPr>
            <a:normAutofit fontScale="90000"/>
          </a:bodyPr>
          <a:lstStyle/>
          <a:p>
            <a:r>
              <a:rPr lang="en-GB" b="1" dirty="0"/>
              <a:t>The influence of valence issues on voting behaviour</a:t>
            </a:r>
            <a:r>
              <a:rPr lang="en-GB" dirty="0"/>
              <a:t/>
            </a:r>
            <a:br>
              <a:rPr lang="en-GB" dirty="0"/>
            </a:br>
            <a:endParaRPr lang="en-GB" dirty="0"/>
          </a:p>
        </p:txBody>
      </p:sp>
      <p:sp>
        <p:nvSpPr>
          <p:cNvPr id="3" name="Content Placeholder 2"/>
          <p:cNvSpPr>
            <a:spLocks noGrp="1"/>
          </p:cNvSpPr>
          <p:nvPr>
            <p:ph idx="1"/>
          </p:nvPr>
        </p:nvSpPr>
        <p:spPr>
          <a:xfrm>
            <a:off x="65903" y="2011679"/>
            <a:ext cx="11854248" cy="4652731"/>
          </a:xfrm>
        </p:spPr>
        <p:txBody>
          <a:bodyPr>
            <a:normAutofit fontScale="70000" lnSpcReduction="20000"/>
          </a:bodyPr>
          <a:lstStyle/>
          <a:p>
            <a:pPr marL="0" indent="0">
              <a:buNone/>
            </a:pPr>
            <a:r>
              <a:rPr lang="en-GB" sz="2300" dirty="0" smtClean="0"/>
              <a:t>Valence includes the image of the leader – but it’s also about how voters judge the parties on the most salient issues to them. </a:t>
            </a:r>
          </a:p>
          <a:p>
            <a:pPr marL="0" indent="0">
              <a:buNone/>
            </a:pPr>
            <a:endParaRPr lang="en-GB" dirty="0"/>
          </a:p>
          <a:p>
            <a:r>
              <a:rPr lang="en-GB" sz="2600" dirty="0"/>
              <a:t>Valence issues can have a big effect on voting behaviour, especially when it comes to floating or swing voters who have no particular allegiance to party, who may be looking for a deciding factor on which way to vote. </a:t>
            </a:r>
            <a:r>
              <a:rPr lang="en-GB" sz="2600" b="1" u="sng" dirty="0" smtClean="0"/>
              <a:t>They might vote instrumentally or altruistically. </a:t>
            </a:r>
            <a:endParaRPr lang="en-GB" sz="2600" b="1" u="sng" dirty="0"/>
          </a:p>
          <a:p>
            <a:pPr lvl="0"/>
            <a:r>
              <a:rPr lang="en-GB" sz="2600" dirty="0"/>
              <a:t>Valences issues can be defined as when most of the electorate hold similar views on an issue, they may decide to vote for one party or another based on </a:t>
            </a:r>
            <a:r>
              <a:rPr lang="en-GB" sz="2600" b="1" dirty="0"/>
              <a:t>how well they think the party and/or it’s leader will manage that particular issue</a:t>
            </a:r>
            <a:r>
              <a:rPr lang="en-GB" sz="2600" dirty="0"/>
              <a:t>, as well as on a judgement of how well the party managed it in the past. These are known as valence issues. This could be a particular issue such as national security, foreign policy or the economy. David Cameron played up to this, constantly referring to the Conservative </a:t>
            </a:r>
            <a:r>
              <a:rPr lang="en-GB" sz="2600" dirty="0" smtClean="0"/>
              <a:t>government’s </a:t>
            </a:r>
            <a:r>
              <a:rPr lang="en-GB" sz="2600" dirty="0"/>
              <a:t>‘long-term economic plan’ in 2015. </a:t>
            </a:r>
          </a:p>
          <a:p>
            <a:pPr lvl="0"/>
            <a:r>
              <a:rPr lang="en-GB" sz="2600" dirty="0"/>
              <a:t>Valence can also refer to the </a:t>
            </a:r>
            <a:r>
              <a:rPr lang="en-GB" sz="2600" b="1" dirty="0"/>
              <a:t>general ‘image’ of a party and its leader</a:t>
            </a:r>
            <a:r>
              <a:rPr lang="en-GB" sz="2600" dirty="0"/>
              <a:t>, which may affect </a:t>
            </a:r>
            <a:r>
              <a:rPr lang="en-GB" sz="2600" dirty="0" smtClean="0"/>
              <a:t>voting </a:t>
            </a:r>
            <a:r>
              <a:rPr lang="en-GB" sz="2600" dirty="0"/>
              <a:t>behaviour. Sometimes also called ‘competence voting.’ Theresa May entered into the 2017 general election arguing she could give the country ‘strong and stable leadership’’ but made several mistakes which made her seem indecisive, such as her U-turn on social care. Tony Blair created an image of youth and vitality in 1997, whilst Neil Kinnock was not as trusted by the electorate in 1992. </a:t>
            </a:r>
          </a:p>
          <a:p>
            <a:pPr lvl="0"/>
            <a:r>
              <a:rPr lang="en-GB" sz="2600" b="1" dirty="0"/>
              <a:t>Governing competence is a key valence issue </a:t>
            </a:r>
            <a:r>
              <a:rPr lang="en-GB" sz="2600" dirty="0"/>
              <a:t>– voters often base their decision in voting on how competent they feel the outgoing government has been and the potential competence of the other parties. Gordon Brown had been attacked in the press in the run up to the 2010 election for his violent temper and poor relationship management with ministers and advisors.  </a:t>
            </a:r>
          </a:p>
          <a:p>
            <a:endParaRPr lang="en-GB" dirty="0"/>
          </a:p>
        </p:txBody>
      </p:sp>
    </p:spTree>
    <p:extLst>
      <p:ext uri="{BB962C8B-B14F-4D97-AF65-F5344CB8AC3E}">
        <p14:creationId xmlns:p14="http://schemas.microsoft.com/office/powerpoint/2010/main" val="2493813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‘Demographics’ include? </a:t>
            </a:r>
            <a:endParaRPr lang="en-GB" dirty="0"/>
          </a:p>
        </p:txBody>
      </p:sp>
      <p:sp>
        <p:nvSpPr>
          <p:cNvPr id="3" name="Content Placeholder 2"/>
          <p:cNvSpPr>
            <a:spLocks noGrp="1"/>
          </p:cNvSpPr>
          <p:nvPr>
            <p:ph idx="1"/>
          </p:nvPr>
        </p:nvSpPr>
        <p:spPr/>
        <p:txBody>
          <a:bodyPr>
            <a:normAutofit lnSpcReduction="10000"/>
          </a:bodyPr>
          <a:lstStyle/>
          <a:p>
            <a:r>
              <a:rPr lang="en-GB" dirty="0"/>
              <a:t>Age</a:t>
            </a:r>
          </a:p>
          <a:p>
            <a:endParaRPr lang="en-GB" dirty="0"/>
          </a:p>
          <a:p>
            <a:r>
              <a:rPr lang="en-GB" dirty="0"/>
              <a:t>Class</a:t>
            </a:r>
          </a:p>
          <a:p>
            <a:endParaRPr lang="en-GB" dirty="0"/>
          </a:p>
          <a:p>
            <a:r>
              <a:rPr lang="en-GB" dirty="0"/>
              <a:t>Ethnicity </a:t>
            </a:r>
          </a:p>
          <a:p>
            <a:endParaRPr lang="en-GB" dirty="0"/>
          </a:p>
          <a:p>
            <a:r>
              <a:rPr lang="en-GB" dirty="0"/>
              <a:t>Region</a:t>
            </a:r>
          </a:p>
          <a:p>
            <a:endParaRPr lang="en-GB" dirty="0"/>
          </a:p>
          <a:p>
            <a:r>
              <a:rPr lang="en-GB" dirty="0"/>
              <a:t>Gender (probably not worth discussing in detail, however) </a:t>
            </a:r>
          </a:p>
          <a:p>
            <a:endParaRPr lang="en-GB" dirty="0"/>
          </a:p>
        </p:txBody>
      </p:sp>
    </p:spTree>
    <p:extLst>
      <p:ext uri="{BB962C8B-B14F-4D97-AF65-F5344CB8AC3E}">
        <p14:creationId xmlns:p14="http://schemas.microsoft.com/office/powerpoint/2010/main" val="2859745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influence of Class on Voting Behaviour </a:t>
            </a:r>
            <a:r>
              <a:rPr lang="en-GB" dirty="0"/>
              <a:t/>
            </a:r>
            <a:br>
              <a:rPr lang="en-GB" dirty="0"/>
            </a:br>
            <a:endParaRPr lang="en-GB" dirty="0"/>
          </a:p>
        </p:txBody>
      </p:sp>
      <p:sp>
        <p:nvSpPr>
          <p:cNvPr id="3" name="Content Placeholder 2"/>
          <p:cNvSpPr>
            <a:spLocks noGrp="1"/>
          </p:cNvSpPr>
          <p:nvPr>
            <p:ph idx="1"/>
          </p:nvPr>
        </p:nvSpPr>
        <p:spPr>
          <a:xfrm>
            <a:off x="0" y="1792936"/>
            <a:ext cx="11895438" cy="5065063"/>
          </a:xfrm>
        </p:spPr>
        <p:txBody>
          <a:bodyPr>
            <a:normAutofit fontScale="55000" lnSpcReduction="20000"/>
          </a:bodyPr>
          <a:lstStyle/>
          <a:p>
            <a:r>
              <a:rPr lang="en-GB" sz="3300" dirty="0" smtClean="0"/>
              <a:t>Traditionally </a:t>
            </a:r>
            <a:r>
              <a:rPr lang="en-GB" sz="3300" dirty="0"/>
              <a:t>in UK politics, class was the defining factor in how to determine how someone would vote, due to the strong class system within society. During the 1960, possible as many as 80% of people voted on class lines. Defined by AB Upper Middle Class) C1 (Middle class), C2 (skilled working class) and DE (working class).</a:t>
            </a:r>
          </a:p>
          <a:p>
            <a:pPr lvl="0"/>
            <a:r>
              <a:rPr lang="en-GB" sz="3300" dirty="0"/>
              <a:t>The way one voted was </a:t>
            </a:r>
            <a:r>
              <a:rPr lang="en-GB" sz="3300" b="1" dirty="0"/>
              <a:t>part of their class identity </a:t>
            </a:r>
            <a:r>
              <a:rPr lang="en-GB" sz="3300" dirty="0"/>
              <a:t>and the parties established strong links in communities defined on class lines, i.e. working class communities in the East End of London. </a:t>
            </a:r>
          </a:p>
          <a:p>
            <a:pPr lvl="0"/>
            <a:r>
              <a:rPr lang="en-GB" sz="3300" dirty="0"/>
              <a:t>However, in recent years, the UK has seen a progressive period of </a:t>
            </a:r>
            <a:r>
              <a:rPr lang="en-GB" sz="3300" b="1" dirty="0"/>
              <a:t>class </a:t>
            </a:r>
            <a:r>
              <a:rPr lang="en-GB" sz="3300" b="1" dirty="0" err="1"/>
              <a:t>dealignment</a:t>
            </a:r>
            <a:r>
              <a:rPr lang="en-GB" sz="3300" dirty="0"/>
              <a:t>. A trend in which progressively fewer people consider themselves to be a member of particular social class, and so class has a decreasing impact on their voting behaviour. </a:t>
            </a:r>
          </a:p>
          <a:p>
            <a:pPr lvl="0"/>
            <a:r>
              <a:rPr lang="en-GB" sz="3300" dirty="0"/>
              <a:t>For example, in the past AB voters at the higher end of the social class classification would be more liable to vote Conservative, with 78% doing so in 1964. </a:t>
            </a:r>
          </a:p>
          <a:p>
            <a:pPr lvl="0"/>
            <a:r>
              <a:rPr lang="en-GB" sz="3300" dirty="0"/>
              <a:t>In recent times this has declined dramatically, with only 40% of AB voters voting Conservative in 2010, with only small increases in 2015 and 2017. </a:t>
            </a:r>
          </a:p>
          <a:p>
            <a:pPr lvl="0"/>
            <a:r>
              <a:rPr lang="en-GB" sz="3300" dirty="0"/>
              <a:t>This may be due to the advent of New Labour under Tony Blair, a more centrist middle-ground vision of Labour values, as well as the growth in strength of the centrist Liberal Democrats from the 1980s onwards. </a:t>
            </a:r>
          </a:p>
          <a:p>
            <a:pPr lvl="0"/>
            <a:r>
              <a:rPr lang="en-GB" sz="3300" dirty="0"/>
              <a:t>However, class cannot be entirely written off as a factor influencing voting behaviour, as evidenced by continued working class support for the Labour party. Even centrist New Labour in 1997 received 59% of working class DE voter support, and in 2017 59% backed </a:t>
            </a:r>
            <a:r>
              <a:rPr lang="en-GB" sz="3300" dirty="0" err="1"/>
              <a:t>Corbyn</a:t>
            </a:r>
            <a:r>
              <a:rPr lang="en-GB" sz="3300" dirty="0"/>
              <a:t>. </a:t>
            </a:r>
          </a:p>
          <a:p>
            <a:pPr lvl="0"/>
            <a:r>
              <a:rPr lang="en-GB" sz="3300" dirty="0" smtClean="0"/>
              <a:t>Small Parties and Brexit – Class still matters – 64% of DE voters voted Leave in the referendum. 19% of DE voters voted UKIP in 2015 – this impacted Labour’s vote share in this category significantly. </a:t>
            </a:r>
            <a:endParaRPr lang="en-GB" sz="3300" dirty="0"/>
          </a:p>
          <a:p>
            <a:endParaRPr lang="en-GB" dirty="0"/>
          </a:p>
        </p:txBody>
      </p:sp>
    </p:spTree>
    <p:extLst>
      <p:ext uri="{BB962C8B-B14F-4D97-AF65-F5344CB8AC3E}">
        <p14:creationId xmlns:p14="http://schemas.microsoft.com/office/powerpoint/2010/main" val="1664555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relationship between age and voting behaviour</a:t>
            </a:r>
            <a:endParaRPr lang="en-GB" dirty="0"/>
          </a:p>
        </p:txBody>
      </p:sp>
      <p:sp>
        <p:nvSpPr>
          <p:cNvPr id="3" name="Content Placeholder 2"/>
          <p:cNvSpPr>
            <a:spLocks noGrp="1"/>
          </p:cNvSpPr>
          <p:nvPr>
            <p:ph idx="1"/>
          </p:nvPr>
        </p:nvSpPr>
        <p:spPr>
          <a:xfrm>
            <a:off x="164756" y="2011680"/>
            <a:ext cx="11705967" cy="4206240"/>
          </a:xfrm>
        </p:spPr>
        <p:txBody>
          <a:bodyPr>
            <a:normAutofit fontScale="85000" lnSpcReduction="20000"/>
          </a:bodyPr>
          <a:lstStyle/>
          <a:p>
            <a:r>
              <a:rPr lang="en-GB" sz="2400" dirty="0" smtClean="0"/>
              <a:t>The </a:t>
            </a:r>
            <a:r>
              <a:rPr lang="en-GB" sz="2400" dirty="0"/>
              <a:t>first aspect of the relationship is that the </a:t>
            </a:r>
            <a:r>
              <a:rPr lang="en-GB" sz="2400" b="1" dirty="0"/>
              <a:t>younger you are, the more likely you are to vote Labour.</a:t>
            </a:r>
            <a:r>
              <a:rPr lang="en-GB" sz="2400" dirty="0"/>
              <a:t>  Winston Churchill once said “if a man is not a socialist by the time he is 20, he has no heart. If he is not a Conservative by the time he is 40, he has no brain.” These words still tend to reflect the pattern between age and voting behaviour today. At the 2017 general election, 18% of the 18-24 bracket voted Conservative compared to 67% for Labour. The older the voter, the less likely voting Labour becomes. In the 65+ age bracket, only 23% voted Labour in 2017. This suggests a strong link between age and voting behaviour.  </a:t>
            </a:r>
          </a:p>
          <a:p>
            <a:r>
              <a:rPr lang="en-GB" sz="2400" dirty="0"/>
              <a:t>The second key aspect of the relationship which is linked to the first is that </a:t>
            </a:r>
            <a:r>
              <a:rPr lang="en-GB" sz="2400" b="1" dirty="0"/>
              <a:t>the broadly Conservative-leaning 65+ age bracket shows high turnout figures in all elections,</a:t>
            </a:r>
            <a:r>
              <a:rPr lang="en-GB" sz="2400" dirty="0"/>
              <a:t> with 76% in 2010, 78% in 2015 and 71% in 2017. This is sometimes referred to as the grey vote, and is significant because it give a big advantage to the Conservatives who 59% of the 65+ bracket voted for in 2017, and UKIP (previously in 2015) who are most supported by the elderly. This suggests a strong link between age and voting behaviour. </a:t>
            </a:r>
          </a:p>
          <a:p>
            <a:r>
              <a:rPr lang="en-GB" sz="2400" dirty="0"/>
              <a:t>The third key aspect of relationship can be seen in the fact that, statistically, </a:t>
            </a:r>
            <a:r>
              <a:rPr lang="en-GB" sz="2400" b="1" dirty="0"/>
              <a:t>the younger you are, the less likely you are to vote.</a:t>
            </a:r>
            <a:r>
              <a:rPr lang="en-GB" sz="2400" dirty="0"/>
              <a:t> Turnout amongst the 18-24 age bracket has been the lowest of any bracket in the previous three elections. In 2010, turnout in this bracket was at 44%, 2015 it was at 43% and 2017 it was at 54%. A likely cause is widespread apathy amongst young voters and a lack of political education. This is significant because it may make it difficult for more radical parties like the Greens to make an impact, and it may discriminate slightly against the labour Party. </a:t>
            </a:r>
          </a:p>
          <a:p>
            <a:endParaRPr lang="en-GB" dirty="0"/>
          </a:p>
        </p:txBody>
      </p:sp>
    </p:spTree>
    <p:extLst>
      <p:ext uri="{BB962C8B-B14F-4D97-AF65-F5344CB8AC3E}">
        <p14:creationId xmlns:p14="http://schemas.microsoft.com/office/powerpoint/2010/main" val="3260350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131</TotalTime>
  <Words>2006</Words>
  <Application>Microsoft Office PowerPoint</Application>
  <PresentationFormat>Widescreen</PresentationFormat>
  <Paragraphs>139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Corbel</vt:lpstr>
      <vt:lpstr>Times New Roman</vt:lpstr>
      <vt:lpstr>Wingdings</vt:lpstr>
      <vt:lpstr>Banded</vt:lpstr>
      <vt:lpstr>Voter Behaviour and the media- REVISION </vt:lpstr>
      <vt:lpstr>Key terms </vt:lpstr>
      <vt:lpstr>What factors can influence voter behaviour? </vt:lpstr>
      <vt:lpstr>What factors can influence voter behaviour? </vt:lpstr>
      <vt:lpstr>The four Types of voter</vt:lpstr>
      <vt:lpstr>The influence of valence issues on voting behaviour </vt:lpstr>
      <vt:lpstr>What does ‘Demographics’ include? </vt:lpstr>
      <vt:lpstr>The influence of Class on Voting Behaviour  </vt:lpstr>
      <vt:lpstr>The relationship between age and voting behaviour</vt:lpstr>
      <vt:lpstr>Evaluate the view that the publication of opinion polls should be banned in the run up to elections (30)  </vt:lpstr>
      <vt:lpstr>PowerPoint Presentation</vt:lpstr>
      <vt:lpstr>PowerPoint Presentation</vt:lpstr>
      <vt:lpstr>Evaluate the extent to which the dominance of the two main parties in the UK political system is in decline (30) </vt:lpstr>
      <vt:lpstr>Evaluate the extent to which the dominance of the two main parties in the UK political system is in decline (30) </vt:lpstr>
      <vt:lpstr>PowerPoint Presentation</vt:lpstr>
      <vt:lpstr>Evaluate the extent to which [insert factor] are the crucial factor in whether or not a political party is successful (30) </vt:lpstr>
      <vt:lpstr>Structure if it’s a source – however, you have to link back to factor given in question in each point!</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Voter Behaviour and the media- REVISION</dc:title>
  <dc:creator>Ed Sylvester</dc:creator>
  <cp:lastModifiedBy>Ed Sylvester</cp:lastModifiedBy>
  <cp:revision>9</cp:revision>
  <dcterms:created xsi:type="dcterms:W3CDTF">2018-04-26T14:59:42Z</dcterms:created>
  <dcterms:modified xsi:type="dcterms:W3CDTF">2018-04-30T13:00:36Z</dcterms:modified>
</cp:coreProperties>
</file>