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4643"/>
  </p:normalViewPr>
  <p:slideViewPr>
    <p:cSldViewPr snapToGrid="0" snapToObjects="1">
      <p:cViewPr varScale="1">
        <p:scale>
          <a:sx n="74" d="100"/>
          <a:sy n="74" d="100"/>
        </p:scale>
        <p:origin x="1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409E1-7665-E84B-9EFF-3913B4BEF9E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5557C-F8FB-3148-B69A-5AE19E549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0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E54B3FF-041B-EB45-A99F-600EB08C5033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726BE54-BE9A-564D-9EB9-BD965D5AEB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hyperlink" Target="https://www.youtube.com/watch?v=-Wj2a7Uzgq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38" y="392502"/>
            <a:ext cx="10722634" cy="1485900"/>
          </a:xfrm>
        </p:spPr>
        <p:txBody>
          <a:bodyPr>
            <a:normAutofit/>
          </a:bodyPr>
          <a:lstStyle/>
          <a:p>
            <a:r>
              <a:rPr lang="en-US" i="1" dirty="0" smtClean="0"/>
              <a:t>LESSON THREE; </a:t>
            </a:r>
            <a:r>
              <a:rPr lang="en-US" sz="3100" i="1" dirty="0" smtClean="0"/>
              <a:t>Areas we shall be covering in today’s lesson in relation to </a:t>
            </a:r>
            <a:r>
              <a:rPr lang="en-US" sz="3100" b="1" i="1" dirty="0" smtClean="0"/>
              <a:t>Assassin’s Creed III- Liberation </a:t>
            </a: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445" y="2240712"/>
            <a:ext cx="11524891" cy="3581400"/>
          </a:xfrm>
        </p:spPr>
        <p:txBody>
          <a:bodyPr>
            <a:noAutofit/>
          </a:bodyPr>
          <a:lstStyle/>
          <a:p>
            <a:pPr lvl="1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–"/>
            </a:pPr>
            <a:r>
              <a:rPr lang="en-GB" sz="2800" dirty="0" smtClean="0">
                <a:solidFill>
                  <a:schemeClr val="dk2"/>
                </a:solidFill>
                <a:latin typeface="Century Gothic"/>
                <a:cs typeface="Century Gothic"/>
                <a:sym typeface="Source Sans Pro"/>
              </a:rPr>
              <a:t>Audience research </a:t>
            </a:r>
          </a:p>
          <a:p>
            <a:pPr lvl="1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–"/>
            </a:pPr>
            <a:r>
              <a:rPr lang="en-GB" sz="2800" dirty="0" smtClean="0">
                <a:solidFill>
                  <a:schemeClr val="dk2"/>
                </a:solidFill>
                <a:latin typeface="Century Gothic"/>
                <a:cs typeface="Century Gothic"/>
                <a:sym typeface="Source Sans Pro"/>
              </a:rPr>
              <a:t>Audience - How gamers interact with the text</a:t>
            </a:r>
          </a:p>
          <a:p>
            <a:pPr lvl="1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–"/>
            </a:pPr>
            <a:r>
              <a:rPr lang="en-GB" sz="2800" dirty="0" smtClean="0">
                <a:solidFill>
                  <a:schemeClr val="dk2"/>
                </a:solidFill>
                <a:latin typeface="Century Gothic"/>
                <a:cs typeface="Century Gothic"/>
                <a:sym typeface="Source Sans Pro"/>
              </a:rPr>
              <a:t>Audience </a:t>
            </a:r>
            <a:r>
              <a:rPr lang="mr-IN" sz="2800" dirty="0" smtClean="0">
                <a:solidFill>
                  <a:schemeClr val="dk2"/>
                </a:solidFill>
                <a:latin typeface="Century Gothic"/>
                <a:cs typeface="Century Gothic"/>
                <a:sym typeface="Source Sans Pro"/>
              </a:rPr>
              <a:t>–</a:t>
            </a:r>
            <a:r>
              <a:rPr lang="en-GB" sz="2800" dirty="0" smtClean="0">
                <a:solidFill>
                  <a:schemeClr val="dk2"/>
                </a:solidFill>
                <a:latin typeface="Century Gothic"/>
                <a:cs typeface="Century Gothic"/>
                <a:sym typeface="Source Sans Pro"/>
              </a:rPr>
              <a:t> social and cultural context</a:t>
            </a:r>
          </a:p>
          <a:p>
            <a:pPr lvl="1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–"/>
            </a:pPr>
            <a:r>
              <a:rPr lang="en-GB" sz="2800" dirty="0" smtClean="0">
                <a:solidFill>
                  <a:schemeClr val="dk2"/>
                </a:solidFill>
                <a:latin typeface="Century Gothic"/>
                <a:cs typeface="Century Gothic"/>
                <a:sym typeface="Source Sans Pro"/>
              </a:rPr>
              <a:t>Exam context</a:t>
            </a:r>
            <a:endParaRPr lang="en-GB" sz="2800" dirty="0">
              <a:latin typeface="Century Gothic"/>
              <a:cs typeface="Century Gothic"/>
            </a:endParaRPr>
          </a:p>
          <a:p>
            <a:pPr lvl="1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Source Sans Pro"/>
              <a:buChar char="–"/>
            </a:pPr>
            <a:endParaRPr lang="en-GB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99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dirty="0" smtClean="0"/>
              <a:t>How do audiences interact with media? Use </a:t>
            </a:r>
            <a:r>
              <a:rPr lang="en-GB" b="1" dirty="0" smtClean="0"/>
              <a:t>Assassins Creed Liberation</a:t>
            </a:r>
            <a:r>
              <a:rPr lang="en-GB" dirty="0" smtClean="0"/>
              <a:t> to help make your points.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6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Step one… what is the question asking?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dirty="0" smtClean="0"/>
              <a:t>How do </a:t>
            </a:r>
            <a:r>
              <a:rPr lang="en-GB" b="1" dirty="0" smtClean="0">
                <a:solidFill>
                  <a:srgbClr val="FF6600"/>
                </a:solidFill>
              </a:rPr>
              <a:t>audiences</a:t>
            </a:r>
            <a:r>
              <a:rPr lang="en-GB" dirty="0" smtClean="0">
                <a:solidFill>
                  <a:srgbClr val="FF66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interact</a:t>
            </a:r>
            <a:r>
              <a:rPr lang="en-GB" dirty="0" smtClean="0"/>
              <a:t> with media? Use </a:t>
            </a:r>
            <a:r>
              <a:rPr lang="en-GB" b="1" dirty="0" smtClean="0"/>
              <a:t>Assassins Creed Liberation</a:t>
            </a:r>
            <a:r>
              <a:rPr lang="en-GB" dirty="0" smtClean="0"/>
              <a:t> to help make your points. 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74825" y="2061839"/>
            <a:ext cx="13655" cy="223934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16014" y="4424077"/>
            <a:ext cx="7894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It’s asking you to talk about </a:t>
            </a:r>
            <a:r>
              <a:rPr lang="en-GB" sz="2400" b="1" dirty="0"/>
              <a:t>audience</a:t>
            </a:r>
            <a:r>
              <a:rPr lang="en-GB" sz="2400" dirty="0"/>
              <a:t>! Not  industry.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It’s asking you to talk about how active or passive audiences are when engaging with media. </a:t>
            </a:r>
          </a:p>
        </p:txBody>
      </p:sp>
    </p:spTree>
    <p:extLst>
      <p:ext uri="{BB962C8B-B14F-4D97-AF65-F5344CB8AC3E}">
        <p14:creationId xmlns:p14="http://schemas.microsoft.com/office/powerpoint/2010/main" val="209913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818"/>
            <a:ext cx="8686800" cy="137649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400" b="1" dirty="0" smtClean="0"/>
              <a:t>PLAN</a:t>
            </a:r>
            <a:r>
              <a:rPr lang="en-GB" dirty="0" smtClean="0"/>
              <a:t>  -  How </a:t>
            </a:r>
            <a:r>
              <a:rPr lang="en-GB" dirty="0"/>
              <a:t>do </a:t>
            </a:r>
            <a:r>
              <a:rPr lang="en-GB" b="1" dirty="0">
                <a:solidFill>
                  <a:srgbClr val="FF6600"/>
                </a:solidFill>
              </a:rPr>
              <a:t>audiences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interact</a:t>
            </a:r>
            <a:r>
              <a:rPr lang="en-GB" dirty="0"/>
              <a:t> with media? Use </a:t>
            </a:r>
            <a:r>
              <a:rPr lang="en-GB" b="1" dirty="0"/>
              <a:t>Assassins Creed Liberation</a:t>
            </a:r>
            <a:r>
              <a:rPr lang="en-GB" dirty="0"/>
              <a:t> to help make your points. </a:t>
            </a:r>
          </a:p>
          <a:p>
            <a:pPr marL="0" indent="0">
              <a:buNone/>
            </a:pPr>
            <a:endParaRPr lang="en-GB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90842" y="1163492"/>
          <a:ext cx="8753115" cy="5271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23"/>
                <a:gridCol w="1750623"/>
                <a:gridCol w="1750623"/>
                <a:gridCol w="1750623"/>
                <a:gridCol w="1750623"/>
              </a:tblGrid>
              <a:tr h="41905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Point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Evidence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Theory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Explain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Refer back</a:t>
                      </a:r>
                      <a:endParaRPr lang="en-GB" sz="1400" dirty="0"/>
                    </a:p>
                  </a:txBody>
                  <a:tcPr/>
                </a:tc>
              </a:tr>
              <a:tr h="125576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Active</a:t>
                      </a:r>
                      <a:r>
                        <a:rPr lang="en-GB" sz="1400" baseline="0" dirty="0" smtClean="0"/>
                        <a:t> audiences with new technology – online age!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PS Vita has multiplayer</a:t>
                      </a:r>
                      <a:r>
                        <a:rPr lang="en-GB" sz="1400" baseline="0" dirty="0" smtClean="0"/>
                        <a:t> option – Assassin’s Creed 3 Liberation allowed gamers to play against each other.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(Synergy and convergence)</a:t>
                      </a:r>
                    </a:p>
                    <a:p>
                      <a:r>
                        <a:rPr lang="en-GB" sz="1400" b="1" dirty="0" err="1" smtClean="0"/>
                        <a:t>Gauntlett</a:t>
                      </a:r>
                      <a:r>
                        <a:rPr lang="en-GB" sz="1400" b="0" baseline="0" dirty="0" smtClean="0"/>
                        <a:t> – identity and </a:t>
                      </a:r>
                      <a:r>
                        <a:rPr lang="en-GB" sz="1400" b="1" baseline="0" dirty="0" smtClean="0"/>
                        <a:t>uses and gratifications</a:t>
                      </a:r>
                      <a:r>
                        <a:rPr lang="en-GB" sz="1400" b="0" baseline="0" dirty="0" smtClean="0"/>
                        <a:t> social interaction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Through linking with other people to play</a:t>
                      </a:r>
                      <a:r>
                        <a:rPr lang="en-GB" sz="1400" baseline="0" dirty="0" smtClean="0"/>
                        <a:t> the game audiences are interacting to feel social inclusion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Therefore, AC3L demonstrates the ‘new age’ of interaction</a:t>
                      </a:r>
                      <a:r>
                        <a:rPr lang="en-GB" sz="1400" baseline="0" dirty="0" smtClean="0"/>
                        <a:t> (PS Vita was considered to be the 8</a:t>
                      </a:r>
                      <a:r>
                        <a:rPr lang="en-GB" sz="1400" baseline="30000" dirty="0" smtClean="0"/>
                        <a:t>th</a:t>
                      </a:r>
                      <a:r>
                        <a:rPr lang="en-GB" sz="1400" baseline="0" dirty="0" smtClean="0"/>
                        <a:t> generation)</a:t>
                      </a:r>
                      <a:endParaRPr lang="en-GB" sz="1400" dirty="0"/>
                    </a:p>
                  </a:txBody>
                  <a:tcPr/>
                </a:tc>
              </a:tr>
              <a:tr h="125576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Negotiated interpretations (hall) audiences interpret texts depending on their culture.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Through the globalisation of the game, audiences in Japan and North America may attach themselves to the protagonist differently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Some</a:t>
                      </a:r>
                      <a:r>
                        <a:rPr lang="en-GB" sz="1400" b="0" baseline="0" dirty="0" smtClean="0"/>
                        <a:t> audiences may think protagonist is influential (preferred), others, frustratingly politically correct (negotiated / oppositional). 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Audiences interact with texts depending</a:t>
                      </a:r>
                      <a:r>
                        <a:rPr lang="en-GB" sz="1400" baseline="0" dirty="0" smtClean="0"/>
                        <a:t> on their cultural understanding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Active</a:t>
                      </a:r>
                      <a:r>
                        <a:rPr lang="en-GB" sz="1400" baseline="0" dirty="0" smtClean="0"/>
                        <a:t> consumption</a:t>
                      </a:r>
                      <a:endParaRPr lang="en-GB" sz="1400" dirty="0"/>
                    </a:p>
                  </a:txBody>
                  <a:tcPr/>
                </a:tc>
              </a:tr>
              <a:tr h="1255766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Audiences</a:t>
                      </a:r>
                      <a:r>
                        <a:rPr lang="en-GB" sz="1400" baseline="0" dirty="0" smtClean="0"/>
                        <a:t> are passively consuming the content of the game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The violent scenes</a:t>
                      </a:r>
                      <a:r>
                        <a:rPr lang="en-GB" sz="1400" baseline="0" dirty="0" smtClean="0"/>
                        <a:t> within AC3L are demonstrated without consequence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Bandura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Passive interaction creates a mimic culture – cultivation theory!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Passive consumption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10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553" y="133639"/>
            <a:ext cx="8229600" cy="11430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753" y="947694"/>
            <a:ext cx="10632141" cy="549364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Group 1: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How does industry ownership affect video game production? Use Assassins Creed Liberation to help make your points.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Group 2: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How do video games attempt to appeal to national and global audiences? </a:t>
            </a:r>
            <a:r>
              <a:rPr lang="en-GB" dirty="0">
                <a:solidFill>
                  <a:schemeClr val="tx1"/>
                </a:solidFill>
              </a:rPr>
              <a:t>Use </a:t>
            </a:r>
            <a:r>
              <a:rPr lang="en-GB" b="1" dirty="0">
                <a:solidFill>
                  <a:schemeClr val="tx1"/>
                </a:solidFill>
              </a:rPr>
              <a:t>Assassins Creed Liberation </a:t>
            </a:r>
            <a:r>
              <a:rPr lang="en-GB" dirty="0">
                <a:solidFill>
                  <a:schemeClr val="tx1"/>
                </a:solidFill>
              </a:rPr>
              <a:t>to help make your points.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Group 3: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How has digital technology affected the production and distribution of video games? </a:t>
            </a:r>
            <a:r>
              <a:rPr lang="en-GB" dirty="0">
                <a:solidFill>
                  <a:schemeClr val="tx1"/>
                </a:solidFill>
              </a:rPr>
              <a:t>Use </a:t>
            </a:r>
            <a:r>
              <a:rPr lang="en-GB" b="1" u="sng" dirty="0">
                <a:solidFill>
                  <a:schemeClr val="tx1"/>
                </a:solidFill>
              </a:rPr>
              <a:t>Assassins Creed Liberation</a:t>
            </a:r>
            <a:r>
              <a:rPr lang="en-GB" dirty="0">
                <a:solidFill>
                  <a:schemeClr val="tx1"/>
                </a:solidFill>
              </a:rPr>
              <a:t> to help make your points.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Group 4: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How do video games attract different audiences? </a:t>
            </a:r>
            <a:r>
              <a:rPr lang="en-GB" dirty="0">
                <a:solidFill>
                  <a:schemeClr val="tx1"/>
                </a:solidFill>
              </a:rPr>
              <a:t>Use </a:t>
            </a:r>
            <a:r>
              <a:rPr lang="en-GB" b="1" u="sng" dirty="0">
                <a:solidFill>
                  <a:schemeClr val="tx1"/>
                </a:solidFill>
              </a:rPr>
              <a:t>Assassins Creed Liberation</a:t>
            </a:r>
            <a:r>
              <a:rPr lang="en-GB" dirty="0">
                <a:solidFill>
                  <a:schemeClr val="tx1"/>
                </a:solidFill>
              </a:rPr>
              <a:t> to help make your points.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Group 5: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How do social and cultural contexts influence the production of video games? </a:t>
            </a:r>
            <a:r>
              <a:rPr lang="en-GB" dirty="0">
                <a:solidFill>
                  <a:schemeClr val="tx1"/>
                </a:solidFill>
              </a:rPr>
              <a:t>Use </a:t>
            </a:r>
            <a:r>
              <a:rPr lang="en-GB" b="1" u="sng" dirty="0" smtClean="0">
                <a:solidFill>
                  <a:schemeClr val="tx1"/>
                </a:solidFill>
              </a:rPr>
              <a:t>Assassins </a:t>
            </a:r>
            <a:r>
              <a:rPr lang="en-GB" b="1" u="sng" dirty="0">
                <a:solidFill>
                  <a:schemeClr val="tx1"/>
                </a:solidFill>
              </a:rPr>
              <a:t>Creed </a:t>
            </a:r>
            <a:r>
              <a:rPr lang="en-GB" b="1" u="sng" dirty="0" smtClean="0">
                <a:solidFill>
                  <a:schemeClr val="tx1"/>
                </a:solidFill>
              </a:rPr>
              <a:t>Liberation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help make your points. </a:t>
            </a:r>
          </a:p>
        </p:txBody>
      </p:sp>
    </p:spTree>
    <p:extLst>
      <p:ext uri="{BB962C8B-B14F-4D97-AF65-F5344CB8AC3E}">
        <p14:creationId xmlns:p14="http://schemas.microsoft.com/office/powerpoint/2010/main" val="100587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605" y="389238"/>
            <a:ext cx="10219038" cy="14859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Audience - </a:t>
            </a:r>
            <a:r>
              <a:rPr lang="en-GB" sz="3600" i="1" dirty="0" smtClean="0"/>
              <a:t>How do gamers interact with the game?</a:t>
            </a:r>
            <a:br>
              <a:rPr lang="en-GB" sz="3600" i="1" dirty="0" smtClean="0"/>
            </a:br>
            <a:r>
              <a:rPr lang="en-GB" sz="2800" i="1" dirty="0"/>
              <a:t/>
            </a:r>
            <a:br>
              <a:rPr lang="en-GB" sz="2800" i="1" dirty="0"/>
            </a:br>
            <a:r>
              <a:rPr lang="en-GB" sz="2800" i="1" dirty="0" smtClean="0"/>
              <a:t>Research the following</a:t>
            </a:r>
            <a:r>
              <a:rPr lang="mr-IN" sz="2800" i="1" dirty="0" smtClean="0"/>
              <a:t>…</a:t>
            </a:r>
            <a:endParaRPr lang="en-GB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can be done on the handheld device </a:t>
            </a:r>
            <a:r>
              <a:rPr lang="en-GB" sz="2400" dirty="0" err="1" smtClean="0"/>
              <a:t>PSVita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 smtClean="0"/>
              <a:t>What options are offered by Assassins Creed: Liberation PS3 version? What makes it different from the original?</a:t>
            </a:r>
          </a:p>
          <a:p>
            <a:endParaRPr lang="en-GB" sz="2400" dirty="0"/>
          </a:p>
          <a:p>
            <a:r>
              <a:rPr lang="en-GB" sz="2400" dirty="0" smtClean="0"/>
              <a:t>What are the multi-player options available to players? </a:t>
            </a:r>
          </a:p>
        </p:txBody>
      </p:sp>
    </p:spTree>
    <p:extLst>
      <p:ext uri="{BB962C8B-B14F-4D97-AF65-F5344CB8AC3E}">
        <p14:creationId xmlns:p14="http://schemas.microsoft.com/office/powerpoint/2010/main" val="10002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2" y="312134"/>
            <a:ext cx="10417303" cy="5833690"/>
          </a:xfrm>
        </p:spPr>
      </p:pic>
      <p:sp>
        <p:nvSpPr>
          <p:cNvPr id="2" name="Oval 1"/>
          <p:cNvSpPr/>
          <p:nvPr/>
        </p:nvSpPr>
        <p:spPr>
          <a:xfrm>
            <a:off x="7245330" y="485555"/>
            <a:ext cx="2333296" cy="14220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Portability – on the go – for casual gamers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 rot="656944">
            <a:off x="2667827" y="5122464"/>
            <a:ext cx="2333296" cy="14220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Link to PS3/PS4 – use Vita as an additional gamepad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 rot="20620767">
            <a:off x="373514" y="3192556"/>
            <a:ext cx="2333296" cy="14220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Party chat and messages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9578626" y="1581158"/>
            <a:ext cx="2333296" cy="14220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Take photos and download content from PS Store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20717" y="159085"/>
            <a:ext cx="2333296" cy="14220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Wi-Fi and Bluetooth capacity like a mobile phone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 rot="20179956">
            <a:off x="8978201" y="5079595"/>
            <a:ext cx="3344073" cy="15078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Fans of original title will be enticed to play the game as well as the casual gamers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87" t="40840" r="27802" b="25539"/>
          <a:stretch/>
        </p:blipFill>
        <p:spPr>
          <a:xfrm>
            <a:off x="315308" y="583323"/>
            <a:ext cx="11603925" cy="5186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1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48" t="30280" r="2910" b="51401"/>
          <a:stretch/>
        </p:blipFill>
        <p:spPr>
          <a:xfrm>
            <a:off x="220716" y="1923392"/>
            <a:ext cx="11638650" cy="1970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3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18" r="31318" b="1"/>
          <a:stretch/>
        </p:blipFill>
        <p:spPr>
          <a:xfrm>
            <a:off x="6101805" y="2272195"/>
            <a:ext cx="2455184" cy="3762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275" r="3" b="3"/>
          <a:stretch/>
        </p:blipFill>
        <p:spPr>
          <a:xfrm>
            <a:off x="8775031" y="2286000"/>
            <a:ext cx="3078085" cy="229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754" r="25114"/>
          <a:stretch/>
        </p:blipFill>
        <p:spPr>
          <a:xfrm>
            <a:off x="8655977" y="4525775"/>
            <a:ext cx="1063756" cy="1523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6060" r="1" b="41092"/>
          <a:stretch/>
        </p:blipFill>
        <p:spPr>
          <a:xfrm>
            <a:off x="9838730" y="4525775"/>
            <a:ext cx="1677146" cy="1523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GB" b="1" dirty="0"/>
              <a:t>Audiences – Social/Cultural contexts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30071"/>
            <a:ext cx="4697765" cy="4419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An interesting aspect of the game is the representation of gender and the social and cultural significance it has in relation to gaming. </a:t>
            </a:r>
          </a:p>
          <a:p>
            <a:endParaRPr lang="en-GB" dirty="0"/>
          </a:p>
          <a:p>
            <a:r>
              <a:rPr lang="en-GB" dirty="0"/>
              <a:t>The representation of female characters in video games are overwhelming stereotypical </a:t>
            </a:r>
            <a:r>
              <a:rPr lang="en-US" dirty="0" smtClean="0"/>
              <a:t>and account for only 17% of overall playable characters in games.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Women are also under-representation in </a:t>
            </a:r>
            <a:r>
              <a:rPr lang="en-GB" dirty="0"/>
              <a:t>video game development and </a:t>
            </a:r>
            <a:r>
              <a:rPr lang="en-GB" dirty="0" smtClean="0"/>
              <a:t>it is also (inaccurately) assumed that they make up the minority </a:t>
            </a:r>
            <a:r>
              <a:rPr lang="en-GB" dirty="0"/>
              <a:t>of </a:t>
            </a:r>
            <a:r>
              <a:rPr lang="en-GB" dirty="0" smtClean="0"/>
              <a:t>video </a:t>
            </a:r>
            <a:r>
              <a:rPr lang="en-GB" dirty="0"/>
              <a:t>games </a:t>
            </a:r>
            <a:r>
              <a:rPr lang="en-GB" dirty="0" smtClean="0"/>
              <a:t>players.</a:t>
            </a:r>
            <a:endParaRPr lang="en-GB" sz="1100" dirty="0"/>
          </a:p>
          <a:p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9197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113" y="639704"/>
            <a:ext cx="3012033" cy="557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70" y="405061"/>
            <a:ext cx="5958837" cy="1485900"/>
          </a:xfrm>
        </p:spPr>
        <p:txBody>
          <a:bodyPr>
            <a:normAutofit/>
          </a:bodyPr>
          <a:lstStyle/>
          <a:p>
            <a:r>
              <a:rPr lang="en-GB" b="1" dirty="0"/>
              <a:t>Audiences – Social/Cultural contexts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58" y="2171699"/>
            <a:ext cx="6482331" cy="4405563"/>
          </a:xfrm>
        </p:spPr>
        <p:txBody>
          <a:bodyPr>
            <a:normAutofit fontScale="92500" lnSpcReduction="20000"/>
          </a:bodyPr>
          <a:lstStyle/>
          <a:p>
            <a:endParaRPr lang="en-GB" sz="1300" dirty="0"/>
          </a:p>
          <a:p>
            <a:r>
              <a:rPr lang="en-GB" dirty="0"/>
              <a:t>Watch the following clip from Assassin’s Creed II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smtClean="0"/>
              <a:t>Liberation</a:t>
            </a:r>
            <a:r>
              <a:rPr lang="en-GB" dirty="0"/>
              <a:t>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dirty="0" smtClean="0">
                <a:hlinkClick r:id="rId3"/>
              </a:rPr>
              <a:t>Aveline meets Connor</a:t>
            </a:r>
            <a:endParaRPr lang="en-GB" dirty="0"/>
          </a:p>
          <a:p>
            <a:endParaRPr lang="en-GB" dirty="0"/>
          </a:p>
          <a:p>
            <a:r>
              <a:rPr lang="en-GB" dirty="0"/>
              <a:t>Does the game’s </a:t>
            </a:r>
            <a:r>
              <a:rPr lang="en-GB" b="1" dirty="0"/>
              <a:t>female protagonist - </a:t>
            </a:r>
            <a:r>
              <a:rPr lang="en-GB" dirty="0"/>
              <a:t>Aveline de </a:t>
            </a:r>
            <a:r>
              <a:rPr lang="en-GB" dirty="0" err="1"/>
              <a:t>Grandpré</a:t>
            </a:r>
            <a:r>
              <a:rPr lang="en-GB" dirty="0"/>
              <a:t> - </a:t>
            </a:r>
            <a:r>
              <a:rPr lang="en-GB" dirty="0" smtClean="0"/>
              <a:t>subvert </a:t>
            </a:r>
            <a:r>
              <a:rPr lang="en-GB" dirty="0"/>
              <a:t>or reinforces expectations of female characters in games? How audiences may </a:t>
            </a:r>
            <a:r>
              <a:rPr lang="en-GB" b="1" dirty="0"/>
              <a:t>respond </a:t>
            </a:r>
            <a:r>
              <a:rPr lang="en-GB" dirty="0"/>
              <a:t>to this representation? </a:t>
            </a:r>
          </a:p>
          <a:p>
            <a:endParaRPr lang="en-GB" dirty="0"/>
          </a:p>
          <a:p>
            <a:r>
              <a:rPr lang="en-GB" dirty="0"/>
              <a:t>Aveline is also the first black female character to have a lead role in the series. Is this possibly a case of </a:t>
            </a:r>
            <a:r>
              <a:rPr lang="en-GB" dirty="0" err="1"/>
              <a:t>Ubisoft</a:t>
            </a:r>
            <a:r>
              <a:rPr lang="en-GB" dirty="0"/>
              <a:t> trying to reach a different demographic?</a:t>
            </a:r>
          </a:p>
          <a:p>
            <a:endParaRPr lang="en-GB" dirty="0"/>
          </a:p>
          <a:p>
            <a:r>
              <a:rPr lang="en-GB" dirty="0"/>
              <a:t>Which aspects of </a:t>
            </a:r>
            <a:r>
              <a:rPr lang="en-GB" dirty="0" err="1"/>
              <a:t>Aveline’s</a:t>
            </a:r>
            <a:r>
              <a:rPr lang="en-GB" dirty="0"/>
              <a:t> character may female audiences identify with? </a:t>
            </a:r>
          </a:p>
        </p:txBody>
      </p:sp>
    </p:spTree>
    <p:extLst>
      <p:ext uri="{BB962C8B-B14F-4D97-AF65-F5344CB8AC3E}">
        <p14:creationId xmlns:p14="http://schemas.microsoft.com/office/powerpoint/2010/main" val="161447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80" r="4480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Stuart Hall- Audience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which audiences may take a  -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Preferred reading</a:t>
            </a:r>
          </a:p>
          <a:p>
            <a:r>
              <a:rPr lang="en-US" dirty="0"/>
              <a:t>Negotiated reading</a:t>
            </a:r>
          </a:p>
          <a:p>
            <a:r>
              <a:rPr lang="en-US" dirty="0"/>
              <a:t>Oppositional reading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Provide evidence from the game which supports </a:t>
            </a:r>
            <a:r>
              <a:rPr lang="en-US" i="1"/>
              <a:t>each reading.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030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5347" y="429126"/>
            <a:ext cx="9601200" cy="1485900"/>
          </a:xfrm>
        </p:spPr>
        <p:txBody>
          <a:bodyPr/>
          <a:lstStyle/>
          <a:p>
            <a:r>
              <a:rPr lang="en-GB" b="1" dirty="0" smtClean="0"/>
              <a:t>Essay Plans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1263" y="1521591"/>
            <a:ext cx="9328190" cy="4650827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Each of you will be set an exam question.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Using </a:t>
            </a:r>
            <a:r>
              <a:rPr lang="en-GB" sz="2400" i="1" dirty="0" smtClean="0">
                <a:solidFill>
                  <a:schemeClr val="tx1"/>
                </a:solidFill>
              </a:rPr>
              <a:t>Assassins Creed Liberation </a:t>
            </a:r>
            <a:r>
              <a:rPr lang="en-GB" sz="2400" dirty="0" smtClean="0">
                <a:solidFill>
                  <a:schemeClr val="tx1"/>
                </a:solidFill>
              </a:rPr>
              <a:t>as your case study you must show how you would answer this question.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Each question needs </a:t>
            </a:r>
            <a:r>
              <a:rPr lang="en-GB" sz="2400" b="1" dirty="0" smtClean="0">
                <a:solidFill>
                  <a:schemeClr val="tx1"/>
                </a:solidFill>
              </a:rPr>
              <a:t>3 fully explained paragraphs with examples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You have </a:t>
            </a:r>
            <a:r>
              <a:rPr lang="en-GB" sz="2400" b="1" dirty="0" smtClean="0">
                <a:solidFill>
                  <a:schemeClr val="tx1"/>
                </a:solidFill>
              </a:rPr>
              <a:t>30 minutes </a:t>
            </a:r>
            <a:r>
              <a:rPr lang="en-GB" sz="2400" dirty="0" smtClean="0">
                <a:solidFill>
                  <a:schemeClr val="tx1"/>
                </a:solidFill>
              </a:rPr>
              <a:t>to make your plan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In order to create a detailed plan you may need to do some additional research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370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791</Words>
  <Application>Microsoft Macintosh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Franklin Gothic Book</vt:lpstr>
      <vt:lpstr>Source Sans Pro</vt:lpstr>
      <vt:lpstr>Crop</vt:lpstr>
      <vt:lpstr>LESSON THREE; Areas we shall be covering in today’s lesson in relation to Assassin’s Creed III- Liberation </vt:lpstr>
      <vt:lpstr>Audience - How do gamers interact with the game?  Research the following…</vt:lpstr>
      <vt:lpstr>PowerPoint Presentation</vt:lpstr>
      <vt:lpstr>PowerPoint Presentation</vt:lpstr>
      <vt:lpstr>PowerPoint Presentation</vt:lpstr>
      <vt:lpstr>Audiences – Social/Cultural contexts</vt:lpstr>
      <vt:lpstr>Audiences – Social/Cultural contexts</vt:lpstr>
      <vt:lpstr>Stuart Hall- Audience theory</vt:lpstr>
      <vt:lpstr>Essay Plans</vt:lpstr>
      <vt:lpstr>Example…</vt:lpstr>
      <vt:lpstr>Step one… what is the question asking?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THREE; Areas we shall be covering in today’s lesson in relation to Assassin’s Creed III- Liberation </dc:title>
  <dc:creator>Mark Piper</dc:creator>
  <cp:lastModifiedBy>Mark Piper</cp:lastModifiedBy>
  <cp:revision>1</cp:revision>
  <dcterms:created xsi:type="dcterms:W3CDTF">2018-04-10T14:15:22Z</dcterms:created>
  <dcterms:modified xsi:type="dcterms:W3CDTF">2018-04-10T14:16:08Z</dcterms:modified>
</cp:coreProperties>
</file>