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7" r:id="rId2"/>
    <p:sldId id="294" r:id="rId3"/>
    <p:sldId id="297" r:id="rId4"/>
    <p:sldId id="295" r:id="rId5"/>
    <p:sldId id="298" r:id="rId6"/>
    <p:sldId id="300" r:id="rId7"/>
    <p:sldId id="296" r:id="rId8"/>
    <p:sldId id="301" r:id="rId9"/>
    <p:sldId id="302" r:id="rId10"/>
    <p:sldId id="303" r:id="rId11"/>
    <p:sldId id="304" r:id="rId12"/>
    <p:sldId id="258" r:id="rId13"/>
    <p:sldId id="260" r:id="rId14"/>
    <p:sldId id="263" r:id="rId15"/>
    <p:sldId id="265" r:id="rId16"/>
    <p:sldId id="266" r:id="rId17"/>
    <p:sldId id="261" r:id="rId18"/>
    <p:sldId id="305" r:id="rId19"/>
    <p:sldId id="267" r:id="rId20"/>
    <p:sldId id="268" r:id="rId21"/>
    <p:sldId id="262" r:id="rId22"/>
    <p:sldId id="269" r:id="rId23"/>
    <p:sldId id="292" r:id="rId24"/>
    <p:sldId id="293" r:id="rId25"/>
    <p:sldId id="306" r:id="rId26"/>
    <p:sldId id="274" r:id="rId27"/>
    <p:sldId id="259" r:id="rId28"/>
    <p:sldId id="270" r:id="rId29"/>
    <p:sldId id="271" r:id="rId30"/>
    <p:sldId id="327" r:id="rId31"/>
    <p:sldId id="328" r:id="rId32"/>
    <p:sldId id="329" r:id="rId33"/>
    <p:sldId id="330" r:id="rId34"/>
    <p:sldId id="332" r:id="rId35"/>
    <p:sldId id="333" r:id="rId36"/>
    <p:sldId id="334" r:id="rId37"/>
    <p:sldId id="335" r:id="rId38"/>
    <p:sldId id="336" r:id="rId39"/>
    <p:sldId id="339" r:id="rId40"/>
    <p:sldId id="340" r:id="rId41"/>
    <p:sldId id="338" r:id="rId42"/>
    <p:sldId id="272" r:id="rId43"/>
    <p:sldId id="314" r:id="rId44"/>
    <p:sldId id="341" r:id="rId45"/>
    <p:sldId id="342" r:id="rId46"/>
    <p:sldId id="343" r:id="rId47"/>
    <p:sldId id="307" r:id="rId48"/>
    <p:sldId id="313" r:id="rId49"/>
    <p:sldId id="308" r:id="rId50"/>
    <p:sldId id="309" r:id="rId51"/>
    <p:sldId id="312" r:id="rId52"/>
    <p:sldId id="310" r:id="rId53"/>
    <p:sldId id="273" r:id="rId54"/>
    <p:sldId id="311" r:id="rId55"/>
    <p:sldId id="348" r:id="rId56"/>
    <p:sldId id="356" r:id="rId57"/>
    <p:sldId id="355" r:id="rId58"/>
    <p:sldId id="349" r:id="rId59"/>
    <p:sldId id="344" r:id="rId60"/>
    <p:sldId id="345" r:id="rId61"/>
    <p:sldId id="315" r:id="rId62"/>
    <p:sldId id="316" r:id="rId63"/>
    <p:sldId id="317" r:id="rId64"/>
    <p:sldId id="318" r:id="rId65"/>
    <p:sldId id="319" r:id="rId66"/>
    <p:sldId id="320" r:id="rId67"/>
    <p:sldId id="354" r:id="rId68"/>
    <p:sldId id="321" r:id="rId69"/>
    <p:sldId id="322" r:id="rId70"/>
    <p:sldId id="351" r:id="rId71"/>
    <p:sldId id="324" r:id="rId72"/>
    <p:sldId id="323" r:id="rId73"/>
    <p:sldId id="326" r:id="rId74"/>
    <p:sldId id="353" r:id="rId7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22" autoAdjust="0"/>
  </p:normalViewPr>
  <p:slideViewPr>
    <p:cSldViewPr snapToGrid="0">
      <p:cViewPr varScale="1">
        <p:scale>
          <a:sx n="98" d="100"/>
          <a:sy n="98" d="100"/>
        </p:scale>
        <p:origin x="34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64B49-757A-4A2F-A895-CE2D87B6556D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C35BF-750D-49CC-97D5-E6918B688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1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9A26C-1DFF-416B-BE3C-4AFD3A2A07E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55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9A26C-1DFF-416B-BE3C-4AFD3A2A07E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1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5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2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9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8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13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46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4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63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77EE-CE02-4CA5-8F60-7203E66DEA76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904E3-0027-46F8-9623-348BA8819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1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1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EXAM TECHNIQUE</a:t>
            </a:r>
            <a:br>
              <a:rPr lang="en-GB" b="1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Paper 1 - ‘Game Plan for Paper 1 and Paper 2]’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WE = Welfare Economics</a:t>
            </a:r>
          </a:p>
          <a:p>
            <a:r>
              <a:rPr lang="en-GB" dirty="0" smtClean="0"/>
              <a:t>LM = Labour Markets</a:t>
            </a:r>
          </a:p>
          <a:p>
            <a:r>
              <a:rPr lang="en-GB" dirty="0" smtClean="0"/>
              <a:t>TF = Theory of the Firm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TIMINGS</a:t>
            </a:r>
          </a:p>
          <a:p>
            <a:pPr marL="0" indent="0">
              <a:buNone/>
            </a:pPr>
            <a:r>
              <a:rPr lang="en-GB" dirty="0" smtClean="0"/>
              <a:t>15: Spend the first 15 minutes, reading, choosing and planning the 9, 15 and 2x25 markers </a:t>
            </a:r>
          </a:p>
          <a:p>
            <a:pPr marL="0" indent="0">
              <a:buNone/>
            </a:pPr>
            <a:r>
              <a:rPr lang="en-GB" dirty="0" smtClean="0"/>
              <a:t>10: 2 and 4 marker = 10 minutes</a:t>
            </a:r>
          </a:p>
          <a:p>
            <a:pPr marL="0" indent="0">
              <a:buNone/>
            </a:pPr>
            <a:r>
              <a:rPr lang="en-GB" dirty="0" smtClean="0"/>
              <a:t>40: 25 Marker</a:t>
            </a:r>
          </a:p>
          <a:p>
            <a:pPr marL="0" indent="0">
              <a:buNone/>
            </a:pPr>
            <a:r>
              <a:rPr lang="en-GB" dirty="0" smtClean="0"/>
              <a:t>15: 15 Marker</a:t>
            </a:r>
          </a:p>
          <a:p>
            <a:pPr marL="0" indent="0">
              <a:buNone/>
            </a:pPr>
            <a:r>
              <a:rPr lang="en-GB" dirty="0" smtClean="0"/>
              <a:t>40: 25 Marker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60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44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2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6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98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STARTER ACTIVITY</a:t>
            </a:r>
            <a:br>
              <a:rPr lang="en-GB" b="1" dirty="0" smtClean="0"/>
            </a:br>
            <a:r>
              <a:rPr lang="en-GB" b="1" dirty="0" smtClean="0"/>
              <a:t>FIRST 15 MINUTES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500" b="1" u="sng" dirty="0" smtClean="0">
                <a:solidFill>
                  <a:srgbClr val="FF0000"/>
                </a:solidFill>
              </a:rPr>
              <a:t>TODAY’s LESSON - Paper 1 (Externalities as a market failure)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BASIC TASK: Complete the A4 sheet (both sides) in 102 minutes WITHOUT USING YOUR NOTES. The purpose of this is you are: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Practicing your timing under 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Retrieval practice from your long term memory to your working memory of the fundamentals of this topic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EXTENSION TASK: A grade students should be onto this!</a:t>
            </a:r>
          </a:p>
          <a:p>
            <a:pPr marL="0" indent="0">
              <a:buNone/>
            </a:pPr>
            <a:r>
              <a:rPr lang="en-GB" dirty="0" smtClean="0"/>
              <a:t>Ask Olly for a sheet</a:t>
            </a:r>
          </a:p>
        </p:txBody>
      </p:sp>
    </p:spTree>
    <p:extLst>
      <p:ext uri="{BB962C8B-B14F-4D97-AF65-F5344CB8AC3E}">
        <p14:creationId xmlns:p14="http://schemas.microsoft.com/office/powerpoint/2010/main" val="34827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092" y="153252"/>
            <a:ext cx="11595409" cy="1325563"/>
          </a:xfrm>
        </p:spPr>
        <p:txBody>
          <a:bodyPr>
            <a:noAutofit/>
          </a:bodyPr>
          <a:lstStyle/>
          <a:p>
            <a:r>
              <a:rPr lang="en-GB" sz="6000" b="1" dirty="0" smtClean="0"/>
              <a:t>PREP HOMEWORK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4000" b="1" dirty="0" smtClean="0">
                <a:solidFill>
                  <a:srgbClr val="FF0000"/>
                </a:solidFill>
              </a:rPr>
              <a:t>Due w/b 30</a:t>
            </a:r>
            <a:r>
              <a:rPr lang="en-GB" sz="40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4000" b="1" dirty="0" smtClean="0">
                <a:solidFill>
                  <a:srgbClr val="FF0000"/>
                </a:solidFill>
              </a:rPr>
              <a:t> April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 smtClean="0"/>
              <a:t>Paper 1: </a:t>
            </a:r>
            <a:r>
              <a:rPr lang="en-GB" sz="3600" dirty="0" smtClean="0"/>
              <a:t>Public Goods and Property Rights (1.5-3 Hours - Create Crib Sheet (details on GOL this afternoon)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/>
              <a:t>Paper 2: </a:t>
            </a:r>
            <a:r>
              <a:rPr lang="en-GB" sz="3600" dirty="0" smtClean="0"/>
              <a:t>Balance of Payments and Exchange Rates (1.5-3 Hours) - Create Crib Sheet (details on GOL this afternoon)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/>
              <a:t>Other revision - </a:t>
            </a:r>
            <a:r>
              <a:rPr lang="en-GB" sz="3600" dirty="0" smtClean="0"/>
              <a:t>your choice (to make your time spent on Economics up to 6 hours)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6792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78" y="131743"/>
            <a:ext cx="5194610" cy="1325563"/>
          </a:xfrm>
        </p:spPr>
        <p:txBody>
          <a:bodyPr/>
          <a:lstStyle/>
          <a:p>
            <a:r>
              <a:rPr lang="en-GB" b="1" dirty="0" smtClean="0"/>
              <a:t>Paper 1: 2,4 and 9 Mark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025" y="1847927"/>
            <a:ext cx="3979127" cy="4351338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Red Booklet</a:t>
            </a:r>
          </a:p>
          <a:p>
            <a:pPr lvl="1"/>
            <a:r>
              <a:rPr lang="en-GB" dirty="0" smtClean="0"/>
              <a:t>Compare 2 and 4 Markers</a:t>
            </a:r>
          </a:p>
          <a:p>
            <a:r>
              <a:rPr lang="en-GB" b="1" dirty="0" smtClean="0"/>
              <a:t>Paper 1 Booklet</a:t>
            </a:r>
          </a:p>
          <a:p>
            <a:pPr lvl="1"/>
            <a:r>
              <a:rPr lang="en-GB" dirty="0" smtClean="0"/>
              <a:t>Housing Paper</a:t>
            </a:r>
          </a:p>
          <a:p>
            <a:pPr lvl="1"/>
            <a:r>
              <a:rPr lang="en-GB" dirty="0" smtClean="0"/>
              <a:t>Pensions Paper</a:t>
            </a:r>
          </a:p>
          <a:p>
            <a:pPr lvl="1"/>
            <a:r>
              <a:rPr lang="en-GB" dirty="0" smtClean="0"/>
              <a:t>Think of a 4 Mark Questions for each one</a:t>
            </a:r>
          </a:p>
          <a:p>
            <a:r>
              <a:rPr lang="en-GB" b="1" dirty="0"/>
              <a:t>9 Marker Plan</a:t>
            </a:r>
          </a:p>
          <a:p>
            <a:pPr lvl="1"/>
            <a:r>
              <a:rPr lang="en-GB" dirty="0" smtClean="0"/>
              <a:t>Red booklet</a:t>
            </a:r>
          </a:p>
          <a:p>
            <a:pPr lvl="1"/>
            <a:r>
              <a:rPr lang="en-GB" dirty="0" smtClean="0"/>
              <a:t>Paper 1 booklet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308" y="131743"/>
            <a:ext cx="6524276" cy="662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 Marker Questions</a:t>
            </a:r>
          </a:p>
          <a:p>
            <a:r>
              <a:rPr lang="en-GB" dirty="0" smtClean="0"/>
              <a:t>Externality Diagrams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82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991" y="187843"/>
            <a:ext cx="10515600" cy="1325563"/>
          </a:xfrm>
        </p:spPr>
        <p:txBody>
          <a:bodyPr/>
          <a:lstStyle/>
          <a:p>
            <a:r>
              <a:rPr lang="en-GB" b="1" dirty="0" smtClean="0"/>
              <a:t>Starter Exercise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1" dirty="0" smtClean="0"/>
              <a:t>First 7 Minutes (RECALL EXERCISE USING BLANK A4 PAGE)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91" y="1825625"/>
            <a:ext cx="6560976" cy="48364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2 mark questions - how might you lose a mark on this question?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4 mark questions - what are the three stages needed to answer this question?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9 mark questions - what are the three stages needed to answer this question?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diagram to demonstrate positive externalities in consumption (or merit goods)?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Using the pensions question, explain how this diagram helps to explain why markets fail to adequately provide pensions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 the Government intervene to make up for that under-consumption?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164287" y="1670180"/>
            <a:ext cx="3703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YOU MUST ANSWER ALL QUESTIONS IN THE ALLOTTED TIME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1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334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98425"/>
            <a:ext cx="10515600" cy="1325563"/>
          </a:xfrm>
        </p:spPr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117009"/>
            <a:ext cx="5855155" cy="54038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 smtClean="0"/>
              <a:t>MICRO PAPER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Pensions Question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Read extracts B and C and think of one other reason as to why the markets might fail to provide adequate pensions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Review the answer to the </a:t>
            </a:r>
            <a:r>
              <a:rPr lang="en-GB" sz="1200" dirty="0" err="1" smtClean="0"/>
              <a:t>quesiton</a:t>
            </a:r>
            <a:endParaRPr lang="en-GB" sz="1200" dirty="0" smtClean="0"/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Cigarette Diagram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Complete this exercise in pairs (no notes again)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Externality Diagram Practice </a:t>
            </a:r>
            <a:r>
              <a:rPr lang="en-GB" sz="1400" dirty="0" smtClean="0"/>
              <a:t>- for the following externalities, draw the diagram and in 5 bullet points (to represent a sentence, provide notes on the stages of explanation you would put in a paragraph (remember to refer to the diagram throughout).</a:t>
            </a:r>
          </a:p>
          <a:p>
            <a:pPr marL="819150" lvl="1" indent="-361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200" dirty="0" smtClean="0"/>
              <a:t>Demerit Good</a:t>
            </a:r>
          </a:p>
          <a:p>
            <a:pPr marL="819150" lvl="1" indent="-361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200" dirty="0"/>
              <a:t>Negative production externality</a:t>
            </a:r>
          </a:p>
          <a:p>
            <a:pPr marL="819150" lvl="1" indent="-361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200" dirty="0" smtClean="0"/>
              <a:t>Merit Good</a:t>
            </a:r>
          </a:p>
          <a:p>
            <a:pPr marL="819150" lvl="1" indent="-361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200" dirty="0" smtClean="0"/>
              <a:t>Positive production externality.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Externality Diagram Review and Multiple Choice Questions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 smtClean="0"/>
              <a:t>MACRO PAPER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9 Markers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i="1" dirty="0" smtClean="0"/>
              <a:t>Multiple Choice Questions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28793" y="4061019"/>
            <a:ext cx="537103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Demerit Good Example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Market failure as over consumption (and production). Market consuming </a:t>
            </a:r>
            <a:r>
              <a:rPr lang="en-GB" sz="1200" dirty="0" err="1" smtClean="0"/>
              <a:t>Qm</a:t>
            </a:r>
            <a:r>
              <a:rPr lang="en-GB" sz="1200" dirty="0" smtClean="0"/>
              <a:t> when should be consuming </a:t>
            </a:r>
            <a:r>
              <a:rPr lang="en-GB" sz="1200" dirty="0" err="1" smtClean="0"/>
              <a:t>Qso</a:t>
            </a:r>
            <a:r>
              <a:rPr lang="en-GB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Consumers are assumed to be selfish (maximise utility) so will consume </a:t>
            </a:r>
            <a:r>
              <a:rPr lang="en-GB" sz="1200" dirty="0" err="1" smtClean="0"/>
              <a:t>Qm</a:t>
            </a:r>
            <a:r>
              <a:rPr lang="en-GB" sz="1200" dirty="0" smtClean="0"/>
              <a:t> at equilibrium A rather than </a:t>
            </a:r>
            <a:r>
              <a:rPr lang="en-GB" sz="1200" dirty="0" err="1" smtClean="0"/>
              <a:t>soically</a:t>
            </a:r>
            <a:r>
              <a:rPr lang="en-GB" sz="1200" dirty="0" smtClean="0"/>
              <a:t> efficient equilibrium of B.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However they are not taking into account the full social cost of their actions.  The negative externality (a negative MEB is a MEC) from A to C exists.  Therefore, the consumer is placing too high a value on the consumption of smoking as they have imperfect info.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The high price that is placed by consumers leads to tobacco firms having an incentive to produce more from B to A and therefore there is over production </a:t>
            </a:r>
            <a:r>
              <a:rPr lang="en-GB" sz="1200" dirty="0" err="1" smtClean="0"/>
              <a:t>Qm</a:t>
            </a:r>
            <a:r>
              <a:rPr lang="en-GB" sz="1200" dirty="0" smtClean="0"/>
              <a:t> rather than </a:t>
            </a:r>
            <a:r>
              <a:rPr lang="en-GB" sz="1200" dirty="0" err="1" smtClean="0"/>
              <a:t>Qso</a:t>
            </a:r>
            <a:r>
              <a:rPr lang="en-GB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Therefore the market is overconsuming cigarettes at equilibrium A and is not </a:t>
            </a:r>
            <a:r>
              <a:rPr lang="en-GB" sz="1200" dirty="0" err="1" smtClean="0"/>
              <a:t>allocatively</a:t>
            </a:r>
            <a:r>
              <a:rPr lang="en-GB" sz="1200" dirty="0" smtClean="0"/>
              <a:t> efficient.</a:t>
            </a:r>
            <a:endParaRPr lang="en-GB" sz="12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523097" y="212919"/>
            <a:ext cx="4276725" cy="3724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75189" y="502868"/>
            <a:ext cx="626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=MPC</a:t>
            </a:r>
            <a:endParaRPr lang="en-GB" sz="1400" b="1" dirty="0"/>
          </a:p>
        </p:txBody>
      </p:sp>
      <p:sp>
        <p:nvSpPr>
          <p:cNvPr id="7" name="Oval 6"/>
          <p:cNvSpPr/>
          <p:nvPr/>
        </p:nvSpPr>
        <p:spPr>
          <a:xfrm>
            <a:off x="9778482" y="2500604"/>
            <a:ext cx="214604" cy="167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C</a:t>
            </a:r>
            <a:endParaRPr lang="en-GB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050571" y="2440022"/>
            <a:ext cx="539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MSB</a:t>
            </a:r>
            <a:endParaRPr lang="en-GB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74722" y="1270099"/>
            <a:ext cx="67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MPB=</a:t>
            </a:r>
            <a:endParaRPr lang="en-GB" sz="1400" b="1" dirty="0"/>
          </a:p>
        </p:txBody>
      </p:sp>
      <p:sp>
        <p:nvSpPr>
          <p:cNvPr id="10" name="Left Brace 9"/>
          <p:cNvSpPr/>
          <p:nvPr/>
        </p:nvSpPr>
        <p:spPr>
          <a:xfrm>
            <a:off x="6862754" y="1270100"/>
            <a:ext cx="223935" cy="1468368"/>
          </a:xfrm>
          <a:prstGeom prst="leftBrace">
            <a:avLst>
              <a:gd name="adj1" fmla="val 8333"/>
              <a:gd name="adj2" fmla="val 4880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090691" y="1811936"/>
            <a:ext cx="67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MEB=</a:t>
            </a:r>
            <a:endParaRPr lang="en-GB" sz="1400" b="1" dirty="0"/>
          </a:p>
        </p:txBody>
      </p:sp>
      <p:cxnSp>
        <p:nvCxnSpPr>
          <p:cNvPr id="13" name="Straight Connector 12"/>
          <p:cNvCxnSpPr>
            <a:endCxn id="7" idx="2"/>
          </p:cNvCxnSpPr>
          <p:nvPr/>
        </p:nvCxnSpPr>
        <p:spPr>
          <a:xfrm>
            <a:off x="7594339" y="2572691"/>
            <a:ext cx="2184143" cy="1188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952931" y="98425"/>
            <a:ext cx="6092889" cy="6694261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6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62" y="141190"/>
            <a:ext cx="11580845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TODAYS LESSON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>
                <a:solidFill>
                  <a:srgbClr val="FF0000"/>
                </a:solidFill>
              </a:rPr>
              <a:t>Exam Technique Paper 1 and 2 and Paper 1 - 25 Markers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5326" y="1825625"/>
            <a:ext cx="5814474" cy="1281469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STARTER ACTIVITY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5 Minutes: Draw the microeconomic mind map from memory.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610739" y="182562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TODAYS LESSON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Game Plan for Paper 1 and 2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25 Markers: Externalities</a:t>
            </a:r>
          </a:p>
          <a:p>
            <a:pPr lvl="1"/>
            <a:r>
              <a:rPr lang="en-US" sz="1800" dirty="0" smtClean="0"/>
              <a:t>Complete the multiple choice Q’s and Tasks on back of externality diagram</a:t>
            </a:r>
          </a:p>
          <a:p>
            <a:pPr lvl="1"/>
            <a:r>
              <a:rPr lang="en-US" sz="1800" dirty="0" smtClean="0"/>
              <a:t>Government Intervention and Failure – Chemical Factory leading onto ESSAY TYPES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26" y="3319363"/>
            <a:ext cx="5814474" cy="32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4283" y="4762877"/>
            <a:ext cx="180590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FAILURE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14" y="4215027"/>
            <a:ext cx="10548130" cy="30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72711" y="91782"/>
            <a:ext cx="0" cy="67662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07012" y="61233"/>
            <a:ext cx="4181336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FF00"/>
                </a:solidFill>
              </a:rPr>
              <a:t>MICROECONOMICS OVERVIEW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BASIC ECONOMIC PROBLEM</a:t>
            </a:r>
          </a:p>
          <a:p>
            <a:pPr algn="ctr"/>
            <a:r>
              <a:rPr lang="en-US" sz="700" b="1" dirty="0">
                <a:solidFill>
                  <a:schemeClr val="bg1"/>
                </a:solidFill>
              </a:rPr>
              <a:t>Scarcity (resources), unlimited wants forces a </a:t>
            </a:r>
            <a:r>
              <a:rPr lang="en-US" sz="700" b="1" dirty="0" smtClean="0">
                <a:solidFill>
                  <a:schemeClr val="bg1"/>
                </a:solidFill>
              </a:rPr>
              <a:t>choice (PPF MODELS) </a:t>
            </a:r>
            <a:r>
              <a:rPr lang="en-US" sz="700" b="1" dirty="0">
                <a:solidFill>
                  <a:schemeClr val="bg1"/>
                </a:solidFill>
              </a:rPr>
              <a:t>which involves an opportunity cost. There is not enough for everyone so how best to distribute our scarce resources to meet </a:t>
            </a:r>
            <a:r>
              <a:rPr lang="en-US" sz="700" b="1" dirty="0" err="1">
                <a:solidFill>
                  <a:schemeClr val="bg1"/>
                </a:solidFill>
              </a:rPr>
              <a:t>everyones</a:t>
            </a:r>
            <a:r>
              <a:rPr lang="en-US" sz="700" b="1" dirty="0">
                <a:solidFill>
                  <a:schemeClr val="bg1"/>
                </a:solidFill>
              </a:rPr>
              <a:t> wants.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783" y="4579581"/>
            <a:ext cx="1773397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Regulatory capture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Crowding </a:t>
            </a:r>
            <a:r>
              <a:rPr lang="en-US" sz="700" dirty="0" smtClean="0"/>
              <a:t>Out through </a:t>
            </a:r>
            <a:r>
              <a:rPr lang="en-US" sz="700" dirty="0" err="1" smtClean="0"/>
              <a:t>Nationalisation</a:t>
            </a:r>
            <a:endParaRPr lang="en-US" sz="700" dirty="0"/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(including opportunity cost)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6964" y="4471136"/>
            <a:ext cx="1069669" cy="149271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700" u="sng" dirty="0" smtClean="0"/>
              <a:t>Unintended effects: </a:t>
            </a:r>
            <a:r>
              <a:rPr lang="en-US" sz="700" dirty="0" smtClean="0"/>
              <a:t>Shortages/surpluses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Political conflicts</a:t>
            </a:r>
            <a:r>
              <a:rPr lang="en-US" sz="700" dirty="0" smtClean="0"/>
              <a:t>: Public choice theory and corruption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Admin Errors/Costs: </a:t>
            </a:r>
            <a:r>
              <a:rPr lang="en-US" sz="700" dirty="0" err="1" smtClean="0"/>
              <a:t>Bureaucractic</a:t>
            </a:r>
            <a:r>
              <a:rPr lang="en-US" sz="700" dirty="0" smtClean="0"/>
              <a:t> costs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Imperfect info: </a:t>
            </a:r>
            <a:r>
              <a:rPr lang="en-US" sz="700" dirty="0" smtClean="0"/>
              <a:t>unable to put a value on externalities</a:t>
            </a:r>
            <a:endParaRPr lang="en-US" sz="700" dirty="0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3062766" y="343883"/>
            <a:ext cx="1289786" cy="785586"/>
          </a:xfrm>
          <a:prstGeom prst="bentConnector3">
            <a:avLst>
              <a:gd name="adj1" fmla="val 108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2810774" y="634638"/>
            <a:ext cx="1008184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SOCIALISM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39628" y="1401946"/>
            <a:ext cx="179816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INTERVENTION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6875" y="1424659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SUCCESS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67836" y="4627235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FAILURE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02865" y="1093245"/>
            <a:ext cx="1517135" cy="303929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Demand &amp; Supply Curves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demand curve (P IT OF POG</a:t>
            </a:r>
            <a:r>
              <a:rPr lang="en-US" sz="700" dirty="0" smtClean="0"/>
              <a:t>).  Also utility </a:t>
            </a:r>
            <a:r>
              <a:rPr lang="en-US" sz="700" dirty="0"/>
              <a:t>for consumers, rationality and diminishing marginal </a:t>
            </a:r>
            <a:r>
              <a:rPr lang="en-US" sz="700" dirty="0" smtClean="0"/>
              <a:t>utility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supply curve (P COP OF POG)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Inter</a:t>
            </a:r>
            <a:r>
              <a:rPr lang="en-US" sz="700" dirty="0"/>
              <a:t>-relationships between markets: joint demand, competitive </a:t>
            </a:r>
            <a:r>
              <a:rPr lang="en-US" sz="700" dirty="0" smtClean="0"/>
              <a:t>demand, composite demand, derived demand and joint supply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Elasticity </a:t>
            </a:r>
            <a:r>
              <a:rPr lang="en-US" sz="700" dirty="0"/>
              <a:t>- calculating PED, PES, XED and YED plus drawing graphs for PED and </a:t>
            </a:r>
            <a:r>
              <a:rPr lang="en-US" sz="700" dirty="0" smtClean="0"/>
              <a:t>PESI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Equilibrium</a:t>
            </a:r>
            <a:endParaRPr lang="en-US" sz="900" u="sng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The </a:t>
            </a:r>
            <a:r>
              <a:rPr lang="en-US" sz="700" dirty="0"/>
              <a:t>role of </a:t>
            </a:r>
            <a:r>
              <a:rPr lang="en-US" sz="700" dirty="0" smtClean="0"/>
              <a:t>prices (signals, incentives, ration)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Equilibrium .v. Disequilibrium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Efficiency and Welfare (consumer and producer surplus)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Coase’s</a:t>
            </a:r>
            <a:r>
              <a:rPr lang="en-US" sz="900" u="sng" dirty="0" smtClean="0"/>
              <a:t> </a:t>
            </a:r>
            <a:r>
              <a:rPr lang="en-US" sz="900" u="sng" dirty="0"/>
              <a:t>Theorem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42642" y="91782"/>
            <a:ext cx="2052594" cy="374717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Basics of the firm: 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Types of firm (Sole Trader, Ltd and PLC)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Objectives of firm (short term and long term profit, sales maximization, ethical, </a:t>
            </a:r>
            <a:r>
              <a:rPr lang="en-US" sz="700" dirty="0" err="1"/>
              <a:t>behavioural</a:t>
            </a:r>
            <a:r>
              <a:rPr lang="en-US" sz="700" dirty="0"/>
              <a:t> and managerial)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 smtClean="0"/>
              <a:t>Market </a:t>
            </a:r>
            <a:r>
              <a:rPr lang="en-US" sz="700" dirty="0"/>
              <a:t>structure and concentration ratio’s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Production theory – 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Revenue, </a:t>
            </a:r>
            <a:r>
              <a:rPr lang="en-US" sz="700" dirty="0" smtClean="0"/>
              <a:t>costs (fixed and variable) </a:t>
            </a:r>
            <a:r>
              <a:rPr lang="en-US" sz="700" dirty="0"/>
              <a:t>and </a:t>
            </a:r>
            <a:r>
              <a:rPr lang="en-US" sz="700" dirty="0" smtClean="0"/>
              <a:t>profit (abnormal and normal): marginal</a:t>
            </a:r>
            <a:r>
              <a:rPr lang="en-US" sz="700" dirty="0"/>
              <a:t>, average and </a:t>
            </a:r>
            <a:r>
              <a:rPr lang="en-US" sz="700" dirty="0" smtClean="0"/>
              <a:t>total </a:t>
            </a:r>
            <a:r>
              <a:rPr lang="en-US" sz="700" dirty="0"/>
              <a:t>- curves and </a:t>
            </a:r>
            <a:r>
              <a:rPr lang="en-US" sz="700" dirty="0" smtClean="0"/>
              <a:t>calculations – difference between SR and LR (diminishing marginal returns .v. economies of scale)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err="1"/>
              <a:t>Specialisation</a:t>
            </a:r>
            <a:r>
              <a:rPr lang="en-US" sz="700" dirty="0"/>
              <a:t>, division of </a:t>
            </a:r>
            <a:r>
              <a:rPr lang="en-US" sz="700" dirty="0" err="1"/>
              <a:t>labour</a:t>
            </a:r>
            <a:r>
              <a:rPr lang="en-US" sz="700" dirty="0"/>
              <a:t> and economies of </a:t>
            </a:r>
            <a:r>
              <a:rPr lang="en-US" sz="700" dirty="0" smtClean="0"/>
              <a:t>scale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Technological change – innovation and invention and contribution to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Competition Models: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Perfect competition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Competitive </a:t>
            </a:r>
            <a:r>
              <a:rPr lang="en-US" sz="700" dirty="0" smtClean="0"/>
              <a:t>Oligopoly (kinked </a:t>
            </a:r>
            <a:r>
              <a:rPr lang="en-US" sz="700" dirty="0"/>
              <a:t>demand </a:t>
            </a:r>
            <a:r>
              <a:rPr lang="en-US" sz="700" dirty="0" smtClean="0"/>
              <a:t>curve for non-price competition, </a:t>
            </a:r>
            <a:r>
              <a:rPr lang="en-US" sz="700" dirty="0"/>
              <a:t>price wars, price </a:t>
            </a:r>
            <a:r>
              <a:rPr lang="en-US" sz="700" dirty="0" smtClean="0"/>
              <a:t>stability</a:t>
            </a:r>
            <a:r>
              <a:rPr lang="en-US" sz="700" dirty="0"/>
              <a:t>, predatory and limit pricing)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Contestable </a:t>
            </a:r>
            <a:r>
              <a:rPr lang="en-US" sz="700" dirty="0" smtClean="0"/>
              <a:t>markets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Monopolistic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Benefits of Monopoly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 monopoly and Economies of Scale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Dynamic efficiency from abnormal profits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Concepts of ‘Creative Destruction’ (i.e. monopolies will not last forever)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Efficiency</a:t>
            </a:r>
            <a:endParaRPr lang="en-US" sz="900" u="sng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static (productive and allocative)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dynamic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86218" y="4471883"/>
            <a:ext cx="2545835" cy="1069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Monopoly: </a:t>
            </a:r>
            <a:endParaRPr lang="en-US" sz="900" u="sng" dirty="0" smtClean="0"/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</a:t>
            </a:r>
            <a:r>
              <a:rPr lang="en-US" sz="700" dirty="0"/>
              <a:t>, Monopoly Power and </a:t>
            </a:r>
            <a:r>
              <a:rPr lang="en-US" sz="700" dirty="0" smtClean="0"/>
              <a:t>Monopoly.  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Price discrimination (1</a:t>
            </a:r>
            <a:r>
              <a:rPr lang="en-US" sz="700" baseline="30000" dirty="0" smtClean="0"/>
              <a:t>st</a:t>
            </a:r>
            <a:r>
              <a:rPr lang="en-US" sz="700" dirty="0" smtClean="0"/>
              <a:t>, 2</a:t>
            </a:r>
            <a:r>
              <a:rPr lang="en-US" sz="700" baseline="30000" dirty="0" smtClean="0"/>
              <a:t>nd</a:t>
            </a:r>
            <a:r>
              <a:rPr lang="en-US" sz="700" dirty="0" smtClean="0"/>
              <a:t> and 3</a:t>
            </a:r>
            <a:r>
              <a:rPr lang="en-US" sz="700" baseline="30000" dirty="0" smtClean="0"/>
              <a:t>rd</a:t>
            </a:r>
            <a:r>
              <a:rPr lang="en-US" sz="700" dirty="0" smtClean="0"/>
              <a:t>  degree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Inefficiency – static (x-inefficiency and underproduction)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Loss of consumer surplus (and gain of producer surplus)</a:t>
            </a:r>
            <a:endParaRPr lang="en-US" sz="700" dirty="0"/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Collusive Oligopoly </a:t>
            </a:r>
            <a:r>
              <a:rPr lang="en-US" sz="700" dirty="0" smtClean="0"/>
              <a:t>Tacit </a:t>
            </a:r>
            <a:r>
              <a:rPr lang="en-US" sz="700" dirty="0"/>
              <a:t>(price leadership) and overt collusion (cartels)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0964" y="4311149"/>
            <a:ext cx="1766765" cy="24852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Externalities</a:t>
            </a:r>
            <a:r>
              <a:rPr lang="en-US" sz="900" dirty="0"/>
              <a:t> (positive &amp; negative) including diagrams (4 in total)</a:t>
            </a:r>
            <a:endParaRPr lang="en-US" sz="900" i="1" dirty="0">
              <a:solidFill>
                <a:srgbClr val="008000"/>
              </a:solidFill>
            </a:endParaRP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Consumption (split in MSB - merit and demerit goods) - under and over </a:t>
            </a:r>
            <a:r>
              <a:rPr lang="en-US" sz="700" dirty="0" smtClean="0"/>
              <a:t>consumption</a:t>
            </a:r>
            <a:endParaRPr lang="en-US" sz="700" dirty="0"/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Production Externalities (split in MSC) - under and over production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Public Goods </a:t>
            </a:r>
            <a:r>
              <a:rPr lang="en-US" sz="900" dirty="0"/>
              <a:t>(missing markets)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Pure (no production) and ‘free rider’ issue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Quasi (under production)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Absence of property </a:t>
            </a:r>
            <a:r>
              <a:rPr lang="en-US" sz="900" u="sng" dirty="0" smtClean="0"/>
              <a:t>rights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Behavioural</a:t>
            </a:r>
            <a:r>
              <a:rPr lang="en-US" sz="900" u="sng" dirty="0" smtClean="0"/>
              <a:t> Economics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Imperfect information (asymmetric info)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Bounded rationality</a:t>
            </a:r>
            <a:endParaRPr lang="en-US" sz="700" dirty="0"/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Biases in decision making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Paradox of altruism and fairness</a:t>
            </a:r>
            <a:endParaRPr lang="en-US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7976971" y="5748946"/>
            <a:ext cx="3803137" cy="1054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Absolute and Relative Poverty</a:t>
            </a:r>
            <a:r>
              <a:rPr lang="en-US" sz="900" dirty="0"/>
              <a:t>: </a:t>
            </a:r>
            <a:r>
              <a:rPr lang="en-US" sz="700" dirty="0"/>
              <a:t>Low wages and unemployment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Inequality and equity issues</a:t>
            </a:r>
            <a:r>
              <a:rPr lang="en-US" sz="900" dirty="0"/>
              <a:t>:</a:t>
            </a:r>
            <a:r>
              <a:rPr lang="en-US" sz="700" dirty="0"/>
              <a:t> GINI coefficient and history since 1979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Discrimination</a:t>
            </a:r>
            <a:r>
              <a:rPr lang="en-US" sz="900" dirty="0"/>
              <a:t> (gender, ethnicity etc.)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Imperfect competition in the market</a:t>
            </a:r>
            <a:r>
              <a:rPr lang="en-US" sz="900" dirty="0"/>
              <a:t>:</a:t>
            </a:r>
            <a:r>
              <a:rPr lang="en-US" sz="700" dirty="0"/>
              <a:t> e.g. trade union (or monopoly power), </a:t>
            </a:r>
            <a:r>
              <a:rPr lang="en-US" sz="700" dirty="0" err="1"/>
              <a:t>monoposony</a:t>
            </a:r>
            <a:r>
              <a:rPr lang="en-US" sz="700" dirty="0"/>
              <a:t> (buyers) power and bi-lateral monopoly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 err="1"/>
              <a:t>Labour</a:t>
            </a:r>
            <a:r>
              <a:rPr lang="en-US" sz="900" u="sng" dirty="0"/>
              <a:t> immobility</a:t>
            </a:r>
            <a:r>
              <a:rPr lang="en-US" sz="900" dirty="0"/>
              <a:t>: </a:t>
            </a:r>
            <a:r>
              <a:rPr lang="en-US" sz="700" dirty="0"/>
              <a:t>Occupational and geographical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20786" y="2335589"/>
            <a:ext cx="1477612" cy="16389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Wage determination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/>
              <a:t>MRP theory and </a:t>
            </a:r>
            <a:r>
              <a:rPr lang="en-US" sz="700" dirty="0" err="1"/>
              <a:t>Labour</a:t>
            </a:r>
            <a:r>
              <a:rPr lang="en-US" sz="700" dirty="0"/>
              <a:t> Demand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err="1"/>
              <a:t>Labour</a:t>
            </a:r>
            <a:r>
              <a:rPr lang="en-US" sz="700" dirty="0"/>
              <a:t> Supply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Elasticity of </a:t>
            </a:r>
            <a:r>
              <a:rPr lang="en-US" sz="700" dirty="0" err="1" smtClean="0"/>
              <a:t>Ld</a:t>
            </a:r>
            <a:r>
              <a:rPr lang="en-US" sz="700" dirty="0" smtClean="0"/>
              <a:t> and </a:t>
            </a:r>
            <a:r>
              <a:rPr lang="en-US" sz="700" dirty="0" err="1" smtClean="0"/>
              <a:t>Ls</a:t>
            </a:r>
            <a:endParaRPr lang="en-US" sz="700" dirty="0" smtClean="0"/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Perfectly competitive </a:t>
            </a:r>
            <a:r>
              <a:rPr lang="en-US" sz="700" dirty="0" err="1" smtClean="0"/>
              <a:t>labour</a:t>
            </a:r>
            <a:r>
              <a:rPr lang="en-US" sz="700" dirty="0" smtClean="0"/>
              <a:t> markets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Flexible </a:t>
            </a:r>
            <a:r>
              <a:rPr lang="en-US" sz="900" u="sng" dirty="0" err="1"/>
              <a:t>Labour</a:t>
            </a:r>
            <a:r>
              <a:rPr lang="en-US" sz="900" u="sng" dirty="0"/>
              <a:t> Markets </a:t>
            </a:r>
            <a:r>
              <a:rPr lang="en-US" sz="700" dirty="0"/>
              <a:t>and Impact of </a:t>
            </a:r>
            <a:r>
              <a:rPr lang="en-US" sz="700" dirty="0" err="1"/>
              <a:t>Globalisation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dirty="0"/>
              <a:t>‘</a:t>
            </a:r>
            <a:r>
              <a:rPr lang="en-US" sz="900" u="sng" dirty="0"/>
              <a:t>Trickle Down Effect’ </a:t>
            </a:r>
            <a:r>
              <a:rPr lang="en-US" sz="700" dirty="0"/>
              <a:t>and other reasons why inequality is ‘good’!</a:t>
            </a:r>
          </a:p>
        </p:txBody>
      </p:sp>
      <p:cxnSp>
        <p:nvCxnSpPr>
          <p:cNvPr id="47" name="Elbow Connector 46"/>
          <p:cNvCxnSpPr/>
          <p:nvPr/>
        </p:nvCxnSpPr>
        <p:spPr>
          <a:xfrm rot="16200000" flipH="1">
            <a:off x="7903170" y="518136"/>
            <a:ext cx="1261124" cy="506498"/>
          </a:xfrm>
          <a:prstGeom prst="bentConnector3">
            <a:avLst>
              <a:gd name="adj1" fmla="val 695"/>
            </a:avLst>
          </a:prstGeom>
          <a:ln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8227786" y="634637"/>
            <a:ext cx="1095147" cy="30777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CAPITALISM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12271" y="1099564"/>
            <a:ext cx="1185768" cy="30931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Price Mechanism 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Indirect taxation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Subsidies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Tradable pollution permits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Direct Controls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Legislation and regulation (incl. pollution permits)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Price controls - max and min prices and buffer stocks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Government provision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GB" sz="700" dirty="0"/>
              <a:t>Identifying property rights through patents and legislation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Persuasion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Govt. Guidance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Nudge </a:t>
            </a:r>
            <a:r>
              <a:rPr lang="en-US" sz="700" dirty="0" smtClean="0"/>
              <a:t>Theory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C</a:t>
            </a:r>
            <a:r>
              <a:rPr lang="en-US" sz="700" dirty="0" smtClean="0"/>
              <a:t>hoice architecture: default, restricted and mandated</a:t>
            </a:r>
            <a:endParaRPr lang="en-US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419085" y="340116"/>
            <a:ext cx="1607767" cy="27699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FF0000"/>
                </a:solidFill>
              </a:rPr>
              <a:t>Labour</a:t>
            </a:r>
            <a:r>
              <a:rPr lang="en-US" sz="100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Redistribute income and wealth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Taxation (direct - income, corporation, inheritance, National Insurance and indirect - VAT and excise duties). 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Benefits (JSA, WTC, Pensions, Universal Credit debate, in kind)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Legislation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Trade Union power change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Minimum Wage (and the Living Wage</a:t>
            </a:r>
            <a:r>
              <a:rPr lang="en-US" sz="700" i="1" dirty="0" smtClean="0"/>
              <a:t>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 smtClean="0"/>
              <a:t>Maximum wage cap?</a:t>
            </a:r>
            <a:endParaRPr lang="en-US" sz="700" i="1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Prevent Discrimination (Equality Act 2010)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Job Scheme:</a:t>
            </a:r>
            <a:r>
              <a:rPr lang="en-US" sz="600" i="1" u="sng" dirty="0"/>
              <a:t> </a:t>
            </a:r>
            <a:r>
              <a:rPr lang="en-US" sz="700" i="1" dirty="0" smtClean="0"/>
              <a:t>Macroeconomic policy and job creation through demand and supply side policies</a:t>
            </a:r>
            <a:endParaRPr lang="en-US" sz="700" i="1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Poverty Targeting: </a:t>
            </a:r>
            <a:r>
              <a:rPr lang="en-US" sz="700" i="1" dirty="0"/>
              <a:t>1997 New </a:t>
            </a:r>
            <a:r>
              <a:rPr lang="en-US" sz="700" i="1" dirty="0" err="1"/>
              <a:t>Labour</a:t>
            </a:r>
            <a:r>
              <a:rPr lang="en-US" sz="700" i="1" dirty="0"/>
              <a:t> target and the Child Poverty Act 2010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0757" y="5669397"/>
            <a:ext cx="3370818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 (or Dependency)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Disincentive effects (unemployment trap &amp; poverty trap? PLUS ‘brain drain’ and less risk taking?)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Burden of taxation (progressive .v. regressive)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(incl. opportunity cost)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74897" y="2255831"/>
            <a:ext cx="1944688" cy="170046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 </a:t>
            </a:r>
            <a:r>
              <a:rPr lang="en-US" sz="1050" b="1" dirty="0"/>
              <a:t>(</a:t>
            </a:r>
            <a:r>
              <a:rPr lang="en-US" sz="900" b="1" dirty="0"/>
              <a:t>Industrial Policy)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dirty="0"/>
              <a:t>Competition Policy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Regulation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Bodies: CMA plus specific industry watchdogs (OFGEM, OFWAT, ORR) and European Commission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Types: Price capping (RPI-X, fines/ prosecution, legislation, break up, windfall taxes etc.)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Deregulation </a:t>
            </a:r>
            <a:r>
              <a:rPr lang="en-US" sz="900" dirty="0"/>
              <a:t>- </a:t>
            </a:r>
            <a:r>
              <a:rPr lang="en-US" sz="700" dirty="0"/>
              <a:t>removing barriers via legislation and subsidies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u="sng" dirty="0" err="1" smtClean="0"/>
              <a:t>Nationalisation</a:t>
            </a:r>
            <a:r>
              <a:rPr lang="en-US" sz="900" dirty="0"/>
              <a:t> </a:t>
            </a:r>
            <a:r>
              <a:rPr lang="en-US" sz="900" dirty="0" smtClean="0"/>
              <a:t>and </a:t>
            </a:r>
            <a:r>
              <a:rPr lang="en-US" sz="900" dirty="0" err="1" smtClean="0"/>
              <a:t>Privatisation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5454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  <p:bldP spid="32" grpId="0" animBg="1"/>
      <p:bldP spid="49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EXAM TECHNIQUE</a:t>
            </a:r>
            <a:br>
              <a:rPr lang="en-GB" b="1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Paper 1 - ‘Game Plan for Paper 1 and Paper 2]’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568" y="1825624"/>
            <a:ext cx="11606784" cy="48433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EXERCISE: Go through the whole book and label the questions</a:t>
            </a:r>
          </a:p>
          <a:p>
            <a:r>
              <a:rPr lang="en-GB" dirty="0" smtClean="0"/>
              <a:t>WE = Welfare Economics</a:t>
            </a:r>
          </a:p>
          <a:p>
            <a:r>
              <a:rPr lang="en-GB" dirty="0" smtClean="0"/>
              <a:t>LM = Labour Markets</a:t>
            </a:r>
          </a:p>
          <a:p>
            <a:r>
              <a:rPr lang="en-GB" dirty="0" smtClean="0"/>
              <a:t>TF = Theory of the Firm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EXERCISE: What is your Game Plan???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Individually think for 2 minutes and then share in your threes for a further 2 minutes ready for class feedback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TIMINGS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15: </a:t>
            </a:r>
            <a:r>
              <a:rPr lang="en-GB" dirty="0" smtClean="0"/>
              <a:t>Spend the first 15 minutes, reading, choosing and planning the 9, 15 and 2x25 markers 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10: </a:t>
            </a:r>
            <a:r>
              <a:rPr lang="en-GB" dirty="0" smtClean="0"/>
              <a:t>2 and 4 marker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10: </a:t>
            </a:r>
            <a:r>
              <a:rPr lang="en-GB" dirty="0" smtClean="0"/>
              <a:t>9 Marker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35: </a:t>
            </a:r>
            <a:r>
              <a:rPr lang="en-GB" dirty="0" smtClean="0"/>
              <a:t>25 Marker of Data Response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15: </a:t>
            </a:r>
            <a:r>
              <a:rPr lang="en-GB" dirty="0" smtClean="0"/>
              <a:t>15 Marker of Extended Essay</a:t>
            </a:r>
          </a:p>
          <a:p>
            <a:pPr marL="177800" indent="-177800">
              <a:buFont typeface="Wingdings" panose="05000000000000000000" pitchFamily="2" charset="2"/>
              <a:buChar char="§"/>
            </a:pPr>
            <a:r>
              <a:rPr lang="en-GB" b="1" dirty="0" smtClean="0"/>
              <a:t>35: </a:t>
            </a:r>
            <a:r>
              <a:rPr lang="en-GB" dirty="0" smtClean="0"/>
              <a:t>25 Marker of Extended Essay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40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b="1" dirty="0" smtClean="0"/>
              <a:t>Government Intervention and Failure RECAP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smtClean="0">
                <a:solidFill>
                  <a:srgbClr val="FF0000"/>
                </a:solidFill>
              </a:rPr>
              <a:t>Chemical Factory Example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7306" y="1427583"/>
            <a:ext cx="25659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Key Questions: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As: How can the Government intervene?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Ae: Why might the Government fail with this intervention?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CONCLUSION: Which is the better intervention and why?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858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Microeconomics Essay Focus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401955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YEAR 1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Essay Type 1: </a:t>
            </a:r>
            <a:r>
              <a:rPr lang="en-US" dirty="0" smtClean="0"/>
              <a:t>Markets or Governments?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Essay Type 2: </a:t>
            </a:r>
            <a:r>
              <a:rPr lang="en-US" dirty="0" smtClean="0"/>
              <a:t>Named Government Policy is the best policy?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Essay Type 3: </a:t>
            </a:r>
            <a:r>
              <a:rPr lang="en-US" dirty="0" smtClean="0"/>
              <a:t>What is the best Government Policy?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YEAR 2</a:t>
            </a:r>
          </a:p>
          <a:p>
            <a:r>
              <a:rPr lang="en-US" dirty="0" smtClean="0"/>
              <a:t>Essay 4: Other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8822" y="1799304"/>
            <a:ext cx="3801978" cy="3477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400" dirty="0"/>
              <a:t>TASK: What are the similarities and differences between these three essays?</a:t>
            </a:r>
          </a:p>
        </p:txBody>
      </p:sp>
    </p:spTree>
    <p:extLst>
      <p:ext uri="{BB962C8B-B14F-4D97-AF65-F5344CB8AC3E}">
        <p14:creationId xmlns:p14="http://schemas.microsoft.com/office/powerpoint/2010/main" val="37062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3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TODAYS LESSON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STARTER ACTIVITY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 MINS: Complete the multiple choice questions and 3 tasks on the back of the externality diagrams sheet.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091916" y="1485383"/>
            <a:ext cx="45914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MICROECONOMICS</a:t>
            </a:r>
          </a:p>
          <a:p>
            <a:r>
              <a:rPr lang="en-US" sz="2600" dirty="0"/>
              <a:t>Essay Types Discussion and Planning Exercise</a:t>
            </a:r>
          </a:p>
          <a:p>
            <a:r>
              <a:rPr lang="en-US" sz="2600" dirty="0" smtClean="0"/>
              <a:t>Public Goods and Property Rights</a:t>
            </a:r>
          </a:p>
          <a:p>
            <a:r>
              <a:rPr lang="en-US" sz="2600" dirty="0" smtClean="0"/>
              <a:t>Tradable Permits as a Government Intervention?</a:t>
            </a:r>
          </a:p>
          <a:p>
            <a:r>
              <a:rPr lang="en-US" sz="2600" dirty="0" smtClean="0"/>
              <a:t>Application of ‘market failure’ essays to other parts of the syllabus - finding your hook!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3 MOCK EXAM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491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Microeconomics: The Market Failure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889" y="1690688"/>
            <a:ext cx="401955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Essay Type 1: </a:t>
            </a:r>
            <a:r>
              <a:rPr lang="en-US" dirty="0" smtClean="0"/>
              <a:t>Markets or Governments?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Essay Type 2: </a:t>
            </a:r>
            <a:r>
              <a:rPr lang="en-US" dirty="0" smtClean="0"/>
              <a:t>Named Government Policy is the best policy?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Essay Type 3: </a:t>
            </a:r>
            <a:r>
              <a:rPr lang="en-US" dirty="0" smtClean="0"/>
              <a:t>What is the best Government Policy?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Essay 4: Other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32757" y="1948594"/>
            <a:ext cx="3801978" cy="34778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What </a:t>
            </a:r>
            <a:r>
              <a:rPr lang="en-GB" sz="4400" dirty="0"/>
              <a:t>are the similarities and differences between these three essays?</a:t>
            </a:r>
          </a:p>
        </p:txBody>
      </p:sp>
    </p:spTree>
    <p:extLst>
      <p:ext uri="{BB962C8B-B14F-4D97-AF65-F5344CB8AC3E}">
        <p14:creationId xmlns:p14="http://schemas.microsoft.com/office/powerpoint/2010/main" val="1229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tx2"/>
                </a:solidFill>
              </a:rPr>
              <a:t>ESSAY TYPE 1</a:t>
            </a:r>
            <a:br>
              <a:rPr lang="en-US" sz="2800" b="1" u="sng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Discuss whether markets alone can be relied upon to reduce the problems of environmental pollution?  (25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576" y="1600200"/>
            <a:ext cx="8780015" cy="50669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00" b="1" dirty="0"/>
              <a:t>P1: Markets alone cannot be relied upon because markets fail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As: </a:t>
            </a:r>
            <a:r>
              <a:rPr lang="en-US" sz="1900" dirty="0"/>
              <a:t>Market failure (production and consumption externalities)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Ae: </a:t>
            </a:r>
            <a:r>
              <a:rPr lang="en-US" sz="1900" dirty="0"/>
              <a:t>Market success (market efficiency due to price mechanism and perfect information - movement away from fossil fuels to renewable energy evident.  Also lower prices of energy through fossil fuels help out poorer today.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b="1" dirty="0"/>
              <a:t>P2: Market alone cannot be relied upon so the Government need to intervene through direct controls such as pollution permits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As: </a:t>
            </a:r>
            <a:r>
              <a:rPr lang="en-US" sz="1900" dirty="0"/>
              <a:t>Pollution permits restrict output and solve negative externalities (diagram).</a:t>
            </a:r>
            <a:r>
              <a:rPr lang="en-US" sz="1800" dirty="0"/>
              <a:t> Helps ease the transition for dirtier producers and provides incentives for firms to cut costs by becoming cleaner.</a:t>
            </a:r>
            <a:endParaRPr lang="en-US" sz="1900" dirty="0"/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Ae: </a:t>
            </a:r>
            <a:r>
              <a:rPr lang="en-US" sz="1900" dirty="0"/>
              <a:t>‘Free rider’ issue - needs international co-operation and this is hard to get. Also failures of Kyoto talks etc.?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b="1" dirty="0"/>
              <a:t>P3: Markets alone cannot be relied upon so the Government need to intervene by altering the price mechanism through taxation and subsidies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As: </a:t>
            </a:r>
            <a:r>
              <a:rPr lang="en-US" sz="1900" dirty="0"/>
              <a:t>Taxation (diagram) for fossil fuels (internalize full social cost and make polluter pay) and subsidies (diagram) for renewable energy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Ae: </a:t>
            </a:r>
            <a:r>
              <a:rPr lang="en-US" sz="1900" dirty="0"/>
              <a:t>Fossil fuels are price inelastic? Hits poorer families harder?  Import cheaper energy from abroad?</a:t>
            </a:r>
          </a:p>
        </p:txBody>
      </p:sp>
    </p:spTree>
    <p:extLst>
      <p:ext uri="{BB962C8B-B14F-4D97-AF65-F5344CB8AC3E}">
        <p14:creationId xmlns:p14="http://schemas.microsoft.com/office/powerpoint/2010/main" val="325536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tx2"/>
                </a:solidFill>
              </a:rPr>
              <a:t>ESSAY TYPE 2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400" b="1" dirty="0">
                <a:solidFill>
                  <a:schemeClr val="tx2"/>
                </a:solidFill>
              </a:rPr>
              <a:t>Assess the view that gaining international co-operation is the best way of dealing with climate change. [25 marks]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1886" y="1600201"/>
            <a:ext cx="11252718" cy="509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P1: Government intervention is important in dealing with climate change because there is a market failure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As: </a:t>
            </a:r>
            <a:r>
              <a:rPr lang="en-US" sz="1600" dirty="0"/>
              <a:t>Market failure (production and consumption externalities)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Ae: </a:t>
            </a:r>
            <a:r>
              <a:rPr lang="en-US" sz="1600" dirty="0"/>
              <a:t>Market success (market efficiency due to price mechanism and perfect information - movement away from fossil fuels to renewable energy evident.  Also lower prices of energy through fossil fuels help out poorer today.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P2: International co-operation is the best way of dealing with climate change because….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As: </a:t>
            </a:r>
            <a:r>
              <a:rPr lang="en-US" sz="1600" dirty="0"/>
              <a:t> International co-op means tradable permits would work, reduce output and solve negative externalities (diagram). Helps ease the transition for dirtier producers and provides incentives for firms to cut costs by becoming cleaner.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Ae: </a:t>
            </a:r>
            <a:r>
              <a:rPr lang="en-US" sz="1600" dirty="0"/>
              <a:t>‘Free rider’ issue - needs international co-operation and this is hard to get. Also failures of Kyoto talks etc.?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P3: International co-operation is not necessarily the best way of dealing with climate change as there are alternatives such as intervening by altering the price mechanism through taxation and subsidies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As: </a:t>
            </a:r>
            <a:r>
              <a:rPr lang="en-US" sz="1600" dirty="0"/>
              <a:t>Taxation (diagram) for fossil fuels (internalize full social cost and make polluter pay) and subsidies (diagram) for renewable energy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Ae: </a:t>
            </a:r>
            <a:r>
              <a:rPr lang="en-US" sz="1600" dirty="0"/>
              <a:t>Fossil fuels are price inelastic? Hits poorer families harder?  Import cheaper energy from abroad?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387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tx2"/>
                </a:solidFill>
              </a:rPr>
              <a:t>ESSAY TYPE 3</a:t>
            </a:r>
            <a:r>
              <a:rPr lang="en-US" sz="2400" b="1" u="sng" dirty="0">
                <a:solidFill>
                  <a:schemeClr val="tx2"/>
                </a:solidFill>
              </a:rPr>
              <a:t/>
            </a:r>
            <a:br>
              <a:rPr lang="en-US" sz="2400" b="1" u="sng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Assess the best Government policies to combat climate change. [25 marks]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97" y="1600200"/>
            <a:ext cx="8620218" cy="50580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b="1" dirty="0"/>
              <a:t>P1: Government intervention is important in combatting climate change because there is a market failure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As: </a:t>
            </a:r>
            <a:r>
              <a:rPr lang="en-US" sz="2000" dirty="0"/>
              <a:t>Market failure (production and consumption externalities)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Ae: </a:t>
            </a:r>
            <a:r>
              <a:rPr lang="en-US" sz="2000" dirty="0"/>
              <a:t>Market success (market efficiency due to price mechanism and perfect information - movement away from fossil fuels to renewable energy evident.  Also lower prices of energy through fossil fuels help out poorer today.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P2: Perhaps it is best for the Government to implement tradable pollution permits across international countries?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As: </a:t>
            </a:r>
            <a:r>
              <a:rPr lang="en-US" sz="2000" dirty="0"/>
              <a:t>Pollution permits restrict output and solve negative externalities (diagram).  Helps ease the transition for dirtier producers and provides incentives for firms to cut costs by becoming cleaner.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Ae: </a:t>
            </a:r>
            <a:r>
              <a:rPr lang="en-US" sz="2000" dirty="0"/>
              <a:t>‘Free rider’ issue - needs international co-operation and this is hard to get. Also failures of Kyoto talks etc.?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P3: Alternatively, perhaps it better for the Government to alter the price mechanism through taxation and subsidies?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As: </a:t>
            </a:r>
            <a:r>
              <a:rPr lang="en-US" sz="2000" dirty="0"/>
              <a:t>Taxation (diagram) for fossil fuels (internalize full social cost and make polluter pay) and subsidies (diagram) for renewable energy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Ae: </a:t>
            </a:r>
            <a:r>
              <a:rPr lang="en-US" sz="2000" dirty="0"/>
              <a:t>Fossil fuels are price inelastic? Hits poorer families harder?  Import cheaper energy from abroad?</a:t>
            </a:r>
          </a:p>
        </p:txBody>
      </p:sp>
    </p:spTree>
    <p:extLst>
      <p:ext uri="{BB962C8B-B14F-4D97-AF65-F5344CB8AC3E}">
        <p14:creationId xmlns:p14="http://schemas.microsoft.com/office/powerpoint/2010/main" val="25186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EXERCISE - Which type of essay?</a:t>
            </a:r>
            <a:br>
              <a:rPr lang="en-GB" b="1" dirty="0" smtClean="0"/>
            </a:br>
            <a:r>
              <a:rPr lang="en-GB" sz="3200" b="1" dirty="0" smtClean="0">
                <a:solidFill>
                  <a:srgbClr val="FF0000"/>
                </a:solidFill>
              </a:rPr>
              <a:t>Introduction to the ‘Housing Crisis’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79841" cy="435133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Assess the view that housing markets should be left to market forces with only the minimum of intervention from governments. [25 marks]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Assess the view that maximum prices are the best way to deal with the failures of the housing market in the UK. [25 marks]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Assess </a:t>
            </a:r>
            <a:r>
              <a:rPr lang="en-US" dirty="0"/>
              <a:t>the best policy for dealing with the housing crisis in the UK [25 marks] 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450423" y="2226842"/>
            <a:ext cx="3147527" cy="30469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Essay Type 1: </a:t>
            </a:r>
            <a:r>
              <a:rPr lang="en-US" sz="2400" dirty="0"/>
              <a:t>Markets or Governments?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Essay Type 2: </a:t>
            </a:r>
            <a:r>
              <a:rPr lang="en-US" sz="2400" dirty="0"/>
              <a:t>Named Government Policy is the best policy?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Essay Type 3: </a:t>
            </a:r>
            <a:r>
              <a:rPr lang="en-US" sz="2400" dirty="0"/>
              <a:t>What is the best Government Policy?</a:t>
            </a:r>
          </a:p>
        </p:txBody>
      </p:sp>
    </p:spTree>
    <p:extLst>
      <p:ext uri="{BB962C8B-B14F-4D97-AF65-F5344CB8AC3E}">
        <p14:creationId xmlns:p14="http://schemas.microsoft.com/office/powerpoint/2010/main" val="30131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/>
              <a:t>Assess the view that housing markets should be left to market forces with only the minimum of intervention from governments. [25 marks]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640" y="1690688"/>
            <a:ext cx="11389567" cy="48450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P1: Left to market forces</a:t>
            </a:r>
          </a:p>
          <a:p>
            <a:pPr marL="0" indent="0">
              <a:buNone/>
            </a:pPr>
            <a:r>
              <a:rPr lang="en-US" sz="2000" dirty="0"/>
              <a:t>As: Markets work – supply (firms make profits) and demand of housing.  Role of prices and incentive to supply.  Greater transparency of information on housing due to internet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Markets fail – price elasticity of supply is inelastic – housing as a merit good? / inequality and poverty; young people priced out of the housing market / imperfect competition in the housing supply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P2: </a:t>
            </a:r>
            <a:r>
              <a:rPr lang="en-US" sz="2000" b="1" dirty="0" smtClean="0"/>
              <a:t>Not left to market forces in the RENTAL </a:t>
            </a:r>
            <a:r>
              <a:rPr lang="en-US" sz="2000" b="1" dirty="0"/>
              <a:t>MARKET - Maximum prices on rents and affordable housing and not left to market forces</a:t>
            </a:r>
          </a:p>
          <a:p>
            <a:pPr marL="0" indent="0">
              <a:buNone/>
            </a:pPr>
            <a:r>
              <a:rPr lang="en-US" sz="2000" dirty="0"/>
              <a:t>As: Reduce inequality and poverty; more people able to access rents.  Short term solution. 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Cost to Government, disincentive effects, problems with max rents, unintended effects (harming landlords)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P3: </a:t>
            </a:r>
            <a:r>
              <a:rPr lang="en-US" sz="2000" b="1" dirty="0" smtClean="0"/>
              <a:t>Not left to market forces in the HOUSING BUYING </a:t>
            </a:r>
            <a:r>
              <a:rPr lang="en-US" sz="2000" b="1" dirty="0"/>
              <a:t>MARKET - Government to build more houses (greater supply) – remove planning permissions, funding for more house building (subsidies and direct provision) and not left to market forces</a:t>
            </a:r>
          </a:p>
          <a:p>
            <a:pPr marL="0" indent="0">
              <a:buNone/>
            </a:pPr>
            <a:r>
              <a:rPr lang="en-US" sz="2000" dirty="0"/>
              <a:t>As: Longer term policy that solves the problem by increasing supply (diagram).  Greater competition and solving underproduction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Larger cost to Government, imperfect information, takes too long, environmental issues</a:t>
            </a:r>
          </a:p>
        </p:txBody>
      </p:sp>
    </p:spTree>
    <p:extLst>
      <p:ext uri="{BB962C8B-B14F-4D97-AF65-F5344CB8AC3E}">
        <p14:creationId xmlns:p14="http://schemas.microsoft.com/office/powerpoint/2010/main" val="284023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/>
              <a:t>Assess the best policy for dealing with the housing crisis in the UK [25 marks] </a:t>
            </a:r>
            <a:endParaRPr 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7586" y="1690688"/>
            <a:ext cx="11636828" cy="49900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P1: Best policy is to leave the housing market alone and remove Government intervention?</a:t>
            </a:r>
          </a:p>
          <a:p>
            <a:pPr marL="0" indent="0">
              <a:buNone/>
            </a:pPr>
            <a:r>
              <a:rPr lang="en-US" sz="2000" dirty="0"/>
              <a:t>As: Markets work – supply (firms make profits) and demand of housing.  Role of prices and incentive to supply.  Greater transparency of information on housing due to internet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Markets fail – price elasticity of supply is inelastic – housing as a merit good? / inequality and poverty; young people priced out of the housing market / imperfect competition in the housing supply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P2: No the best policy is to intervene in the RENTAL MARKET - Maximum prices on rents and affordable housing</a:t>
            </a:r>
          </a:p>
          <a:p>
            <a:pPr marL="0" indent="0">
              <a:buNone/>
            </a:pPr>
            <a:r>
              <a:rPr lang="en-US" sz="2000" dirty="0"/>
              <a:t>As: Reduce inequality and poverty; more people able to access rents.  Short term solution. 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Cost to Government, disincentive effects, problems with max rents, unintended effects (harming landlords)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P3: Alternatively, the best policy would be to address the shortcomings in the HOUSING MARKET - Government to build more houses (greater supply) – remove planning permissions, funding for more house building (subsidies and direct provision)</a:t>
            </a:r>
          </a:p>
          <a:p>
            <a:pPr marL="0" indent="0">
              <a:buNone/>
            </a:pPr>
            <a:r>
              <a:rPr lang="en-US" sz="2000" dirty="0"/>
              <a:t>As: Longer term policy that solves the problem by increasing supply (diagram).  Greater competition and solving underproduction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Larger cost to Government, imperfect information, takes too long, environmental issues</a:t>
            </a:r>
          </a:p>
        </p:txBody>
      </p:sp>
    </p:spTree>
    <p:extLst>
      <p:ext uri="{BB962C8B-B14F-4D97-AF65-F5344CB8AC3E}">
        <p14:creationId xmlns:p14="http://schemas.microsoft.com/office/powerpoint/2010/main" val="226081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04" y="318472"/>
            <a:ext cx="10515600" cy="1325563"/>
          </a:xfrm>
        </p:spPr>
        <p:txBody>
          <a:bodyPr>
            <a:noAutofit/>
          </a:bodyPr>
          <a:lstStyle/>
          <a:p>
            <a:r>
              <a:rPr lang="en-US" sz="2800" b="1" u="sng" dirty="0"/>
              <a:t>Assess the view that maximum prices are the best way to deal with the failures of the housing market in the UK. [25 marks] </a:t>
            </a:r>
            <a:endParaRPr 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404" y="1644035"/>
            <a:ext cx="11720804" cy="50553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/>
              <a:t>P1: NO, maximum prices are not the best way - should be left to market forces</a:t>
            </a:r>
          </a:p>
          <a:p>
            <a:pPr marL="0" indent="0">
              <a:buNone/>
            </a:pPr>
            <a:r>
              <a:rPr lang="en-US" sz="2000" dirty="0"/>
              <a:t>As: Markets work – supply (firms make profits) and demand of housing.  Role of prices and incentive to supply.  Greater transparency of information on housing due to internet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Markets fail – price elasticity of supply is inelastic – housing as a merit good? / inequality and poverty; young people priced out of the housing market / imperfect competition in the housing supply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P2: Yes the best way in the RENTAL MARKET - Maximum prices on rents and affordable housing</a:t>
            </a:r>
          </a:p>
          <a:p>
            <a:pPr marL="0" indent="0">
              <a:buNone/>
            </a:pPr>
            <a:r>
              <a:rPr lang="en-US" sz="2000" dirty="0"/>
              <a:t>As: Reduce inequality and poverty; more people able to access rents.  Short term solution. 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Cost to Government, disincentive effects, problems with max rents, unintended effects (harming landlords)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P3: No maximum prices are not the best way in the HOUSING MARKET - Government need to build more houses (greater supply) – remove planning permissions, funding for more house building (subsidies and direct provision)</a:t>
            </a:r>
          </a:p>
          <a:p>
            <a:pPr marL="0" indent="0">
              <a:buNone/>
            </a:pPr>
            <a:r>
              <a:rPr lang="en-US" sz="2000" dirty="0"/>
              <a:t>As: Longer term policy that solves the problem by increasing supply (diagram).  Greater competition and solving underproduction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Larger cost to Government, imperfect information, takes too long, environmental issues</a:t>
            </a:r>
          </a:p>
        </p:txBody>
      </p:sp>
    </p:spTree>
    <p:extLst>
      <p:ext uri="{BB962C8B-B14F-4D97-AF65-F5344CB8AC3E}">
        <p14:creationId xmlns:p14="http://schemas.microsoft.com/office/powerpoint/2010/main" val="76904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50" y="141190"/>
            <a:ext cx="10515600" cy="1325563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EXERCISE: Your go….  </a:t>
            </a: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2000" b="1" dirty="0" smtClean="0">
                <a:solidFill>
                  <a:srgbClr val="FF0000"/>
                </a:solidFill>
              </a:rPr>
              <a:t>What type of essay?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Plan it?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150" y="1466753"/>
            <a:ext cx="11650825" cy="5195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u="sng" dirty="0"/>
              <a:t>Assess the view that regulation is the best way of dealing with the market failure that results from the consumption of cigarettes. [25 marks</a:t>
            </a:r>
            <a:r>
              <a:rPr lang="en-US" sz="2600" b="1" u="sng" dirty="0" smtClean="0"/>
              <a:t>]</a:t>
            </a:r>
          </a:p>
          <a:p>
            <a:pPr marL="0" indent="0">
              <a:buNone/>
            </a:pPr>
            <a:endParaRPr lang="en-US" sz="2600" b="1" dirty="0" smtClean="0"/>
          </a:p>
          <a:p>
            <a:pPr marL="0" indent="0">
              <a:buNone/>
            </a:pPr>
            <a:r>
              <a:rPr lang="en-US" sz="2000" b="1" dirty="0" smtClean="0"/>
              <a:t>P1</a:t>
            </a:r>
            <a:r>
              <a:rPr lang="en-US" sz="2000" b="1" dirty="0"/>
              <a:t>: Government intervention is needed in general to solve the market failure from consuming cigarettes</a:t>
            </a:r>
          </a:p>
          <a:p>
            <a:pPr marL="0" indent="0">
              <a:buNone/>
            </a:pPr>
            <a:r>
              <a:rPr lang="en-US" sz="2000" dirty="0"/>
              <a:t>As: Market failure – consumption externalities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Market success – over time people will </a:t>
            </a:r>
            <a:r>
              <a:rPr lang="en-US" sz="2000" dirty="0" err="1"/>
              <a:t>realise</a:t>
            </a:r>
            <a:r>
              <a:rPr lang="en-US" sz="2000" dirty="0"/>
              <a:t> the problems of smoking and demand less; already happening with demand curve shifting to the left. Growth of substitutes like ‘</a:t>
            </a:r>
            <a:r>
              <a:rPr lang="en-US" sz="2000" dirty="0" err="1"/>
              <a:t>vaping</a:t>
            </a:r>
            <a:r>
              <a:rPr lang="en-US" sz="2000" dirty="0"/>
              <a:t>’.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P2: Regulation is the best way to deal with the market failure</a:t>
            </a:r>
          </a:p>
          <a:p>
            <a:pPr marL="0" indent="0">
              <a:buNone/>
            </a:pPr>
            <a:r>
              <a:rPr lang="en-US" sz="2000" dirty="0"/>
              <a:t>As: Examples – labels on cigarettes, age limits, banning advertising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Hard to regulate (black markets of fake cigarettes), impacts on employment and jobs in tobacco industry, 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P3: Altering the price mechanism: Taxation is the best way of dealing with the market failure</a:t>
            </a:r>
          </a:p>
          <a:p>
            <a:pPr marL="0" indent="0">
              <a:buNone/>
            </a:pPr>
            <a:r>
              <a:rPr lang="en-US" sz="2000" dirty="0"/>
              <a:t>As: </a:t>
            </a:r>
            <a:r>
              <a:rPr lang="en-US" sz="2000" dirty="0" err="1"/>
              <a:t>Internalise</a:t>
            </a:r>
            <a:r>
              <a:rPr lang="en-US" sz="2000" dirty="0"/>
              <a:t> the externality (tax diagram); make the polluter pay.  Raise revenue to pay for NHS costs etc.</a:t>
            </a:r>
          </a:p>
          <a:p>
            <a:pPr marL="0" indent="0">
              <a:buNone/>
            </a:pPr>
            <a:r>
              <a:rPr lang="en-US" sz="2000" dirty="0" err="1"/>
              <a:t>Ae</a:t>
            </a:r>
            <a:r>
              <a:rPr lang="en-US" sz="2000" dirty="0"/>
              <a:t>: Inequality issues as lower socio-economic groups smoke more? Also price elasticity of demand is inelastic so will demand decrease?</a:t>
            </a:r>
          </a:p>
        </p:txBody>
      </p:sp>
    </p:spTree>
    <p:extLst>
      <p:ext uri="{BB962C8B-B14F-4D97-AF65-F5344CB8AC3E}">
        <p14:creationId xmlns:p14="http://schemas.microsoft.com/office/powerpoint/2010/main" val="361077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Environmental Economics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 smtClean="0">
                <a:solidFill>
                  <a:srgbClr val="FF0000"/>
                </a:solidFill>
              </a:rPr>
              <a:t>Public Goods and an Absence of Property Rights (Tragedy of the Commons)</a:t>
            </a:r>
            <a:endParaRPr lang="en-GB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25" y="1690688"/>
            <a:ext cx="4862804" cy="50180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STARTER QUESTIONS:</a:t>
            </a:r>
          </a:p>
          <a:p>
            <a:r>
              <a:rPr lang="en-GB" dirty="0" smtClean="0"/>
              <a:t>Who owns the roads in the UK?</a:t>
            </a:r>
          </a:p>
          <a:p>
            <a:r>
              <a:rPr lang="en-GB" dirty="0" smtClean="0"/>
              <a:t>Why?</a:t>
            </a:r>
          </a:p>
          <a:p>
            <a:r>
              <a:rPr lang="en-GB" dirty="0" smtClean="0"/>
              <a:t>Is road congestion a market failure of Government failure then?</a:t>
            </a:r>
          </a:p>
          <a:p>
            <a:r>
              <a:rPr lang="en-GB" dirty="0" smtClean="0"/>
              <a:t>Why don’t the Government intervene and build more roads?</a:t>
            </a:r>
          </a:p>
          <a:p>
            <a:r>
              <a:rPr lang="en-GB" dirty="0" smtClean="0"/>
              <a:t>What else could they do?</a:t>
            </a:r>
          </a:p>
          <a:p>
            <a:r>
              <a:rPr lang="en-GB" dirty="0" smtClean="0"/>
              <a:t>If roads were privately owned, why might the market solve the problem of road congestion?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7686" y="1848724"/>
            <a:ext cx="6169205" cy="452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4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781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49" y="113199"/>
            <a:ext cx="11786118" cy="1325563"/>
          </a:xfrm>
        </p:spPr>
        <p:txBody>
          <a:bodyPr/>
          <a:lstStyle/>
          <a:p>
            <a:r>
              <a:rPr lang="en-GB" b="1" dirty="0" smtClean="0"/>
              <a:t>Types of Public Goods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1875452" y="2141311"/>
            <a:ext cx="2230017" cy="14928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ROADS</a:t>
            </a:r>
            <a:endParaRPr lang="en-GB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5284236" y="2141311"/>
            <a:ext cx="2230017" cy="14928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FLOOD DEFENCES</a:t>
            </a:r>
            <a:endParaRPr lang="en-GB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8786535" y="2141311"/>
            <a:ext cx="2230017" cy="14928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AIR, SEA etc.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39805" y="1452693"/>
            <a:ext cx="1923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Naturally </a:t>
            </a:r>
            <a:r>
              <a:rPr lang="en-GB" dirty="0" err="1" smtClean="0"/>
              <a:t>Occuring</a:t>
            </a:r>
            <a:endParaRPr lang="en-GB" dirty="0" smtClean="0"/>
          </a:p>
          <a:p>
            <a:pPr algn="ctr"/>
            <a:r>
              <a:rPr lang="en-GB" dirty="0" smtClean="0"/>
              <a:t>Public Good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41852" y="1452694"/>
            <a:ext cx="1314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Man-Made</a:t>
            </a:r>
          </a:p>
          <a:p>
            <a:pPr algn="ctr"/>
            <a:r>
              <a:rPr lang="en-GB" dirty="0" smtClean="0"/>
              <a:t>Public Good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041321" y="1611313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Quasi Public Good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58144" y="4381981"/>
            <a:ext cx="111034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Market Failure?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413" y="5867462"/>
            <a:ext cx="153955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Government Intervention?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8818" y="3904928"/>
            <a:ext cx="24632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Under provision by free market as cost of firms to make excludable is high = would lead to negative externalities (road congestion) or positive external benefits that are not catered for (i.e. NO road congestion)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00804" y="6036741"/>
            <a:ext cx="246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Government Provision of Roads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67603" y="3918858"/>
            <a:ext cx="24632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No provision despite there being a need (demand) as once provided, consumers would ‘free ride’ as hard to exclude consumers from benefitting.  Therefore firms cannot make a profit. 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0971" y="6036742"/>
            <a:ext cx="246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Government Provision of Roads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11413" y="3918858"/>
            <a:ext cx="38333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If non-rival and non-excludable, then no problems.  It is a ‘free good’.  However problem arises when this good becomes rival (i.e. fish stocks depleting, clean air etc.).  Then there is a ‘tragedy of the commons’ where negative externalities are created (ultimate destruction of natural resource in future!).  This is due to an absence of property rights (no one can sue another….!).  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69901" y="6036740"/>
            <a:ext cx="2463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chemeClr val="tx2"/>
                </a:solidFill>
              </a:rPr>
              <a:t>Extend property rights….</a:t>
            </a:r>
            <a:endParaRPr lang="en-GB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4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Failure Essays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are these essay applicable </a:t>
            </a:r>
            <a:r>
              <a:rPr lang="en-GB" smtClean="0"/>
              <a:t>to other areas?</a:t>
            </a:r>
          </a:p>
          <a:p>
            <a:r>
              <a:rPr lang="en-GB" dirty="0" smtClean="0"/>
              <a:t>A3 sheet to complete….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4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263525"/>
            <a:ext cx="10515600" cy="1325563"/>
          </a:xfrm>
        </p:spPr>
        <p:txBody>
          <a:bodyPr/>
          <a:lstStyle/>
          <a:p>
            <a:r>
              <a:rPr lang="en-US" dirty="0" smtClean="0"/>
              <a:t>TODAYS LESSON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9510" y="2287443"/>
            <a:ext cx="5181600" cy="276484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STARTER ACTIVITY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5 MINS: Recreate as much of the Macroeconomics mind map individually on the paper in front of you.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624782" y="458642"/>
            <a:ext cx="5410200" cy="6154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MICROECONOMICS - PAPER 1</a:t>
            </a:r>
          </a:p>
          <a:p>
            <a:r>
              <a:rPr lang="en-US" dirty="0" smtClean="0"/>
              <a:t>Application </a:t>
            </a:r>
            <a:r>
              <a:rPr lang="en-US" dirty="0"/>
              <a:t>of ‘market failure’ essays to other parts of the syllabus - finding your hook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MACROECONOMICS </a:t>
            </a:r>
            <a:r>
              <a:rPr lang="en-US" dirty="0"/>
              <a:t>– PAPER </a:t>
            </a:r>
            <a:r>
              <a:rPr lang="en-US" dirty="0" smtClean="0"/>
              <a:t>2</a:t>
            </a:r>
          </a:p>
          <a:p>
            <a:r>
              <a:rPr lang="en-US" dirty="0" smtClean="0"/>
              <a:t>Mind map</a:t>
            </a:r>
          </a:p>
          <a:p>
            <a:r>
              <a:rPr lang="en-US" dirty="0" smtClean="0"/>
              <a:t>Types of Question Introduction - finding your hook!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MICROECONOMICS - PAPER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>
                <a:solidFill>
                  <a:srgbClr val="FF0000"/>
                </a:solidFill>
              </a:rPr>
              <a:t>Finding your Hook…..Market Failure Essays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PAPER 1 BOOKLET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June 2016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Data Response (Context 1): MF = Externalities and Lack of Property Rights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Data Response (Context 2): MF = Inequality of low paid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Essay 1: MF = Monopoly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Essay 2: MF = ????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Essay 3: MF = Merit and Public Goods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June 2015?</a:t>
            </a:r>
          </a:p>
          <a:p>
            <a:pPr marL="0" indent="0">
              <a:buNone/>
            </a:pPr>
            <a:r>
              <a:rPr lang="en-GB" b="1" dirty="0" smtClean="0"/>
              <a:t>June 2017?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4035" y="6128617"/>
            <a:ext cx="1139767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DISCLAIMER: Not all micro essays are going to be as simple as this but it’s a good starting point for your thinking.  Is there a ‘market failure’ hook!?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07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8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Paper 2</a:t>
            </a:r>
            <a:br>
              <a:rPr lang="en-GB" dirty="0" smtClean="0"/>
            </a:br>
            <a:r>
              <a:rPr lang="en-GB" sz="2800" dirty="0" smtClean="0">
                <a:solidFill>
                  <a:srgbClr val="FF0000"/>
                </a:solidFill>
              </a:rPr>
              <a:t>Essay (25 Marker) Structures?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Mind map can help you.  </a:t>
            </a:r>
          </a:p>
          <a:p>
            <a:r>
              <a:rPr lang="en-GB" dirty="0" smtClean="0"/>
              <a:t>EXERCISE: Look at Paper 2, June 2017 paper and for the 5 possible 25 markers, how can you relate them to the mind map….what have they got in common?</a:t>
            </a:r>
          </a:p>
          <a:p>
            <a:pPr lvl="1"/>
            <a:r>
              <a:rPr lang="en-GB" dirty="0" smtClean="0"/>
              <a:t>They all state what happens when “X” occurs to the UK economic performance (apart from one but it is economic growth)</a:t>
            </a:r>
          </a:p>
          <a:p>
            <a:pPr lvl="1"/>
            <a:r>
              <a:rPr lang="en-GB" dirty="0" smtClean="0"/>
              <a:t>Simple essay plan:</a:t>
            </a:r>
          </a:p>
          <a:p>
            <a:pPr lvl="2"/>
            <a:r>
              <a:rPr lang="en-GB" dirty="0" smtClean="0"/>
              <a:t>Economic Growth and Unemployment</a:t>
            </a:r>
          </a:p>
          <a:p>
            <a:pPr lvl="2"/>
            <a:r>
              <a:rPr lang="en-GB" dirty="0" smtClean="0"/>
              <a:t>Price Levels</a:t>
            </a:r>
          </a:p>
          <a:p>
            <a:pPr lvl="2"/>
            <a:r>
              <a:rPr lang="en-GB" dirty="0" smtClean="0"/>
              <a:t>Balance of Payments</a:t>
            </a:r>
          </a:p>
        </p:txBody>
      </p:sp>
    </p:spTree>
    <p:extLst>
      <p:ext uri="{BB962C8B-B14F-4D97-AF65-F5344CB8AC3E}">
        <p14:creationId xmlns:p14="http://schemas.microsoft.com/office/powerpoint/2010/main" val="4621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TODAYS LESSON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STARTER ACTIVITY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MOCK EXAM 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4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 - Crib Sheets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MICRO - Externalities</a:t>
            </a:r>
          </a:p>
          <a:p>
            <a:pPr marL="0" indent="0">
              <a:buNone/>
            </a:pPr>
            <a:r>
              <a:rPr lang="en-GB" dirty="0" smtClean="0"/>
              <a:t>MACRO - Domestic Economy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6484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HOLIDAY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8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TODAYS LESSON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STARTER ACTIVITY</a:t>
            </a:r>
          </a:p>
          <a:p>
            <a:pPr marL="0" indent="0">
              <a:buNone/>
            </a:pPr>
            <a:endParaRPr lang="en-US" dirty="0" smtClean="0"/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Get out your homework:</a:t>
            </a:r>
          </a:p>
          <a:p>
            <a:pPr marL="971550" lvl="1" indent="-346075">
              <a:buFont typeface="+mj-lt"/>
              <a:buAutoNum type="alphaUcPeriod"/>
            </a:pPr>
            <a:r>
              <a:rPr lang="en-US" dirty="0" smtClean="0"/>
              <a:t>2 timed essays (make sure they are collated and your name is on each one)</a:t>
            </a:r>
          </a:p>
          <a:p>
            <a:pPr marL="971550" lvl="1" indent="-346075">
              <a:buFont typeface="+mj-lt"/>
              <a:buAutoNum type="alphaUcPeriod"/>
            </a:pPr>
            <a:r>
              <a:rPr lang="en-US" dirty="0" smtClean="0"/>
              <a:t>Mock Exam feedback sheet (make sure your name is on each one)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Read the paper 1,2 and 3 Mark scheme and examiners comments in front of you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Read the possible plans on the back of the sheet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Peer Marking - 25 Marks</a:t>
            </a:r>
          </a:p>
          <a:p>
            <a:r>
              <a:rPr lang="en-US" dirty="0" smtClean="0"/>
              <a:t>30: Micro essay</a:t>
            </a:r>
          </a:p>
          <a:p>
            <a:r>
              <a:rPr lang="en-US" dirty="0" smtClean="0"/>
              <a:t>30: Macro essay</a:t>
            </a:r>
          </a:p>
          <a:p>
            <a:r>
              <a:rPr lang="en-US" dirty="0" smtClean="0"/>
              <a:t>30: Macro Essay Formats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2" y="169182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TODAYS LESSON</a:t>
            </a:r>
            <a:endParaRPr lang="en-US" sz="6000" b="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0372" y="1687513"/>
            <a:ext cx="5180045" cy="4755631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STARTER ACTIVITY (First 10-15 Minutes)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PLEASE COMPLETE THIS IN SILENCE (NO CONFERRING)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Individually, read these two answers on the Balance of Payments question you marked on Tuesday (please don’t mark the paper).  </a:t>
            </a:r>
            <a:r>
              <a:rPr lang="en-US" dirty="0" smtClean="0">
                <a:solidFill>
                  <a:srgbClr val="FF0000"/>
                </a:solidFill>
              </a:rPr>
              <a:t>DO NOT LIAISE WITH OTHER PEOPLE NEAR YOU!!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each one a level and then a mark based on the generic 25 mark scheme handed out on Tuesday.  </a:t>
            </a:r>
            <a:r>
              <a:rPr lang="en-US" dirty="0" smtClean="0">
                <a:solidFill>
                  <a:srgbClr val="FF0000"/>
                </a:solidFill>
              </a:rPr>
              <a:t>Do NOT share your grade or mark with anyone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TODAY - Macroeconomics 25 Markers</a:t>
            </a:r>
          </a:p>
          <a:p>
            <a:r>
              <a:rPr lang="en-US" dirty="0" smtClean="0"/>
              <a:t>PREP Homework Reminder</a:t>
            </a:r>
          </a:p>
          <a:p>
            <a:r>
              <a:rPr lang="en-US" dirty="0" smtClean="0"/>
              <a:t>Grading papers - past student examples.  What mark would you give it?</a:t>
            </a:r>
          </a:p>
          <a:p>
            <a:r>
              <a:rPr lang="en-US" dirty="0" err="1" smtClean="0"/>
              <a:t>Analysing</a:t>
            </a:r>
            <a:r>
              <a:rPr lang="en-US" dirty="0" smtClean="0"/>
              <a:t> paragraphs using past student examples. </a:t>
            </a:r>
          </a:p>
          <a:p>
            <a:r>
              <a:rPr lang="en-US" dirty="0" smtClean="0"/>
              <a:t>What is a ‘type A’ essay?  Revisit Jun 17 in Paper 2 booklet…which 25 markers are ‘type A’s’?</a:t>
            </a:r>
          </a:p>
          <a:p>
            <a:r>
              <a:rPr lang="en-US" dirty="0" smtClean="0"/>
              <a:t>Other types of essay in Macroeconomics - B and C!</a:t>
            </a:r>
          </a:p>
        </p:txBody>
      </p:sp>
    </p:spTree>
    <p:extLst>
      <p:ext uri="{BB962C8B-B14F-4D97-AF65-F5344CB8AC3E}">
        <p14:creationId xmlns:p14="http://schemas.microsoft.com/office/powerpoint/2010/main" val="380445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 ESSAY </a:t>
            </a:r>
            <a:r>
              <a:rPr lang="en-GB" smtClean="0"/>
              <a:t>- Grading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22 Marks</a:t>
            </a:r>
          </a:p>
          <a:p>
            <a:r>
              <a:rPr lang="en-GB" dirty="0" smtClean="0"/>
              <a:t>Why into level 5?</a:t>
            </a:r>
          </a:p>
          <a:p>
            <a:r>
              <a:rPr lang="en-GB" dirty="0" smtClean="0"/>
              <a:t>Why not higher into level 5?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16 Marks</a:t>
            </a:r>
          </a:p>
          <a:p>
            <a:r>
              <a:rPr lang="en-GB" dirty="0" smtClean="0"/>
              <a:t>Why into level 4?</a:t>
            </a:r>
          </a:p>
          <a:p>
            <a:r>
              <a:rPr lang="en-GB" dirty="0" smtClean="0"/>
              <a:t>Why not higher into level 4?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63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1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78" y="195004"/>
            <a:ext cx="11782647" cy="1325563"/>
          </a:xfrm>
        </p:spPr>
        <p:txBody>
          <a:bodyPr>
            <a:noAutofit/>
          </a:bodyPr>
          <a:lstStyle/>
          <a:p>
            <a:r>
              <a:rPr lang="en-GB" sz="3200" dirty="0" smtClean="0"/>
              <a:t>Evaluate the extent to which international agreements to increase free trade are likely to be beneficial to the UK macroeconomic performance (25 Marks)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ODS to write essay plan</a:t>
            </a:r>
          </a:p>
          <a:p>
            <a:endParaRPr lang="en-GB" dirty="0"/>
          </a:p>
          <a:p>
            <a:pPr marL="265113" indent="-265113">
              <a:buFont typeface="+mj-lt"/>
              <a:buAutoNum type="arabicPeriod"/>
            </a:pPr>
            <a:r>
              <a:rPr lang="en-GB" b="1" dirty="0" smtClean="0"/>
              <a:t>Economic Growth and Unemployment</a:t>
            </a:r>
          </a:p>
          <a:p>
            <a:pPr lvl="1"/>
            <a:r>
              <a:rPr lang="en-GB" dirty="0" smtClean="0"/>
              <a:t>As</a:t>
            </a:r>
          </a:p>
          <a:p>
            <a:pPr lvl="1"/>
            <a:r>
              <a:rPr lang="en-GB" dirty="0" smtClean="0"/>
              <a:t>Ae</a:t>
            </a:r>
          </a:p>
          <a:p>
            <a:pPr marL="265113" indent="-265113">
              <a:buFont typeface="+mj-lt"/>
              <a:buAutoNum type="arabicPeriod"/>
            </a:pPr>
            <a:r>
              <a:rPr lang="en-GB" b="1" dirty="0" smtClean="0"/>
              <a:t>Price Levels: Inflation created</a:t>
            </a:r>
          </a:p>
          <a:p>
            <a:pPr lvl="1"/>
            <a:r>
              <a:rPr lang="en-GB" dirty="0" smtClean="0"/>
              <a:t>As</a:t>
            </a:r>
          </a:p>
          <a:p>
            <a:pPr lvl="1"/>
            <a:r>
              <a:rPr lang="en-GB" dirty="0" smtClean="0"/>
              <a:t>Ae</a:t>
            </a:r>
          </a:p>
          <a:p>
            <a:pPr marL="265113" indent="-265113">
              <a:buFont typeface="+mj-lt"/>
              <a:buAutoNum type="arabicPeriod"/>
            </a:pPr>
            <a:r>
              <a:rPr lang="en-GB" b="1" dirty="0" smtClean="0"/>
              <a:t>Balance of Payments:</a:t>
            </a:r>
          </a:p>
          <a:p>
            <a:pPr lvl="1"/>
            <a:r>
              <a:rPr lang="en-GB" dirty="0" smtClean="0"/>
              <a:t>As</a:t>
            </a:r>
          </a:p>
          <a:p>
            <a:pPr lvl="1"/>
            <a:r>
              <a:rPr lang="en-GB" dirty="0" smtClean="0"/>
              <a:t>Ae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8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273"/>
          </a:xfrm>
        </p:spPr>
        <p:txBody>
          <a:bodyPr>
            <a:normAutofit/>
          </a:bodyPr>
          <a:lstStyle/>
          <a:p>
            <a:r>
              <a:rPr lang="en-GB" b="1" dirty="0" smtClean="0"/>
              <a:t>Paper 2</a:t>
            </a:r>
            <a:r>
              <a:rPr lang="en-GB" dirty="0" smtClean="0"/>
              <a:t>: </a:t>
            </a:r>
            <a:r>
              <a:rPr lang="en-GB" sz="2800" dirty="0" smtClean="0"/>
              <a:t>Types of Essay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87" y="831273"/>
            <a:ext cx="12046528" cy="5858776"/>
          </a:xfrm>
        </p:spPr>
        <p:txBody>
          <a:bodyPr>
            <a:noAutofit/>
          </a:bodyPr>
          <a:lstStyle/>
          <a:p>
            <a:pPr marL="176213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200" b="1" dirty="0" smtClean="0"/>
              <a:t>UK PERFORMANCE</a:t>
            </a:r>
          </a:p>
          <a:p>
            <a:pPr marL="633413" lvl="2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050" b="1" dirty="0" smtClean="0">
                <a:solidFill>
                  <a:srgbClr val="0070C0"/>
                </a:solidFill>
              </a:rPr>
              <a:t>Impact on macroeconomic performance of the UK?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Economic Growth and Unemployment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Price Levels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Balance of Payments</a:t>
            </a:r>
          </a:p>
          <a:p>
            <a:pPr marL="633413" lvl="2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050" b="1" dirty="0" smtClean="0">
                <a:solidFill>
                  <a:srgbClr val="0070C0"/>
                </a:solidFill>
              </a:rPr>
              <a:t>Macroeconomic Policy Conflicts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Unemployment (and Econ Growth) .v. Inflation Trade Off = Philips Curve (also AD/AS Analysis) and Wage Spiral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Economic Growth and Balance of Payments (also environmental issues?) = Current Account Deficit and Exchange Rate Crisis?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Effectiveness of Government </a:t>
            </a:r>
            <a:r>
              <a:rPr lang="en-GB" sz="900" dirty="0" smtClean="0"/>
              <a:t>Policy = Demand Side and Supply Side in managing conflict</a:t>
            </a:r>
          </a:p>
          <a:p>
            <a:pPr marL="176213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200" b="1" dirty="0" smtClean="0"/>
              <a:t>POLICIES</a:t>
            </a:r>
          </a:p>
          <a:p>
            <a:pPr marL="633413" lvl="1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100" b="1" dirty="0" smtClean="0">
                <a:solidFill>
                  <a:srgbClr val="0070C0"/>
                </a:solidFill>
              </a:rPr>
              <a:t>Policies 1: What is the best way to solve a Macroeconomic problem?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Demand Side Policies (Fiscal and Monetary = AD)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Demand/Supply Side Policies</a:t>
            </a:r>
            <a:endParaRPr lang="en-GB" sz="900" dirty="0">
              <a:solidFill>
                <a:srgbClr val="0070C0"/>
              </a:solidFill>
            </a:endParaRP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Supply Side Issue Policies (Free Market and Interventionist = LRAS)</a:t>
            </a:r>
          </a:p>
          <a:p>
            <a:pPr marL="633413" lvl="1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100" b="1" dirty="0" smtClean="0">
                <a:solidFill>
                  <a:srgbClr val="0070C0"/>
                </a:solidFill>
              </a:rPr>
              <a:t>Policies 2: Other Policies (tend to be about budget deficits and austerity)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Short run performance: Impact of cutting Government spending leads to fall in AD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Long Run: Impact of cutting Government spending reassures markets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Reducing size of state is positive = prevent crowding out etc.</a:t>
            </a:r>
          </a:p>
          <a:p>
            <a:pPr marL="176213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200" b="1" dirty="0" smtClean="0"/>
              <a:t>GLOBALISATION</a:t>
            </a:r>
          </a:p>
          <a:p>
            <a:pPr marL="633413" lvl="1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100" b="1" dirty="0" smtClean="0">
                <a:solidFill>
                  <a:srgbClr val="0070C0"/>
                </a:solidFill>
              </a:rPr>
              <a:t>Evaluating GLOBALISATION/FDI/TRADE 1: Good for development (or bad for development)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G/F/T leads to Growth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>
                <a:solidFill>
                  <a:srgbClr val="0070C0"/>
                </a:solidFill>
              </a:rPr>
              <a:t>G/F/T</a:t>
            </a:r>
            <a:r>
              <a:rPr lang="en-GB" sz="900" dirty="0" smtClean="0">
                <a:solidFill>
                  <a:srgbClr val="0070C0"/>
                </a:solidFill>
              </a:rPr>
              <a:t> leads to Greater Inequality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>
                <a:solidFill>
                  <a:srgbClr val="0070C0"/>
                </a:solidFill>
              </a:rPr>
              <a:t>G/F/T</a:t>
            </a:r>
            <a:r>
              <a:rPr lang="en-GB" sz="900" dirty="0" smtClean="0">
                <a:solidFill>
                  <a:srgbClr val="0070C0"/>
                </a:solidFill>
              </a:rPr>
              <a:t> is unsustainable</a:t>
            </a:r>
          </a:p>
          <a:p>
            <a:pPr marL="633413" lvl="1" indent="-176213">
              <a:buFont typeface="+mj-lt"/>
              <a:buAutoNum type="alphaUcPeriod"/>
              <a:tabLst>
                <a:tab pos="268288" algn="l"/>
              </a:tabLst>
            </a:pPr>
            <a:r>
              <a:rPr lang="en-GB" sz="1100" b="1" dirty="0" smtClean="0">
                <a:solidFill>
                  <a:srgbClr val="0070C0"/>
                </a:solidFill>
              </a:rPr>
              <a:t>Evaluating GLOBALISATION/FDI/TRADE 2: Protectionism damaging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Higher prices (tariff diagram) = loss of welfare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Infant industry argument = Chang theory</a:t>
            </a:r>
          </a:p>
          <a:p>
            <a:pPr marL="1257300" lvl="3" indent="-342900">
              <a:buFont typeface="+mj-lt"/>
              <a:buAutoNum type="arabicPeriod"/>
              <a:tabLst>
                <a:tab pos="268288" algn="l"/>
              </a:tabLst>
            </a:pPr>
            <a:r>
              <a:rPr lang="en-GB" sz="900" dirty="0" smtClean="0">
                <a:solidFill>
                  <a:srgbClr val="0070C0"/>
                </a:solidFill>
              </a:rPr>
              <a:t>Damages other countries = tariff escalation</a:t>
            </a:r>
          </a:p>
          <a:p>
            <a:pPr marL="176213" lvl="1" indent="-176213">
              <a:buFont typeface="+mj-lt"/>
              <a:buAutoNum type="alphaUcPeriod"/>
              <a:tabLst>
                <a:tab pos="268288" algn="l"/>
              </a:tabLst>
            </a:pPr>
            <a:endParaRPr lang="en-GB" sz="1100" dirty="0" smtClean="0"/>
          </a:p>
        </p:txBody>
      </p:sp>
    </p:spTree>
    <p:extLst>
      <p:ext uri="{BB962C8B-B14F-4D97-AF65-F5344CB8AC3E}">
        <p14:creationId xmlns:p14="http://schemas.microsoft.com/office/powerpoint/2010/main" val="168890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to Revision for Paper 1 and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8143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What types of essay are the below?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Discuss the importance of low interest rates in bringing about sustained economic growth in an </a:t>
            </a:r>
            <a:r>
              <a:rPr lang="en-GB" dirty="0" smtClean="0"/>
              <a:t>economy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Evaluate the significance of productivity improvements in the UK and in other EU economies for the performance of the UK Economy (25 marks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what extent do you regard a contraction of the public sector to be beneficial for the UK economy? Justify your </a:t>
            </a:r>
            <a:r>
              <a:rPr lang="en-GB" dirty="0" smtClean="0"/>
              <a:t>answer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Evaluate the likely impact of a fall in the saving ratio on the performance of the UK economy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the difficulties that the Government is likely to encounter when attempting to boost the rate of growth of the UK economy.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69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961" y="183326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5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TODAYS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MACROECONOMICS</a:t>
            </a:r>
          </a:p>
          <a:p>
            <a:r>
              <a:rPr lang="en-GB" dirty="0" smtClean="0"/>
              <a:t>25 Marker on Monetary Policy to mark</a:t>
            </a:r>
          </a:p>
          <a:p>
            <a:r>
              <a:rPr lang="en-GB" dirty="0" smtClean="0"/>
              <a:t>Mark another student and find our the grade.  Moderate your mark in light of this students mark.</a:t>
            </a:r>
          </a:p>
          <a:p>
            <a:r>
              <a:rPr lang="en-GB" dirty="0" smtClean="0"/>
              <a:t>Types of essay - go through Paper 2 classifying the essays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6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TODAYS LESSON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3723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STARTER ACTIVITY</a:t>
            </a:r>
          </a:p>
          <a:p>
            <a:pPr marL="0" indent="0">
              <a:buNone/>
            </a:pPr>
            <a:r>
              <a:rPr lang="en-US" dirty="0" smtClean="0"/>
              <a:t>5 Minutes - Paper 2 out and continue the exercise from last lesson:</a:t>
            </a:r>
            <a:r>
              <a:rPr lang="en-US" dirty="0"/>
              <a:t> </a:t>
            </a:r>
            <a:r>
              <a:rPr lang="en-US" dirty="0" smtClean="0"/>
              <a:t> Classify into different areas.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706968"/>
            <a:ext cx="5181600" cy="4351338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TODAY</a:t>
            </a:r>
          </a:p>
          <a:p>
            <a:r>
              <a:rPr lang="en-GB" dirty="0" smtClean="0"/>
              <a:t>Compare your planning from the PREP homework.  How were the 15 minutes?</a:t>
            </a:r>
          </a:p>
          <a:p>
            <a:r>
              <a:rPr lang="en-GB" dirty="0" smtClean="0"/>
              <a:t>2,4,9 </a:t>
            </a:r>
            <a:r>
              <a:rPr lang="en-GB" dirty="0"/>
              <a:t>and 15 Marker Questions </a:t>
            </a:r>
            <a:r>
              <a:rPr lang="en-GB" dirty="0" smtClean="0"/>
              <a:t>MACRO.</a:t>
            </a:r>
            <a:endParaRPr lang="en-GB" dirty="0"/>
          </a:p>
          <a:p>
            <a:r>
              <a:rPr lang="en-GB" dirty="0" smtClean="0"/>
              <a:t>Conflict Essay in Macroeconomics - compare plans</a:t>
            </a:r>
            <a:endParaRPr lang="en-GB" dirty="0"/>
          </a:p>
          <a:p>
            <a:r>
              <a:rPr lang="en-US" dirty="0" smtClean="0"/>
              <a:t>Remember titles </a:t>
            </a:r>
            <a:r>
              <a:rPr lang="en-US" dirty="0"/>
              <a:t>on diagrams - ‘UK economy’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Financial and </a:t>
            </a:r>
            <a:r>
              <a:rPr lang="en-US" dirty="0" err="1" smtClean="0"/>
              <a:t>Behavioural</a:t>
            </a:r>
            <a:r>
              <a:rPr lang="en-US" dirty="0" smtClean="0"/>
              <a:t> Economics Crib Sheet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88149"/>
            <a:ext cx="10515600" cy="1325563"/>
          </a:xfrm>
        </p:spPr>
        <p:txBody>
          <a:bodyPr/>
          <a:lstStyle/>
          <a:p>
            <a:r>
              <a:rPr lang="en-GB" dirty="0" smtClean="0"/>
              <a:t>TODAYS LESSON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Financial and </a:t>
            </a:r>
            <a:r>
              <a:rPr lang="en-GB" dirty="0" err="1" smtClean="0"/>
              <a:t>Behavioual</a:t>
            </a:r>
            <a:r>
              <a:rPr lang="en-GB" smtClean="0"/>
              <a:t> Economics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180367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465" y="171134"/>
            <a:ext cx="11574965" cy="63338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9900" b="1" dirty="0" smtClean="0">
                <a:solidFill>
                  <a:schemeClr val="bg1"/>
                </a:solidFill>
              </a:rPr>
              <a:t>WEEK 6</a:t>
            </a:r>
            <a:endParaRPr lang="en-GB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6837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88149"/>
            <a:ext cx="10515600" cy="1325563"/>
          </a:xfrm>
        </p:spPr>
        <p:txBody>
          <a:bodyPr/>
          <a:lstStyle/>
          <a:p>
            <a:r>
              <a:rPr lang="en-GB" dirty="0" smtClean="0"/>
              <a:t>TODAYS LESSON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BEHAVIOURAL ECONOMICS</a:t>
            </a:r>
          </a:p>
          <a:p>
            <a:pPr marL="0" indent="0">
              <a:buNone/>
            </a:pPr>
            <a:r>
              <a:rPr lang="en-GB" dirty="0" smtClean="0"/>
              <a:t>FINANCIAL MARKETS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2,4,9 Markers Only….</a:t>
            </a:r>
          </a:p>
        </p:txBody>
      </p:sp>
    </p:spTree>
    <p:extLst>
      <p:ext uri="{BB962C8B-B14F-4D97-AF65-F5344CB8AC3E}">
        <p14:creationId xmlns:p14="http://schemas.microsoft.com/office/powerpoint/2010/main" val="67915465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7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2017 Paper 1 - 15 Minutes to Read and Plan</a:t>
            </a:r>
          </a:p>
          <a:p>
            <a:r>
              <a:rPr lang="en-GB" dirty="0" smtClean="0"/>
              <a:t>Feedback</a:t>
            </a:r>
          </a:p>
          <a:p>
            <a:r>
              <a:rPr lang="en-GB" dirty="0" smtClean="0"/>
              <a:t>2017 Paper 2 - 15 Minutes to Read and Plan</a:t>
            </a:r>
          </a:p>
          <a:p>
            <a:r>
              <a:rPr lang="en-GB" dirty="0" smtClean="0"/>
              <a:t>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5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537" y="256478"/>
            <a:ext cx="11574965" cy="63338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8800" b="1" dirty="0" smtClean="0">
                <a:solidFill>
                  <a:schemeClr val="bg1"/>
                </a:solidFill>
              </a:rPr>
              <a:t>90</a:t>
            </a:r>
            <a:endParaRPr lang="en-GB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2017 Paper 1 - 15 Minutes to Read and Plan</a:t>
            </a:r>
          </a:p>
          <a:p>
            <a:r>
              <a:rPr lang="en-GB" dirty="0" smtClean="0"/>
              <a:t>Feedback</a:t>
            </a:r>
          </a:p>
          <a:p>
            <a:r>
              <a:rPr lang="en-GB" dirty="0" smtClean="0"/>
              <a:t>2017 Paper 2 - 15 Minutes to Read and Plan</a:t>
            </a:r>
          </a:p>
          <a:p>
            <a:r>
              <a:rPr lang="en-GB" dirty="0" smtClean="0"/>
              <a:t>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3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TODAYS LESSON - Paper 1 and 25 Markers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STARTER ACTIVITY</a:t>
            </a:r>
          </a:p>
          <a:p>
            <a:pPr marL="0" indent="0">
              <a:buNone/>
            </a:pPr>
            <a:r>
              <a:rPr lang="en-US" dirty="0" smtClean="0"/>
              <a:t>5 Minutes: Draw the microeconomic mind map from memory.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TODAYS LESSON</a:t>
            </a:r>
          </a:p>
          <a:p>
            <a:r>
              <a:rPr lang="en-US" dirty="0" smtClean="0"/>
              <a:t>Game Plan for Paper 1 and 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26" y="3440661"/>
            <a:ext cx="5814474" cy="32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8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4283" y="4762877"/>
            <a:ext cx="180590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FAILURE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14" y="4215027"/>
            <a:ext cx="10548130" cy="30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72711" y="91782"/>
            <a:ext cx="0" cy="67662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07012" y="61233"/>
            <a:ext cx="4181336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FF00"/>
                </a:solidFill>
              </a:rPr>
              <a:t>MICROECONOMICS OVERVIEW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BASIC ECONOMIC PROBLEM</a:t>
            </a:r>
          </a:p>
          <a:p>
            <a:pPr algn="ctr"/>
            <a:r>
              <a:rPr lang="en-US" sz="700" b="1" dirty="0">
                <a:solidFill>
                  <a:schemeClr val="bg1"/>
                </a:solidFill>
              </a:rPr>
              <a:t>Scarcity (resources), unlimited wants forces a </a:t>
            </a:r>
            <a:r>
              <a:rPr lang="en-US" sz="700" b="1" dirty="0" smtClean="0">
                <a:solidFill>
                  <a:schemeClr val="bg1"/>
                </a:solidFill>
              </a:rPr>
              <a:t>choice (PPF MODELS) </a:t>
            </a:r>
            <a:r>
              <a:rPr lang="en-US" sz="700" b="1" dirty="0">
                <a:solidFill>
                  <a:schemeClr val="bg1"/>
                </a:solidFill>
              </a:rPr>
              <a:t>which involves an opportunity cost. There is not enough for everyone so how best to distribute our scarce resources to meet </a:t>
            </a:r>
            <a:r>
              <a:rPr lang="en-US" sz="700" b="1" dirty="0" err="1">
                <a:solidFill>
                  <a:schemeClr val="bg1"/>
                </a:solidFill>
              </a:rPr>
              <a:t>everyones</a:t>
            </a:r>
            <a:r>
              <a:rPr lang="en-US" sz="700" b="1" dirty="0">
                <a:solidFill>
                  <a:schemeClr val="bg1"/>
                </a:solidFill>
              </a:rPr>
              <a:t> wants.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783" y="4579581"/>
            <a:ext cx="1773397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Regulatory capture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Crowding </a:t>
            </a:r>
            <a:r>
              <a:rPr lang="en-US" sz="700" dirty="0" smtClean="0"/>
              <a:t>Out through </a:t>
            </a:r>
            <a:r>
              <a:rPr lang="en-US" sz="700" dirty="0" err="1" smtClean="0"/>
              <a:t>Nationalisation</a:t>
            </a:r>
            <a:endParaRPr lang="en-US" sz="700" dirty="0"/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(including opportunity cost)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6964" y="4471136"/>
            <a:ext cx="1069669" cy="149271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700" u="sng" dirty="0" smtClean="0"/>
              <a:t>Unintended effects: </a:t>
            </a:r>
            <a:r>
              <a:rPr lang="en-US" sz="700" dirty="0" smtClean="0"/>
              <a:t>Shortages/surpluses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Political conflicts</a:t>
            </a:r>
            <a:r>
              <a:rPr lang="en-US" sz="700" dirty="0" smtClean="0"/>
              <a:t>: Public choice theory and corruption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Admin Errors/Costs: </a:t>
            </a:r>
            <a:r>
              <a:rPr lang="en-US" sz="700" dirty="0" err="1" smtClean="0"/>
              <a:t>Bureaucractic</a:t>
            </a:r>
            <a:r>
              <a:rPr lang="en-US" sz="700" dirty="0" smtClean="0"/>
              <a:t> costs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Imperfect info: </a:t>
            </a:r>
            <a:r>
              <a:rPr lang="en-US" sz="700" dirty="0" smtClean="0"/>
              <a:t>unable to put a value on externalities</a:t>
            </a:r>
            <a:endParaRPr lang="en-US" sz="700" dirty="0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3062766" y="343883"/>
            <a:ext cx="1289786" cy="785586"/>
          </a:xfrm>
          <a:prstGeom prst="bentConnector3">
            <a:avLst>
              <a:gd name="adj1" fmla="val 108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2810774" y="634638"/>
            <a:ext cx="1008184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SOCIALISM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39628" y="1401946"/>
            <a:ext cx="179816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INTERVENTION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6875" y="1424659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SUCCESS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67836" y="4627235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FAILURE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02865" y="1093245"/>
            <a:ext cx="1517135" cy="303929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Demand &amp; Supply Curves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demand curve (P IT OF POG</a:t>
            </a:r>
            <a:r>
              <a:rPr lang="en-US" sz="700" dirty="0" smtClean="0"/>
              <a:t>).  Also utility </a:t>
            </a:r>
            <a:r>
              <a:rPr lang="en-US" sz="700" dirty="0"/>
              <a:t>for consumers, rationality and diminishing marginal </a:t>
            </a:r>
            <a:r>
              <a:rPr lang="en-US" sz="700" dirty="0" smtClean="0"/>
              <a:t>utility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supply curve (P COP OF POG)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Inter</a:t>
            </a:r>
            <a:r>
              <a:rPr lang="en-US" sz="700" dirty="0"/>
              <a:t>-relationships between markets: joint demand, competitive </a:t>
            </a:r>
            <a:r>
              <a:rPr lang="en-US" sz="700" dirty="0" smtClean="0"/>
              <a:t>demand, composite demand, derived demand and joint supply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Elasticity </a:t>
            </a:r>
            <a:r>
              <a:rPr lang="en-US" sz="700" dirty="0"/>
              <a:t>- calculating PED, PES, XED and YED plus drawing graphs for PED and </a:t>
            </a:r>
            <a:r>
              <a:rPr lang="en-US" sz="700" dirty="0" smtClean="0"/>
              <a:t>PESI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Equilibrium</a:t>
            </a:r>
            <a:endParaRPr lang="en-US" sz="900" u="sng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The </a:t>
            </a:r>
            <a:r>
              <a:rPr lang="en-US" sz="700" dirty="0"/>
              <a:t>role of </a:t>
            </a:r>
            <a:r>
              <a:rPr lang="en-US" sz="700" dirty="0" smtClean="0"/>
              <a:t>prices (signals, incentives, ration)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Equilibrium .v. Disequilibrium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Efficiency and Welfare (consumer and producer surplus)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Coase’s</a:t>
            </a:r>
            <a:r>
              <a:rPr lang="en-US" sz="900" u="sng" dirty="0" smtClean="0"/>
              <a:t> </a:t>
            </a:r>
            <a:r>
              <a:rPr lang="en-US" sz="900" u="sng" dirty="0"/>
              <a:t>Theorem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42642" y="91782"/>
            <a:ext cx="2052594" cy="374717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Basics of the firm: 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Types of firm (Sole Trader, Ltd and PLC)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Objectives of firm (short term and long term profit, sales maximization, ethical, </a:t>
            </a:r>
            <a:r>
              <a:rPr lang="en-US" sz="700" dirty="0" err="1"/>
              <a:t>behavioural</a:t>
            </a:r>
            <a:r>
              <a:rPr lang="en-US" sz="700" dirty="0"/>
              <a:t> and managerial)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 smtClean="0"/>
              <a:t>Market </a:t>
            </a:r>
            <a:r>
              <a:rPr lang="en-US" sz="700" dirty="0"/>
              <a:t>structure and concentration ratio’s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Production theory – 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Revenue, </a:t>
            </a:r>
            <a:r>
              <a:rPr lang="en-US" sz="700" dirty="0" smtClean="0"/>
              <a:t>costs (fixed and variable) </a:t>
            </a:r>
            <a:r>
              <a:rPr lang="en-US" sz="700" dirty="0"/>
              <a:t>and </a:t>
            </a:r>
            <a:r>
              <a:rPr lang="en-US" sz="700" dirty="0" smtClean="0"/>
              <a:t>profit (abnormal and normal): marginal</a:t>
            </a:r>
            <a:r>
              <a:rPr lang="en-US" sz="700" dirty="0"/>
              <a:t>, average and </a:t>
            </a:r>
            <a:r>
              <a:rPr lang="en-US" sz="700" dirty="0" smtClean="0"/>
              <a:t>total </a:t>
            </a:r>
            <a:r>
              <a:rPr lang="en-US" sz="700" dirty="0"/>
              <a:t>- curves and </a:t>
            </a:r>
            <a:r>
              <a:rPr lang="en-US" sz="700" dirty="0" smtClean="0"/>
              <a:t>calculations – difference between SR and LR (diminishing marginal returns .v. economies of scale)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err="1"/>
              <a:t>Specialisation</a:t>
            </a:r>
            <a:r>
              <a:rPr lang="en-US" sz="700" dirty="0"/>
              <a:t>, division of </a:t>
            </a:r>
            <a:r>
              <a:rPr lang="en-US" sz="700" dirty="0" err="1"/>
              <a:t>labour</a:t>
            </a:r>
            <a:r>
              <a:rPr lang="en-US" sz="700" dirty="0"/>
              <a:t> and economies of </a:t>
            </a:r>
            <a:r>
              <a:rPr lang="en-US" sz="700" dirty="0" smtClean="0"/>
              <a:t>scale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Technological change – innovation and invention and contribution to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Competition Models: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Perfect competition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Competitive </a:t>
            </a:r>
            <a:r>
              <a:rPr lang="en-US" sz="700" dirty="0" smtClean="0"/>
              <a:t>Oligopoly (kinked </a:t>
            </a:r>
            <a:r>
              <a:rPr lang="en-US" sz="700" dirty="0"/>
              <a:t>demand </a:t>
            </a:r>
            <a:r>
              <a:rPr lang="en-US" sz="700" dirty="0" smtClean="0"/>
              <a:t>curve for non-price competition, </a:t>
            </a:r>
            <a:r>
              <a:rPr lang="en-US" sz="700" dirty="0"/>
              <a:t>price wars, price </a:t>
            </a:r>
            <a:r>
              <a:rPr lang="en-US" sz="700" dirty="0" smtClean="0"/>
              <a:t>stability</a:t>
            </a:r>
            <a:r>
              <a:rPr lang="en-US" sz="700" dirty="0"/>
              <a:t>, predatory and limit pricing)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Contestable </a:t>
            </a:r>
            <a:r>
              <a:rPr lang="en-US" sz="700" dirty="0" smtClean="0"/>
              <a:t>markets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Monopolistic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Benefits of Monopoly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 monopoly and Economies of Scale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Dynamic efficiency from abnormal profits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Concepts of ‘Creative Destruction’ (i.e. monopolies will not last forever)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Efficiency</a:t>
            </a:r>
            <a:endParaRPr lang="en-US" sz="900" u="sng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static (productive and allocative)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dynamic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86218" y="4471883"/>
            <a:ext cx="2545835" cy="1069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Monopoly: </a:t>
            </a:r>
            <a:endParaRPr lang="en-US" sz="900" u="sng" dirty="0" smtClean="0"/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</a:t>
            </a:r>
            <a:r>
              <a:rPr lang="en-US" sz="700" dirty="0"/>
              <a:t>, Monopoly Power and </a:t>
            </a:r>
            <a:r>
              <a:rPr lang="en-US" sz="700" dirty="0" smtClean="0"/>
              <a:t>Monopoly.  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Price discrimination (1</a:t>
            </a:r>
            <a:r>
              <a:rPr lang="en-US" sz="700" baseline="30000" dirty="0" smtClean="0"/>
              <a:t>st</a:t>
            </a:r>
            <a:r>
              <a:rPr lang="en-US" sz="700" dirty="0" smtClean="0"/>
              <a:t>, 2</a:t>
            </a:r>
            <a:r>
              <a:rPr lang="en-US" sz="700" baseline="30000" dirty="0" smtClean="0"/>
              <a:t>nd</a:t>
            </a:r>
            <a:r>
              <a:rPr lang="en-US" sz="700" dirty="0" smtClean="0"/>
              <a:t> and 3</a:t>
            </a:r>
            <a:r>
              <a:rPr lang="en-US" sz="700" baseline="30000" dirty="0" smtClean="0"/>
              <a:t>rd</a:t>
            </a:r>
            <a:r>
              <a:rPr lang="en-US" sz="700" dirty="0" smtClean="0"/>
              <a:t>  degree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Inefficiency – static (x-inefficiency and underproduction)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Loss of consumer surplus (and gain of producer surplus)</a:t>
            </a:r>
            <a:endParaRPr lang="en-US" sz="700" dirty="0"/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Collusive Oligopoly </a:t>
            </a:r>
            <a:r>
              <a:rPr lang="en-US" sz="700" dirty="0" smtClean="0"/>
              <a:t>Tacit </a:t>
            </a:r>
            <a:r>
              <a:rPr lang="en-US" sz="700" dirty="0"/>
              <a:t>(price leadership) and overt collusion (cartels)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0964" y="4311149"/>
            <a:ext cx="1766765" cy="24852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Externalities</a:t>
            </a:r>
            <a:r>
              <a:rPr lang="en-US" sz="900" dirty="0"/>
              <a:t> (positive &amp; negative) including diagrams (4 in total)</a:t>
            </a:r>
            <a:endParaRPr lang="en-US" sz="900" i="1" dirty="0">
              <a:solidFill>
                <a:srgbClr val="008000"/>
              </a:solidFill>
            </a:endParaRP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Consumption (split in MSB - merit and demerit goods) - under and over </a:t>
            </a:r>
            <a:r>
              <a:rPr lang="en-US" sz="700" dirty="0" smtClean="0"/>
              <a:t>consumption</a:t>
            </a:r>
            <a:endParaRPr lang="en-US" sz="700" dirty="0"/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Production Externalities (split in MSC) - under and over production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Public Goods </a:t>
            </a:r>
            <a:r>
              <a:rPr lang="en-US" sz="900" dirty="0"/>
              <a:t>(missing markets)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Pure (no production) and ‘free rider’ issue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Quasi (under production)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Absence of property </a:t>
            </a:r>
            <a:r>
              <a:rPr lang="en-US" sz="900" u="sng" dirty="0" smtClean="0"/>
              <a:t>rights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Behavioural</a:t>
            </a:r>
            <a:r>
              <a:rPr lang="en-US" sz="900" u="sng" dirty="0" smtClean="0"/>
              <a:t> Economics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Imperfect information (asymmetric info)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Bounded rationality</a:t>
            </a:r>
            <a:endParaRPr lang="en-US" sz="700" dirty="0"/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Biases in decision making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Paradox of altruism and fairness</a:t>
            </a:r>
            <a:endParaRPr lang="en-US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7976971" y="5748946"/>
            <a:ext cx="3803137" cy="1054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Absolute and Relative Poverty</a:t>
            </a:r>
            <a:r>
              <a:rPr lang="en-US" sz="900" dirty="0"/>
              <a:t>: </a:t>
            </a:r>
            <a:r>
              <a:rPr lang="en-US" sz="700" dirty="0"/>
              <a:t>Low wages and unemployment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Inequality and equity issues</a:t>
            </a:r>
            <a:r>
              <a:rPr lang="en-US" sz="900" dirty="0"/>
              <a:t>:</a:t>
            </a:r>
            <a:r>
              <a:rPr lang="en-US" sz="700" dirty="0"/>
              <a:t> GINI coefficient and history since 1979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Discrimination</a:t>
            </a:r>
            <a:r>
              <a:rPr lang="en-US" sz="900" dirty="0"/>
              <a:t> (gender, ethnicity etc.)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Imperfect competition in the market</a:t>
            </a:r>
            <a:r>
              <a:rPr lang="en-US" sz="900" dirty="0"/>
              <a:t>:</a:t>
            </a:r>
            <a:r>
              <a:rPr lang="en-US" sz="700" dirty="0"/>
              <a:t> e.g. trade union (or monopoly power), </a:t>
            </a:r>
            <a:r>
              <a:rPr lang="en-US" sz="700" dirty="0" err="1"/>
              <a:t>monoposony</a:t>
            </a:r>
            <a:r>
              <a:rPr lang="en-US" sz="700" dirty="0"/>
              <a:t> (buyers) power and bi-lateral monopoly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 err="1"/>
              <a:t>Labour</a:t>
            </a:r>
            <a:r>
              <a:rPr lang="en-US" sz="900" u="sng" dirty="0"/>
              <a:t> immobility</a:t>
            </a:r>
            <a:r>
              <a:rPr lang="en-US" sz="900" dirty="0"/>
              <a:t>: </a:t>
            </a:r>
            <a:r>
              <a:rPr lang="en-US" sz="700" dirty="0"/>
              <a:t>Occupational and geographical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20786" y="2335589"/>
            <a:ext cx="1477612" cy="16389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Wage determination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/>
              <a:t>MRP theory and </a:t>
            </a:r>
            <a:r>
              <a:rPr lang="en-US" sz="700" dirty="0" err="1"/>
              <a:t>Labour</a:t>
            </a:r>
            <a:r>
              <a:rPr lang="en-US" sz="700" dirty="0"/>
              <a:t> Demand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err="1"/>
              <a:t>Labour</a:t>
            </a:r>
            <a:r>
              <a:rPr lang="en-US" sz="700" dirty="0"/>
              <a:t> Supply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Elasticity of </a:t>
            </a:r>
            <a:r>
              <a:rPr lang="en-US" sz="700" dirty="0" err="1" smtClean="0"/>
              <a:t>Ld</a:t>
            </a:r>
            <a:r>
              <a:rPr lang="en-US" sz="700" dirty="0" smtClean="0"/>
              <a:t> and </a:t>
            </a:r>
            <a:r>
              <a:rPr lang="en-US" sz="700" dirty="0" err="1" smtClean="0"/>
              <a:t>Ls</a:t>
            </a:r>
            <a:endParaRPr lang="en-US" sz="700" dirty="0" smtClean="0"/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Perfectly competitive </a:t>
            </a:r>
            <a:r>
              <a:rPr lang="en-US" sz="700" dirty="0" err="1" smtClean="0"/>
              <a:t>labour</a:t>
            </a:r>
            <a:r>
              <a:rPr lang="en-US" sz="700" dirty="0" smtClean="0"/>
              <a:t> markets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Flexible </a:t>
            </a:r>
            <a:r>
              <a:rPr lang="en-US" sz="900" u="sng" dirty="0" err="1"/>
              <a:t>Labour</a:t>
            </a:r>
            <a:r>
              <a:rPr lang="en-US" sz="900" u="sng" dirty="0"/>
              <a:t> Markets </a:t>
            </a:r>
            <a:r>
              <a:rPr lang="en-US" sz="700" dirty="0"/>
              <a:t>and Impact of </a:t>
            </a:r>
            <a:r>
              <a:rPr lang="en-US" sz="700" dirty="0" err="1"/>
              <a:t>Globalisation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dirty="0"/>
              <a:t>‘</a:t>
            </a:r>
            <a:r>
              <a:rPr lang="en-US" sz="900" u="sng" dirty="0"/>
              <a:t>Trickle Down Effect’ </a:t>
            </a:r>
            <a:r>
              <a:rPr lang="en-US" sz="700" dirty="0"/>
              <a:t>and other reasons why inequality is ‘good’!</a:t>
            </a:r>
          </a:p>
        </p:txBody>
      </p:sp>
      <p:cxnSp>
        <p:nvCxnSpPr>
          <p:cNvPr id="47" name="Elbow Connector 46"/>
          <p:cNvCxnSpPr/>
          <p:nvPr/>
        </p:nvCxnSpPr>
        <p:spPr>
          <a:xfrm rot="16200000" flipH="1">
            <a:off x="7903170" y="518136"/>
            <a:ext cx="1261124" cy="506498"/>
          </a:xfrm>
          <a:prstGeom prst="bentConnector3">
            <a:avLst>
              <a:gd name="adj1" fmla="val 695"/>
            </a:avLst>
          </a:prstGeom>
          <a:ln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8227786" y="634637"/>
            <a:ext cx="1095147" cy="30777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CAPITALISM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12271" y="1099564"/>
            <a:ext cx="1185768" cy="30931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Price Mechanism 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Indirect taxation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Subsidies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Tradable pollution permits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Direct Controls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Legislation and regulation (incl. pollution permits)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Price controls - max and min prices and buffer stocks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Government provision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GB" sz="700" dirty="0"/>
              <a:t>Identifying property rights through patents and legislation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Persuasion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Govt. Guidance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Nudge </a:t>
            </a:r>
            <a:r>
              <a:rPr lang="en-US" sz="700" dirty="0" smtClean="0"/>
              <a:t>Theory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C</a:t>
            </a:r>
            <a:r>
              <a:rPr lang="en-US" sz="700" dirty="0" smtClean="0"/>
              <a:t>hoice architecture: default, restricted and mandated</a:t>
            </a:r>
            <a:endParaRPr lang="en-US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419085" y="340116"/>
            <a:ext cx="1607767" cy="27699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FF0000"/>
                </a:solidFill>
              </a:rPr>
              <a:t>Labour</a:t>
            </a:r>
            <a:r>
              <a:rPr lang="en-US" sz="100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Redistribute income and wealth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Taxation (direct - income, corporation, inheritance, National Insurance and indirect - VAT and excise duties). 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Benefits (JSA, WTC, Pensions, Universal Credit debate, in kind)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Legislation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Trade Union power change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Minimum Wage (and the Living Wage</a:t>
            </a:r>
            <a:r>
              <a:rPr lang="en-US" sz="700" i="1" dirty="0" smtClean="0"/>
              <a:t>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 smtClean="0"/>
              <a:t>Maximum wage cap?</a:t>
            </a:r>
            <a:endParaRPr lang="en-US" sz="700" i="1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Prevent Discrimination (Equality Act 2010)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Job Scheme:</a:t>
            </a:r>
            <a:r>
              <a:rPr lang="en-US" sz="600" i="1" u="sng" dirty="0"/>
              <a:t> </a:t>
            </a:r>
            <a:r>
              <a:rPr lang="en-US" sz="700" i="1" dirty="0" smtClean="0"/>
              <a:t>Macroeconomic policy and job creation through demand and supply side policies</a:t>
            </a:r>
            <a:endParaRPr lang="en-US" sz="700" i="1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Poverty Targeting: </a:t>
            </a:r>
            <a:r>
              <a:rPr lang="en-US" sz="700" i="1" dirty="0"/>
              <a:t>1997 New </a:t>
            </a:r>
            <a:r>
              <a:rPr lang="en-US" sz="700" i="1" dirty="0" err="1"/>
              <a:t>Labour</a:t>
            </a:r>
            <a:r>
              <a:rPr lang="en-US" sz="700" i="1" dirty="0"/>
              <a:t> target and the Child Poverty Act 2010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0757" y="5669397"/>
            <a:ext cx="3370818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 (or Dependency)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Disincentive effects (unemployment trap &amp; poverty trap? PLUS ‘brain drain’ and less risk taking?)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Burden of taxation (progressive .v. regressive)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(incl. opportunity cost)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74897" y="2255831"/>
            <a:ext cx="1944688" cy="170046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 </a:t>
            </a:r>
            <a:r>
              <a:rPr lang="en-US" sz="1050" b="1" dirty="0"/>
              <a:t>(</a:t>
            </a:r>
            <a:r>
              <a:rPr lang="en-US" sz="900" b="1" dirty="0"/>
              <a:t>Industrial Policy)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dirty="0"/>
              <a:t>Competition Policy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Regulation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Bodies: CMA plus specific industry watchdogs (OFGEM, OFWAT, ORR) and European Commission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Types: Price capping (RPI-X, fines/ prosecution, legislation, break up, windfall taxes etc.)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Deregulation </a:t>
            </a:r>
            <a:r>
              <a:rPr lang="en-US" sz="900" dirty="0"/>
              <a:t>- </a:t>
            </a:r>
            <a:r>
              <a:rPr lang="en-US" sz="700" dirty="0"/>
              <a:t>removing barriers via legislation and subsidies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u="sng" dirty="0" err="1" smtClean="0"/>
              <a:t>Nationalisation</a:t>
            </a:r>
            <a:r>
              <a:rPr lang="en-US" sz="900" dirty="0"/>
              <a:t> </a:t>
            </a:r>
            <a:r>
              <a:rPr lang="en-US" sz="900" dirty="0" smtClean="0"/>
              <a:t>and </a:t>
            </a:r>
            <a:r>
              <a:rPr lang="en-US" sz="900" dirty="0" err="1" smtClean="0"/>
              <a:t>Privatisation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573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  <p:bldP spid="32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8924</Words>
  <Application>Microsoft Office PowerPoint</Application>
  <PresentationFormat>Widescreen</PresentationFormat>
  <Paragraphs>940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0" baseType="lpstr">
      <vt:lpstr>ＭＳ Ｐゴシック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PAPER 3 MOCK EXAM</vt:lpstr>
      <vt:lpstr>PowerPoint Presentation</vt:lpstr>
      <vt:lpstr>PREP - Crib Sheets</vt:lpstr>
      <vt:lpstr>Introduction to Revision for Paper 1 and 2</vt:lpstr>
      <vt:lpstr>PowerPoint Presentation</vt:lpstr>
      <vt:lpstr>TODAYS LESSON - Paper 1 and 25 Markers</vt:lpstr>
      <vt:lpstr>PowerPoint Presentation</vt:lpstr>
      <vt:lpstr>EXAM TECHNIQUE Paper 1 - ‘Game Plan for Paper 1 and Paper 2]’</vt:lpstr>
      <vt:lpstr>PowerPoint Presentation</vt:lpstr>
      <vt:lpstr>PowerPoint Presentation</vt:lpstr>
      <vt:lpstr>PowerPoint Presentation</vt:lpstr>
      <vt:lpstr>STARTER ACTIVITY FIRST 15 MINUTES</vt:lpstr>
      <vt:lpstr>PREP HOMEWORK Due w/b 30th April</vt:lpstr>
      <vt:lpstr>Paper 1: 2,4 and 9 Mark Questions</vt:lpstr>
      <vt:lpstr>PowerPoint Presentation</vt:lpstr>
      <vt:lpstr>TODAY</vt:lpstr>
      <vt:lpstr>Starter Exercise First 7 Minutes (RECALL EXERCISE USING BLANK A4 PAGE)</vt:lpstr>
      <vt:lpstr>TODAY</vt:lpstr>
      <vt:lpstr>PowerPoint Presentation</vt:lpstr>
      <vt:lpstr>TODAYS LESSON  Exam Technique Paper 1 and 2 and Paper 1 - 25 Markers</vt:lpstr>
      <vt:lpstr>PowerPoint Presentation</vt:lpstr>
      <vt:lpstr>EXAM TECHNIQUE Paper 1 - ‘Game Plan for Paper 1 and Paper 2]’</vt:lpstr>
      <vt:lpstr>Government Intervention and Failure RECAP Chemical Factory Example</vt:lpstr>
      <vt:lpstr>Microeconomics Essay Focus</vt:lpstr>
      <vt:lpstr>PowerPoint Presentation</vt:lpstr>
      <vt:lpstr>PowerPoint Presentation</vt:lpstr>
      <vt:lpstr>TODAYS LESSON</vt:lpstr>
      <vt:lpstr>Microeconomics: The Market Failure Essay</vt:lpstr>
      <vt:lpstr>ESSAY TYPE 1 Discuss whether markets alone can be relied upon to reduce the problems of environmental pollution?  (25 Marks)</vt:lpstr>
      <vt:lpstr>ESSAY TYPE 2 Assess the view that gaining international co-operation is the best way of dealing with climate change. [25 marks]</vt:lpstr>
      <vt:lpstr>ESSAY TYPE 3 Assess the best Government policies to combat climate change. [25 marks]</vt:lpstr>
      <vt:lpstr>EXERCISE - Which type of essay? Introduction to the ‘Housing Crisis’</vt:lpstr>
      <vt:lpstr>Assess the view that housing markets should be left to market forces with only the minimum of intervention from governments. [25 marks] </vt:lpstr>
      <vt:lpstr>Assess the best policy for dealing with the housing crisis in the UK [25 marks] </vt:lpstr>
      <vt:lpstr>Assess the view that maximum prices are the best way to deal with the failures of the housing market in the UK. [25 marks] </vt:lpstr>
      <vt:lpstr>EXERCISE: Your go….   What type of essay? Plan it?</vt:lpstr>
      <vt:lpstr>Environmental Economics Public Goods and an Absence of Property Rights (Tragedy of the Commons)</vt:lpstr>
      <vt:lpstr>Types of Public Goods</vt:lpstr>
      <vt:lpstr>Market Failure Essays</vt:lpstr>
      <vt:lpstr>PowerPoint Presentation</vt:lpstr>
      <vt:lpstr>TODAYS LESSON</vt:lpstr>
      <vt:lpstr>MICROECONOMICS - PAPER 1 Finding your Hook…..Market Failure Essays</vt:lpstr>
      <vt:lpstr>PowerPoint Presentation</vt:lpstr>
      <vt:lpstr>Paper 2 Essay (25 Marker) Structures?</vt:lpstr>
      <vt:lpstr>PowerPoint Presentation</vt:lpstr>
      <vt:lpstr>TODAYS LESSON</vt:lpstr>
      <vt:lpstr>PowerPoint Presentation</vt:lpstr>
      <vt:lpstr>PowerPoint Presentation</vt:lpstr>
      <vt:lpstr>BANK HOLIDAY</vt:lpstr>
      <vt:lpstr>PowerPoint Presentation</vt:lpstr>
      <vt:lpstr>TODAYS LESSON</vt:lpstr>
      <vt:lpstr>PowerPoint Presentation</vt:lpstr>
      <vt:lpstr>TODAYS LESSON</vt:lpstr>
      <vt:lpstr>MACRO ESSAY - Grading</vt:lpstr>
      <vt:lpstr>PowerPoint Presentation</vt:lpstr>
      <vt:lpstr>Evaluate the extent to which international agreements to increase free trade are likely to be beneficial to the UK macroeconomic performance (25 Marks)</vt:lpstr>
      <vt:lpstr>Paper 2: Types of Essay</vt:lpstr>
      <vt:lpstr>What types of essay are the below?</vt:lpstr>
      <vt:lpstr>PowerPoint Presentation</vt:lpstr>
      <vt:lpstr>PowerPoint Presentation</vt:lpstr>
      <vt:lpstr>TODAYS LESSON</vt:lpstr>
      <vt:lpstr>PowerPoint Presentation</vt:lpstr>
      <vt:lpstr>TODAYS LESSON</vt:lpstr>
      <vt:lpstr>PowerPoint Presentation</vt:lpstr>
      <vt:lpstr>TODAYS LESSON</vt:lpstr>
      <vt:lpstr>PowerPoint Presentation</vt:lpstr>
      <vt:lpstr>PowerPoint Presentation</vt:lpstr>
      <vt:lpstr>TODAYS LESSON</vt:lpstr>
      <vt:lpstr>PowerPoint Presentation</vt:lpstr>
      <vt:lpstr>GAME PLANS</vt:lpstr>
      <vt:lpstr>PowerPoint Presentation</vt:lpstr>
      <vt:lpstr>GAME PLANS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77</cp:revision>
  <cp:lastPrinted>2018-05-10T08:58:57Z</cp:lastPrinted>
  <dcterms:created xsi:type="dcterms:W3CDTF">2018-04-23T06:54:23Z</dcterms:created>
  <dcterms:modified xsi:type="dcterms:W3CDTF">2018-05-14T16:07:42Z</dcterms:modified>
</cp:coreProperties>
</file>