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660"/>
  </p:normalViewPr>
  <p:slideViewPr>
    <p:cSldViewPr snapToGrid="0">
      <p:cViewPr varScale="1">
        <p:scale>
          <a:sx n="116" d="100"/>
          <a:sy n="116" d="100"/>
        </p:scale>
        <p:origin x="10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CDAF6B0-00A0-4233-8AE6-CD3A41A76E1F}" type="datetimeFigureOut">
              <a:rPr lang="en-GB" smtClean="0"/>
              <a:t>18/05/2018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DB7F84-5974-46FE-BAD7-07D3901FAAD0}" type="slidenum">
              <a:rPr lang="en-GB" smtClean="0"/>
              <a:t>‹#›</a:t>
            </a:fld>
            <a:endParaRPr lang="en-GB"/>
          </a:p>
        </p:txBody>
      </p:sp>
    </p:spTree>
    <p:extLst>
      <p:ext uri="{BB962C8B-B14F-4D97-AF65-F5344CB8AC3E}">
        <p14:creationId xmlns:p14="http://schemas.microsoft.com/office/powerpoint/2010/main" val="915357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DAF6B0-00A0-4233-8AE6-CD3A41A76E1F}" type="datetimeFigureOut">
              <a:rPr lang="en-GB" smtClean="0"/>
              <a:t>18/05/2018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DB7F84-5974-46FE-BAD7-07D3901FAAD0}" type="slidenum">
              <a:rPr lang="en-GB" smtClean="0"/>
              <a:t>‹#›</a:t>
            </a:fld>
            <a:endParaRPr lang="en-GB"/>
          </a:p>
        </p:txBody>
      </p:sp>
    </p:spTree>
    <p:extLst>
      <p:ext uri="{BB962C8B-B14F-4D97-AF65-F5344CB8AC3E}">
        <p14:creationId xmlns:p14="http://schemas.microsoft.com/office/powerpoint/2010/main" val="4028632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DAF6B0-00A0-4233-8AE6-CD3A41A76E1F}" type="datetimeFigureOut">
              <a:rPr lang="en-GB" smtClean="0"/>
              <a:t>18/05/2018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DB7F84-5974-46FE-BAD7-07D3901FAAD0}" type="slidenum">
              <a:rPr lang="en-GB" smtClean="0"/>
              <a:t>‹#›</a:t>
            </a:fld>
            <a:endParaRPr lang="en-GB"/>
          </a:p>
        </p:txBody>
      </p:sp>
    </p:spTree>
    <p:extLst>
      <p:ext uri="{BB962C8B-B14F-4D97-AF65-F5344CB8AC3E}">
        <p14:creationId xmlns:p14="http://schemas.microsoft.com/office/powerpoint/2010/main" val="420019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DAF6B0-00A0-4233-8AE6-CD3A41A76E1F}" type="datetimeFigureOut">
              <a:rPr lang="en-GB" smtClean="0"/>
              <a:t>18/05/2018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DB7F84-5974-46FE-BAD7-07D3901FAAD0}" type="slidenum">
              <a:rPr lang="en-GB" smtClean="0"/>
              <a:t>‹#›</a:t>
            </a:fld>
            <a:endParaRPr lang="en-GB"/>
          </a:p>
        </p:txBody>
      </p:sp>
    </p:spTree>
    <p:extLst>
      <p:ext uri="{BB962C8B-B14F-4D97-AF65-F5344CB8AC3E}">
        <p14:creationId xmlns:p14="http://schemas.microsoft.com/office/powerpoint/2010/main" val="2075681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DAF6B0-00A0-4233-8AE6-CD3A41A76E1F}" type="datetimeFigureOut">
              <a:rPr lang="en-GB" smtClean="0"/>
              <a:t>18/05/2018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DB7F84-5974-46FE-BAD7-07D3901FAAD0}" type="slidenum">
              <a:rPr lang="en-GB" smtClean="0"/>
              <a:t>‹#›</a:t>
            </a:fld>
            <a:endParaRPr lang="en-GB"/>
          </a:p>
        </p:txBody>
      </p:sp>
    </p:spTree>
    <p:extLst>
      <p:ext uri="{BB962C8B-B14F-4D97-AF65-F5344CB8AC3E}">
        <p14:creationId xmlns:p14="http://schemas.microsoft.com/office/powerpoint/2010/main" val="1742720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CDAF6B0-00A0-4233-8AE6-CD3A41A76E1F}" type="datetimeFigureOut">
              <a:rPr lang="en-GB" smtClean="0"/>
              <a:t>18/05/2018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DB7F84-5974-46FE-BAD7-07D3901FAAD0}" type="slidenum">
              <a:rPr lang="en-GB" smtClean="0"/>
              <a:t>‹#›</a:t>
            </a:fld>
            <a:endParaRPr lang="en-GB"/>
          </a:p>
        </p:txBody>
      </p:sp>
    </p:spTree>
    <p:extLst>
      <p:ext uri="{BB962C8B-B14F-4D97-AF65-F5344CB8AC3E}">
        <p14:creationId xmlns:p14="http://schemas.microsoft.com/office/powerpoint/2010/main" val="2267042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CDAF6B0-00A0-4233-8AE6-CD3A41A76E1F}" type="datetimeFigureOut">
              <a:rPr lang="en-GB" smtClean="0"/>
              <a:t>18/05/2018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DB7F84-5974-46FE-BAD7-07D3901FAAD0}" type="slidenum">
              <a:rPr lang="en-GB" smtClean="0"/>
              <a:t>‹#›</a:t>
            </a:fld>
            <a:endParaRPr lang="en-GB"/>
          </a:p>
        </p:txBody>
      </p:sp>
    </p:spTree>
    <p:extLst>
      <p:ext uri="{BB962C8B-B14F-4D97-AF65-F5344CB8AC3E}">
        <p14:creationId xmlns:p14="http://schemas.microsoft.com/office/powerpoint/2010/main" val="264751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CDAF6B0-00A0-4233-8AE6-CD3A41A76E1F}" type="datetimeFigureOut">
              <a:rPr lang="en-GB" smtClean="0"/>
              <a:t>18/05/2018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DB7F84-5974-46FE-BAD7-07D3901FAAD0}" type="slidenum">
              <a:rPr lang="en-GB" smtClean="0"/>
              <a:t>‹#›</a:t>
            </a:fld>
            <a:endParaRPr lang="en-GB"/>
          </a:p>
        </p:txBody>
      </p:sp>
    </p:spTree>
    <p:extLst>
      <p:ext uri="{BB962C8B-B14F-4D97-AF65-F5344CB8AC3E}">
        <p14:creationId xmlns:p14="http://schemas.microsoft.com/office/powerpoint/2010/main" val="388720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AF6B0-00A0-4233-8AE6-CD3A41A76E1F}" type="datetimeFigureOut">
              <a:rPr lang="en-GB" smtClean="0"/>
              <a:t>18/05/2018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DB7F84-5974-46FE-BAD7-07D3901FAAD0}" type="slidenum">
              <a:rPr lang="en-GB" smtClean="0"/>
              <a:t>‹#›</a:t>
            </a:fld>
            <a:endParaRPr lang="en-GB"/>
          </a:p>
        </p:txBody>
      </p:sp>
    </p:spTree>
    <p:extLst>
      <p:ext uri="{BB962C8B-B14F-4D97-AF65-F5344CB8AC3E}">
        <p14:creationId xmlns:p14="http://schemas.microsoft.com/office/powerpoint/2010/main" val="607510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DAF6B0-00A0-4233-8AE6-CD3A41A76E1F}" type="datetimeFigureOut">
              <a:rPr lang="en-GB" smtClean="0"/>
              <a:t>18/05/2018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DB7F84-5974-46FE-BAD7-07D3901FAAD0}" type="slidenum">
              <a:rPr lang="en-GB" smtClean="0"/>
              <a:t>‹#›</a:t>
            </a:fld>
            <a:endParaRPr lang="en-GB"/>
          </a:p>
        </p:txBody>
      </p:sp>
    </p:spTree>
    <p:extLst>
      <p:ext uri="{BB962C8B-B14F-4D97-AF65-F5344CB8AC3E}">
        <p14:creationId xmlns:p14="http://schemas.microsoft.com/office/powerpoint/2010/main" val="2810678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DAF6B0-00A0-4233-8AE6-CD3A41A76E1F}" type="datetimeFigureOut">
              <a:rPr lang="en-GB" smtClean="0"/>
              <a:t>18/05/2018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DB7F84-5974-46FE-BAD7-07D3901FAAD0}" type="slidenum">
              <a:rPr lang="en-GB" smtClean="0"/>
              <a:t>‹#›</a:t>
            </a:fld>
            <a:endParaRPr lang="en-GB"/>
          </a:p>
        </p:txBody>
      </p:sp>
    </p:spTree>
    <p:extLst>
      <p:ext uri="{BB962C8B-B14F-4D97-AF65-F5344CB8AC3E}">
        <p14:creationId xmlns:p14="http://schemas.microsoft.com/office/powerpoint/2010/main" val="2387827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AF6B0-00A0-4233-8AE6-CD3A41A76E1F}" type="datetimeFigureOut">
              <a:rPr lang="en-GB" smtClean="0"/>
              <a:t>18/05/2018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DB7F84-5974-46FE-BAD7-07D3901FAAD0}" type="slidenum">
              <a:rPr lang="en-GB" smtClean="0"/>
              <a:t>‹#›</a:t>
            </a:fld>
            <a:endParaRPr lang="en-GB"/>
          </a:p>
        </p:txBody>
      </p:sp>
    </p:spTree>
    <p:extLst>
      <p:ext uri="{BB962C8B-B14F-4D97-AF65-F5344CB8AC3E}">
        <p14:creationId xmlns:p14="http://schemas.microsoft.com/office/powerpoint/2010/main" val="3266969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THEORIES OF EDUCATION</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922266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05262178"/>
              </p:ext>
            </p:extLst>
          </p:nvPr>
        </p:nvGraphicFramePr>
        <p:xfrm>
          <a:off x="150314" y="137787"/>
          <a:ext cx="11849619" cy="6549013"/>
        </p:xfrm>
        <a:graphic>
          <a:graphicData uri="http://schemas.openxmlformats.org/drawingml/2006/table">
            <a:tbl>
              <a:tblPr firstRow="1" bandRow="1">
                <a:tableStyleId>{00A15C55-8517-42AA-B614-E9B94910E393}</a:tableStyleId>
              </a:tblPr>
              <a:tblGrid>
                <a:gridCol w="3949873"/>
                <a:gridCol w="3949873"/>
                <a:gridCol w="3949873"/>
              </a:tblGrid>
              <a:tr h="605413">
                <a:tc>
                  <a:txBody>
                    <a:bodyPr/>
                    <a:lstStyle/>
                    <a:p>
                      <a:r>
                        <a:rPr lang="en-GB" dirty="0" smtClean="0"/>
                        <a:t>FUNCTIONALISM</a:t>
                      </a:r>
                      <a:endParaRPr lang="en-GB" dirty="0"/>
                    </a:p>
                  </a:txBody>
                  <a:tcPr/>
                </a:tc>
                <a:tc>
                  <a:txBody>
                    <a:bodyPr/>
                    <a:lstStyle/>
                    <a:p>
                      <a:r>
                        <a:rPr lang="en-GB" dirty="0" smtClean="0"/>
                        <a:t>MARXISM</a:t>
                      </a:r>
                      <a:endParaRPr lang="en-GB" dirty="0"/>
                    </a:p>
                  </a:txBody>
                  <a:tcPr/>
                </a:tc>
                <a:tc>
                  <a:txBody>
                    <a:bodyPr/>
                    <a:lstStyle/>
                    <a:p>
                      <a:r>
                        <a:rPr lang="en-GB" dirty="0" smtClean="0"/>
                        <a:t>NEO-MARXISM</a:t>
                      </a:r>
                      <a:endParaRPr lang="en-GB" dirty="0"/>
                    </a:p>
                  </a:txBody>
                  <a:tcPr/>
                </a:tc>
              </a:tr>
              <a:tr h="605413">
                <a:tc>
                  <a:txBody>
                    <a:bodyPr/>
                    <a:lstStyle/>
                    <a:p>
                      <a:r>
                        <a:rPr lang="en-GB" dirty="0" smtClean="0"/>
                        <a:t>View of</a:t>
                      </a:r>
                      <a:r>
                        <a:rPr lang="en-GB" baseline="0" dirty="0" smtClean="0"/>
                        <a:t> education: education system is meritocratic. It provides several key functions for society – providing skills for economic growth, secondary socialisation and role allocation.</a:t>
                      </a:r>
                      <a:endParaRPr lang="en-GB" dirty="0" smtClean="0"/>
                    </a:p>
                    <a:p>
                      <a:r>
                        <a:rPr lang="en-GB" dirty="0" smtClean="0"/>
                        <a:t>&gt; Durkheim: education promotes the value</a:t>
                      </a:r>
                      <a:r>
                        <a:rPr lang="en-GB" baseline="0" dirty="0" smtClean="0"/>
                        <a:t> consensus and provides a sense of social solidarity for individuals. This helps prevent anomie.</a:t>
                      </a:r>
                      <a:endParaRPr lang="en-GB" dirty="0" smtClean="0"/>
                    </a:p>
                    <a:p>
                      <a:r>
                        <a:rPr lang="en-GB" dirty="0" smtClean="0"/>
                        <a:t>&gt;</a:t>
                      </a:r>
                      <a:r>
                        <a:rPr lang="en-GB" baseline="0" dirty="0" smtClean="0"/>
                        <a:t> </a:t>
                      </a:r>
                      <a:r>
                        <a:rPr lang="en-GB" dirty="0" smtClean="0"/>
                        <a:t>Parsons:</a:t>
                      </a:r>
                      <a:r>
                        <a:rPr lang="en-GB" baseline="0" dirty="0" smtClean="0"/>
                        <a:t> education acts as the bridge between the particularistic values of the home and the universalistic values of school. Main functions of school are secondary socialisation and role allocation.</a:t>
                      </a:r>
                      <a:endParaRPr lang="en-GB" dirty="0" smtClean="0"/>
                    </a:p>
                    <a:p>
                      <a:r>
                        <a:rPr lang="en-GB" dirty="0" smtClean="0"/>
                        <a:t>&gt;</a:t>
                      </a:r>
                      <a:r>
                        <a:rPr lang="en-GB" baseline="0" dirty="0" smtClean="0"/>
                        <a:t> </a:t>
                      </a:r>
                      <a:r>
                        <a:rPr lang="en-GB" dirty="0" smtClean="0"/>
                        <a:t>Davis</a:t>
                      </a:r>
                      <a:r>
                        <a:rPr lang="en-GB" baseline="0" dirty="0" smtClean="0"/>
                        <a:t> and Moore: the education sorts and sifts people into their later roles. Most talented = best jobs</a:t>
                      </a:r>
                      <a:endParaRPr lang="en-GB" dirty="0" smtClean="0"/>
                    </a:p>
                  </a:txBody>
                  <a:tcPr/>
                </a:tc>
                <a:tc>
                  <a:txBody>
                    <a:bodyPr/>
                    <a:lstStyle/>
                    <a:p>
                      <a:r>
                        <a:rPr lang="en-GB" dirty="0" smtClean="0"/>
                        <a:t>View of education: education helps</a:t>
                      </a:r>
                      <a:r>
                        <a:rPr lang="en-GB" baseline="0" dirty="0" smtClean="0"/>
                        <a:t> reproduce the inequalities of class and power present in wider society.</a:t>
                      </a:r>
                    </a:p>
                    <a:p>
                      <a:r>
                        <a:rPr lang="en-GB" baseline="0" dirty="0" smtClean="0"/>
                        <a:t>&gt; Althusser: the education system is part of the ideological state apparatus – transmits the idea that the system is fair and gets students to accept their position.</a:t>
                      </a:r>
                    </a:p>
                    <a:p>
                      <a:r>
                        <a:rPr lang="en-GB" baseline="0" dirty="0" smtClean="0"/>
                        <a:t>&gt; Bowles and </a:t>
                      </a:r>
                      <a:r>
                        <a:rPr lang="en-GB" baseline="0" dirty="0" err="1" smtClean="0"/>
                        <a:t>Gintis</a:t>
                      </a:r>
                      <a:r>
                        <a:rPr lang="en-GB" baseline="0" dirty="0" smtClean="0"/>
                        <a:t>: Correspondence principle – the school is like workplace. Students learn to be subservient, work for extrinsic rewards, accept hierarchy and knowledge is fragmented. Meritocracy is a myth that makes people think their position could improve but this doesn’t happen. </a:t>
                      </a:r>
                      <a:endParaRPr lang="en-GB" dirty="0"/>
                    </a:p>
                  </a:txBody>
                  <a:tcPr/>
                </a:tc>
                <a:tc>
                  <a:txBody>
                    <a:bodyPr/>
                    <a:lstStyle/>
                    <a:p>
                      <a:r>
                        <a:rPr lang="en-GB" dirty="0" smtClean="0"/>
                        <a:t>&gt;</a:t>
                      </a:r>
                      <a:r>
                        <a:rPr lang="en-GB" baseline="0" dirty="0" smtClean="0"/>
                        <a:t> </a:t>
                      </a:r>
                      <a:r>
                        <a:rPr lang="en-GB" dirty="0" smtClean="0"/>
                        <a:t>Willis:</a:t>
                      </a:r>
                      <a:r>
                        <a:rPr lang="en-GB" baseline="0" dirty="0" smtClean="0"/>
                        <a:t> critical of Bowles and </a:t>
                      </a:r>
                      <a:r>
                        <a:rPr lang="en-GB" baseline="0" dirty="0" err="1" smtClean="0"/>
                        <a:t>Gintis</a:t>
                      </a:r>
                      <a:r>
                        <a:rPr lang="en-GB" baseline="0" dirty="0" smtClean="0"/>
                        <a:t>. He thinks its not just the system that leads working class students to fail, but also their own choices. Studied 12 ‘lads’ who were non-conformists. Also critical of how vocational education has been used as a way of taking working class students out of mainstream lessons, rather than providing skills for work.</a:t>
                      </a:r>
                    </a:p>
                    <a:p>
                      <a:r>
                        <a:rPr lang="en-GB" baseline="0" dirty="0" smtClean="0"/>
                        <a:t>&gt; Bourdieu: different levels of cultural, economic and social capital mean that students come into the system with different levels of advantage. The middle class school favours the culture (habitus) of middle class students.</a:t>
                      </a:r>
                    </a:p>
                    <a:p>
                      <a:r>
                        <a:rPr lang="en-GB" baseline="0" dirty="0" smtClean="0"/>
                        <a:t>&gt; </a:t>
                      </a:r>
                      <a:r>
                        <a:rPr lang="en-GB" baseline="0" dirty="0" err="1" smtClean="0"/>
                        <a:t>Rikowski</a:t>
                      </a:r>
                      <a:r>
                        <a:rPr lang="en-GB" baseline="0" dirty="0" smtClean="0"/>
                        <a:t>: there has been a business takeover of schools as a result of marketization policies. </a:t>
                      </a:r>
                      <a:endParaRPr lang="en-GB" dirty="0"/>
                    </a:p>
                  </a:txBody>
                  <a:tcPr/>
                </a:tc>
              </a:tr>
              <a:tr h="605413">
                <a:tc>
                  <a:txBody>
                    <a:bodyPr/>
                    <a:lstStyle/>
                    <a:p>
                      <a:r>
                        <a:rPr lang="en-GB" dirty="0" smtClean="0"/>
                        <a:t>Evaluation: Overly positive,</a:t>
                      </a:r>
                      <a:r>
                        <a:rPr lang="en-GB" baseline="0" dirty="0" smtClean="0"/>
                        <a:t> doesn’t address inequalities in the system, suggests everyone starts the same</a:t>
                      </a:r>
                      <a:endParaRPr lang="en-GB" dirty="0" smtClean="0"/>
                    </a:p>
                  </a:txBody>
                  <a:tcPr/>
                </a:tc>
                <a:tc>
                  <a:txBody>
                    <a:bodyPr/>
                    <a:lstStyle/>
                    <a:p>
                      <a:r>
                        <a:rPr lang="en-GB" dirty="0" smtClean="0"/>
                        <a:t>Evaluation:</a:t>
                      </a:r>
                      <a:r>
                        <a:rPr lang="en-GB" baseline="0" dirty="0" smtClean="0"/>
                        <a:t> overly negative, doesn’t take account of the individual nature of students</a:t>
                      </a:r>
                      <a:endParaRPr lang="en-GB" dirty="0"/>
                    </a:p>
                  </a:txBody>
                  <a:tcPr/>
                </a:tc>
                <a:tc>
                  <a:txBody>
                    <a:bodyPr/>
                    <a:lstStyle/>
                    <a:p>
                      <a:r>
                        <a:rPr lang="en-GB" dirty="0" smtClean="0"/>
                        <a:t>Evaluation: the approaches</a:t>
                      </a:r>
                      <a:r>
                        <a:rPr lang="en-GB" baseline="0" dirty="0" smtClean="0"/>
                        <a:t> aren’t that united but provide challenges to the other approaches – look at individuals. </a:t>
                      </a:r>
                      <a:endParaRPr lang="en-GB" dirty="0"/>
                    </a:p>
                  </a:txBody>
                  <a:tcPr/>
                </a:tc>
              </a:tr>
            </a:tbl>
          </a:graphicData>
        </a:graphic>
      </p:graphicFrame>
    </p:spTree>
    <p:extLst>
      <p:ext uri="{BB962C8B-B14F-4D97-AF65-F5344CB8AC3E}">
        <p14:creationId xmlns:p14="http://schemas.microsoft.com/office/powerpoint/2010/main" val="16122201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62425143"/>
              </p:ext>
            </p:extLst>
          </p:nvPr>
        </p:nvGraphicFramePr>
        <p:xfrm>
          <a:off x="250523" y="0"/>
          <a:ext cx="11636676" cy="6640453"/>
        </p:xfrm>
        <a:graphic>
          <a:graphicData uri="http://schemas.openxmlformats.org/drawingml/2006/table">
            <a:tbl>
              <a:tblPr firstRow="1" bandRow="1">
                <a:tableStyleId>{00A15C55-8517-42AA-B614-E9B94910E393}</a:tableStyleId>
              </a:tblPr>
              <a:tblGrid>
                <a:gridCol w="3878892"/>
                <a:gridCol w="3878892"/>
                <a:gridCol w="3878892"/>
              </a:tblGrid>
              <a:tr h="605413">
                <a:tc>
                  <a:txBody>
                    <a:bodyPr/>
                    <a:lstStyle/>
                    <a:p>
                      <a:r>
                        <a:rPr lang="en-GB" dirty="0" smtClean="0"/>
                        <a:t>NEW RIGHT (political view)</a:t>
                      </a:r>
                      <a:endParaRPr lang="en-GB" dirty="0"/>
                    </a:p>
                  </a:txBody>
                  <a:tcPr/>
                </a:tc>
                <a:tc>
                  <a:txBody>
                    <a:bodyPr/>
                    <a:lstStyle/>
                    <a:p>
                      <a:r>
                        <a:rPr lang="en-GB" dirty="0" smtClean="0"/>
                        <a:t>SOCIAL DEMOCRATIC (Political</a:t>
                      </a:r>
                      <a:r>
                        <a:rPr lang="en-GB" baseline="0" dirty="0" smtClean="0"/>
                        <a:t> view)</a:t>
                      </a:r>
                      <a:endParaRPr lang="en-GB" dirty="0"/>
                    </a:p>
                  </a:txBody>
                  <a:tcPr/>
                </a:tc>
                <a:tc>
                  <a:txBody>
                    <a:bodyPr/>
                    <a:lstStyle/>
                    <a:p>
                      <a:r>
                        <a:rPr lang="en-GB" dirty="0" smtClean="0"/>
                        <a:t>INTERACTIONIST</a:t>
                      </a:r>
                      <a:endParaRPr lang="en-GB" dirty="0"/>
                    </a:p>
                  </a:txBody>
                  <a:tcPr/>
                </a:tc>
              </a:tr>
              <a:tr h="605413">
                <a:tc>
                  <a:txBody>
                    <a:bodyPr/>
                    <a:lstStyle/>
                    <a:p>
                      <a:r>
                        <a:rPr lang="en-GB" dirty="0" smtClean="0"/>
                        <a:t>Education should be run like a business,</a:t>
                      </a:r>
                      <a:r>
                        <a:rPr lang="en-GB" baseline="0" dirty="0" smtClean="0"/>
                        <a:t> with competition to drive up standards.</a:t>
                      </a:r>
                      <a:endParaRPr lang="en-GB" dirty="0" smtClean="0"/>
                    </a:p>
                    <a:p>
                      <a:r>
                        <a:rPr lang="en-GB" dirty="0" smtClean="0"/>
                        <a:t>&gt; Chubb</a:t>
                      </a:r>
                      <a:r>
                        <a:rPr lang="en-GB" baseline="0" dirty="0" smtClean="0"/>
                        <a:t> and Moe: Education should be a free market. Competition raises standards. Free market gives parents choice and makes schools accountable to them as consumers of the service – </a:t>
                      </a:r>
                      <a:r>
                        <a:rPr lang="en-GB" baseline="0" dirty="0" err="1" smtClean="0"/>
                        <a:t>Parentocracy</a:t>
                      </a:r>
                      <a:r>
                        <a:rPr lang="en-GB" baseline="0" dirty="0" smtClean="0"/>
                        <a:t>.</a:t>
                      </a:r>
                    </a:p>
                    <a:p>
                      <a:r>
                        <a:rPr lang="en-GB" baseline="0" dirty="0" smtClean="0"/>
                        <a:t>&gt; Murray: The “Bell Curve” study – African-American students lower IQ (biologically based). Single parenthood leads to poor socialisation for black and working class students.</a:t>
                      </a:r>
                    </a:p>
                    <a:p>
                      <a:endParaRPr lang="en-GB" dirty="0"/>
                    </a:p>
                  </a:txBody>
                  <a:tcPr/>
                </a:tc>
                <a:tc>
                  <a:txBody>
                    <a:bodyPr/>
                    <a:lstStyle/>
                    <a:p>
                      <a:r>
                        <a:rPr lang="en-GB" dirty="0" smtClean="0"/>
                        <a:t>Education</a:t>
                      </a:r>
                      <a:r>
                        <a:rPr lang="en-GB" baseline="0" dirty="0" smtClean="0"/>
                        <a:t> should focus on equality of opportunity by providing support for students from different backgrounds.</a:t>
                      </a:r>
                    </a:p>
                    <a:p>
                      <a:pPr marL="0" indent="0">
                        <a:buFont typeface="Wingdings" panose="05000000000000000000" pitchFamily="2" charset="2"/>
                        <a:buNone/>
                      </a:pPr>
                      <a:r>
                        <a:rPr lang="en-GB" baseline="0" dirty="0" smtClean="0"/>
                        <a:t>&gt; Ball: </a:t>
                      </a:r>
                      <a:r>
                        <a:rPr lang="en-GB" baseline="0" dirty="0" err="1" smtClean="0"/>
                        <a:t>Marketised</a:t>
                      </a:r>
                      <a:r>
                        <a:rPr lang="en-GB" baseline="0" dirty="0" smtClean="0"/>
                        <a:t> education not beneficial to all - “what the pupils can do for the school, not what the school can do for the pupils”. Streaming/setting creates “band identities” in schools – part of labelling process affecting student self-concept</a:t>
                      </a:r>
                    </a:p>
                    <a:p>
                      <a:pPr marL="0" indent="0">
                        <a:buFont typeface="Wingdings" panose="05000000000000000000" pitchFamily="2" charset="2"/>
                        <a:buNone/>
                      </a:pPr>
                      <a:r>
                        <a:rPr lang="en-GB" baseline="0" dirty="0" smtClean="0"/>
                        <a:t>&gt; </a:t>
                      </a:r>
                      <a:r>
                        <a:rPr lang="en-GB" baseline="0" dirty="0" err="1" smtClean="0"/>
                        <a:t>Gerwitz</a:t>
                      </a:r>
                      <a:r>
                        <a:rPr lang="en-GB" baseline="0" dirty="0" smtClean="0"/>
                        <a:t> – parents are able to make different choices. Our current system favours middle class parents with more knowledge of the system/ interest</a:t>
                      </a:r>
                    </a:p>
                  </a:txBody>
                  <a:tcPr/>
                </a:tc>
                <a:tc>
                  <a:txBody>
                    <a:bodyPr/>
                    <a:lstStyle/>
                    <a:p>
                      <a:r>
                        <a:rPr lang="en-GB" dirty="0" smtClean="0"/>
                        <a:t>Explore</a:t>
                      </a:r>
                      <a:r>
                        <a:rPr lang="en-GB" baseline="0" dirty="0" smtClean="0"/>
                        <a:t> the interactions of the school environment that might lead to some groups underachieving. </a:t>
                      </a:r>
                    </a:p>
                    <a:p>
                      <a:pPr marL="0" indent="0">
                        <a:buFont typeface="Wingdings" panose="05000000000000000000" pitchFamily="2" charset="2"/>
                        <a:buNone/>
                      </a:pPr>
                      <a:r>
                        <a:rPr lang="en-GB" baseline="0" dirty="0" smtClean="0"/>
                        <a:t>&gt; Becker: Ideal pupil, positive/negative labelling changes self-concept &gt; Self-fulfilling prophecy.</a:t>
                      </a:r>
                    </a:p>
                    <a:p>
                      <a:pPr marL="0" indent="0">
                        <a:buFont typeface="Wingdings" panose="05000000000000000000" pitchFamily="2" charset="2"/>
                        <a:buNone/>
                      </a:pPr>
                      <a:r>
                        <a:rPr lang="en-GB" baseline="0" dirty="0" smtClean="0"/>
                        <a:t>&gt; Woods: different teacher responses.#</a:t>
                      </a:r>
                    </a:p>
                    <a:p>
                      <a:pPr marL="0" indent="0">
                        <a:buFont typeface="Wingdings" panose="05000000000000000000" pitchFamily="2" charset="2"/>
                        <a:buNone/>
                      </a:pPr>
                      <a:r>
                        <a:rPr lang="en-GB" baseline="0" dirty="0" smtClean="0"/>
                        <a:t>&gt; </a:t>
                      </a:r>
                      <a:r>
                        <a:rPr lang="en-GB" baseline="0" dirty="0" err="1" smtClean="0"/>
                        <a:t>Lacey</a:t>
                      </a:r>
                      <a:r>
                        <a:rPr lang="en-GB" baseline="0" dirty="0" smtClean="0"/>
                        <a:t>: pro and anti school subcultures.</a:t>
                      </a:r>
                    </a:p>
                    <a:p>
                      <a:pPr marL="0" indent="0">
                        <a:buFont typeface="Wingdings" panose="05000000000000000000" pitchFamily="2" charset="2"/>
                        <a:buNone/>
                      </a:pPr>
                      <a:r>
                        <a:rPr lang="en-GB" baseline="0" dirty="0" smtClean="0"/>
                        <a:t>&gt; Rosenthal and Jacobson (although technically they are educational psychologists) Demonstrated labelling theory in action – Pygmalion in the Classroom</a:t>
                      </a:r>
                    </a:p>
                  </a:txBody>
                  <a:tcPr/>
                </a:tc>
              </a:tr>
              <a:tr h="605413">
                <a:tc>
                  <a:txBody>
                    <a:bodyPr/>
                    <a:lstStyle/>
                    <a:p>
                      <a:r>
                        <a:rPr lang="en-GB" dirty="0" smtClean="0"/>
                        <a:t>Influence</a:t>
                      </a:r>
                      <a:r>
                        <a:rPr lang="en-GB" baseline="0" dirty="0" smtClean="0"/>
                        <a:t> on policy: 1988 Education Reform Act (Marketization, </a:t>
                      </a:r>
                      <a:r>
                        <a:rPr lang="en-GB" baseline="0" dirty="0" err="1" smtClean="0"/>
                        <a:t>parentocracy</a:t>
                      </a:r>
                      <a:r>
                        <a:rPr lang="en-GB" baseline="0" dirty="0" smtClean="0"/>
                        <a:t>, National Curriculum), Academies 2010</a:t>
                      </a:r>
                      <a:endParaRPr lang="en-GB" dirty="0"/>
                    </a:p>
                  </a:txBody>
                  <a:tcPr/>
                </a:tc>
                <a:tc>
                  <a:txBody>
                    <a:bodyPr/>
                    <a:lstStyle/>
                    <a:p>
                      <a:r>
                        <a:rPr lang="en-GB" dirty="0" smtClean="0"/>
                        <a:t>Influence on policy:</a:t>
                      </a:r>
                      <a:r>
                        <a:rPr lang="en-GB" baseline="0" dirty="0" smtClean="0"/>
                        <a:t> </a:t>
                      </a:r>
                      <a:r>
                        <a:rPr lang="en-GB" baseline="0" dirty="0" smtClean="0"/>
                        <a:t>Comprehensive schools (1960s), </a:t>
                      </a:r>
                      <a:r>
                        <a:rPr lang="en-GB" baseline="0" dirty="0" smtClean="0"/>
                        <a:t>Sure Start, EMA, Every Child Matters</a:t>
                      </a:r>
                      <a:endParaRPr lang="en-GB" dirty="0"/>
                    </a:p>
                  </a:txBody>
                  <a:tcPr/>
                </a:tc>
                <a:tc>
                  <a:txBody>
                    <a:bodyPr/>
                    <a:lstStyle/>
                    <a:p>
                      <a:r>
                        <a:rPr lang="en-GB" dirty="0" smtClean="0"/>
                        <a:t>Evaluation:</a:t>
                      </a:r>
                      <a:r>
                        <a:rPr lang="en-GB" baseline="0" dirty="0" smtClean="0"/>
                        <a:t> research is quite small (lacks representativeness). Tells us about the impact of teachers on the learning/achievement of students</a:t>
                      </a:r>
                      <a:endParaRPr lang="en-GB" dirty="0"/>
                    </a:p>
                  </a:txBody>
                  <a:tcPr/>
                </a:tc>
              </a:tr>
              <a:tr h="605413">
                <a:tc>
                  <a:txBody>
                    <a:bodyPr/>
                    <a:lstStyle/>
                    <a:p>
                      <a:r>
                        <a:rPr lang="en-GB" dirty="0" smtClean="0"/>
                        <a:t>Critical of policies that: provide</a:t>
                      </a:r>
                      <a:r>
                        <a:rPr lang="en-GB" baseline="0" dirty="0" smtClean="0"/>
                        <a:t> too much spending for issues that could be tackled in the home.</a:t>
                      </a:r>
                      <a:endParaRPr lang="en-GB" dirty="0"/>
                    </a:p>
                  </a:txBody>
                  <a:tcPr/>
                </a:tc>
                <a:tc>
                  <a:txBody>
                    <a:bodyPr/>
                    <a:lstStyle/>
                    <a:p>
                      <a:r>
                        <a:rPr lang="en-GB" dirty="0" smtClean="0"/>
                        <a:t>Critical of policies that: don’t help provide equality of opportunity</a:t>
                      </a:r>
                      <a:r>
                        <a:rPr lang="en-GB" baseline="0" dirty="0" smtClean="0"/>
                        <a:t> disadvantaged students. </a:t>
                      </a:r>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3659948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90235385"/>
              </p:ext>
            </p:extLst>
          </p:nvPr>
        </p:nvGraphicFramePr>
        <p:xfrm>
          <a:off x="225471" y="152400"/>
          <a:ext cx="9131472" cy="6705600"/>
        </p:xfrm>
        <a:graphic>
          <a:graphicData uri="http://schemas.openxmlformats.org/drawingml/2006/table">
            <a:tbl>
              <a:tblPr firstRow="1" bandRow="1">
                <a:tableStyleId>{00A15C55-8517-42AA-B614-E9B94910E393}</a:tableStyleId>
              </a:tblPr>
              <a:tblGrid>
                <a:gridCol w="4565736"/>
                <a:gridCol w="4565736"/>
              </a:tblGrid>
              <a:tr h="6054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POSTMODERN</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FEMINIST</a:t>
                      </a:r>
                    </a:p>
                    <a:p>
                      <a:endParaRPr lang="en-GB" dirty="0"/>
                    </a:p>
                  </a:txBody>
                  <a:tcPr/>
                </a:tc>
              </a:tr>
              <a:tr h="605413">
                <a:tc>
                  <a:txBody>
                    <a:bodyPr/>
                    <a:lstStyle/>
                    <a:p>
                      <a:r>
                        <a:rPr lang="en-GB" dirty="0" smtClean="0"/>
                        <a:t>&gt;</a:t>
                      </a:r>
                      <a:r>
                        <a:rPr lang="en-GB" baseline="0" dirty="0" smtClean="0"/>
                        <a:t> </a:t>
                      </a:r>
                      <a:r>
                        <a:rPr lang="en-GB" dirty="0" smtClean="0"/>
                        <a:t>Postmodernists stand against universalising education systems – it there is no one truth, then it is not appropriate to have a one size fits all education system.</a:t>
                      </a:r>
                    </a:p>
                    <a:p>
                      <a:r>
                        <a:rPr lang="en-GB" dirty="0" smtClean="0"/>
                        <a:t>&gt;</a:t>
                      </a:r>
                      <a:r>
                        <a:rPr lang="en-GB" baseline="0" dirty="0" smtClean="0"/>
                        <a:t> </a:t>
                      </a:r>
                      <a:r>
                        <a:rPr lang="en-GB" dirty="0" smtClean="0"/>
                        <a:t>Modernist education is oppressive to many students – students give up their freedom for 11 years in order to learn knowledge which will improve their life chances – this does not work for everyone.</a:t>
                      </a:r>
                    </a:p>
                    <a:p>
                      <a:r>
                        <a:rPr lang="en-GB" dirty="0" smtClean="0"/>
                        <a:t>&gt;</a:t>
                      </a:r>
                      <a:r>
                        <a:rPr lang="en-GB" baseline="0" dirty="0" smtClean="0"/>
                        <a:t> </a:t>
                      </a:r>
                      <a:r>
                        <a:rPr lang="en-GB" dirty="0" smtClean="0"/>
                        <a:t>Ideas of education which fit with a postmodern agenda include –</a:t>
                      </a:r>
                    </a:p>
                    <a:p>
                      <a:r>
                        <a:rPr lang="en-GB" dirty="0" smtClean="0"/>
                        <a:t>1.Home Education</a:t>
                      </a:r>
                    </a:p>
                    <a:p>
                      <a:r>
                        <a:rPr lang="en-GB" dirty="0" smtClean="0"/>
                        <a:t>2.Liberal forms of education (</a:t>
                      </a:r>
                      <a:r>
                        <a:rPr lang="en-GB" dirty="0" err="1" smtClean="0"/>
                        <a:t>Illich</a:t>
                      </a:r>
                      <a:r>
                        <a:rPr lang="en-GB" dirty="0" smtClean="0"/>
                        <a:t>)</a:t>
                      </a:r>
                    </a:p>
                    <a:p>
                      <a:r>
                        <a:rPr lang="en-GB" dirty="0" smtClean="0"/>
                        <a:t>3.Adult Education and Life Long Learning (because adults can make more of a choice)</a:t>
                      </a:r>
                    </a:p>
                    <a:p>
                      <a:r>
                        <a:rPr lang="en-GB" dirty="0" smtClean="0"/>
                        <a:t>4.Education outside of formal education (leisure)</a:t>
                      </a:r>
                    </a:p>
                    <a:p>
                      <a:endParaRPr lang="en-GB" dirty="0"/>
                    </a:p>
                  </a:txBody>
                  <a:tcPr/>
                </a:tc>
                <a:tc>
                  <a:txBody>
                    <a:bodyPr/>
                    <a:lstStyle/>
                    <a:p>
                      <a:r>
                        <a:rPr lang="en-GB" sz="1400" dirty="0" smtClean="0"/>
                        <a:t>Liberal Feminists celebrate the progress made so far in improving girls’ achievement. They essentially believe that the ‘Future is now Female’ and now that girls are outperforming boys in education, it is only a matter of time until more women move into politics and higher paid, managerial roles at work. </a:t>
                      </a:r>
                    </a:p>
                    <a:p>
                      <a:r>
                        <a:rPr lang="en-GB" sz="1400" dirty="0" smtClean="0"/>
                        <a:t>Radical Feminists, however, argue that Patriarchy still works through school to reinforce traditional gender norms and to disadvantage girls – Add in details to the notes below.</a:t>
                      </a:r>
                    </a:p>
                    <a:p>
                      <a:r>
                        <a:rPr lang="en-GB" sz="1400" dirty="0" smtClean="0"/>
                        <a:t>1.Some Radical Feminist Sociologists see concern over boys’ relative underachievement as a ‘moral panic’. Boys have still been improving their achievement in the last thirty years, just not as fast as girls. The Feminist argument is that the focus on education at the moment on ‘raising boys achievement’ reflects a male dominated system panicking at the fact that old patriarchal power relations are starting to break down. </a:t>
                      </a:r>
                    </a:p>
                    <a:p>
                      <a:r>
                        <a:rPr lang="en-GB" sz="1400" dirty="0" smtClean="0"/>
                        <a:t>2.Despite improvements in girl’s education – subject choices still remain heavily gendered, and girls do not seem to be ‘breaking the glass ceiling’. </a:t>
                      </a:r>
                    </a:p>
                    <a:p>
                      <a:r>
                        <a:rPr lang="en-GB" sz="1400" dirty="0" smtClean="0"/>
                        <a:t>3.Feminists would also draw on the above research which suggests that traditional gender norms are reinforced in schools, to the disadvantage of girls. </a:t>
                      </a:r>
                    </a:p>
                    <a:p>
                      <a:r>
                        <a:rPr lang="en-GB" sz="1400" dirty="0" smtClean="0"/>
                        <a:t>4.Recent research suggests that despite girls doing well at school – girls are increasingly subject to sexist bullying, something which is becoming worse with the ‘normalisation of pornography’. Issues</a:t>
                      </a:r>
                      <a:r>
                        <a:rPr lang="en-GB" sz="1400" baseline="0" dirty="0" smtClean="0"/>
                        <a:t> include ‘male gaze’. And gender domains still remain in school. </a:t>
                      </a:r>
                      <a:endParaRPr lang="en-GB" sz="2400" dirty="0" smtClean="0"/>
                    </a:p>
                  </a:txBody>
                  <a:tcPr/>
                </a:tc>
              </a:tr>
            </a:tbl>
          </a:graphicData>
        </a:graphic>
      </p:graphicFrame>
    </p:spTree>
    <p:extLst>
      <p:ext uri="{BB962C8B-B14F-4D97-AF65-F5344CB8AC3E}">
        <p14:creationId xmlns:p14="http://schemas.microsoft.com/office/powerpoint/2010/main" val="4245284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1095</Words>
  <Application>Microsoft Office PowerPoint</Application>
  <PresentationFormat>Widescreen</PresentationFormat>
  <Paragraphs>51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THEORIES OF EDUCATION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EDUCATION</dc:title>
  <dc:creator>Hannah Roberts</dc:creator>
  <cp:lastModifiedBy>Hannah Roberts</cp:lastModifiedBy>
  <cp:revision>9</cp:revision>
  <dcterms:created xsi:type="dcterms:W3CDTF">2018-05-17T13:09:14Z</dcterms:created>
  <dcterms:modified xsi:type="dcterms:W3CDTF">2018-05-18T08:50:24Z</dcterms:modified>
</cp:coreProperties>
</file>