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5" r:id="rId4"/>
    <p:sldId id="260" r:id="rId5"/>
    <p:sldId id="269" r:id="rId6"/>
    <p:sldId id="261" r:id="rId7"/>
    <p:sldId id="268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USING POLICY IN EDUCATION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Education – how can we link policy to DEA?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853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Educational Policies (ao1)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While all policies aim to increase equality, they have had varying degrees of success. </a:t>
            </a:r>
          </a:p>
          <a:p>
            <a:r>
              <a:rPr lang="en-GB" sz="2800" dirty="0" smtClean="0"/>
              <a:t>In some cases, there are interesting, unintended effects of policies which need to be understood and explored.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TASK:</a:t>
            </a:r>
          </a:p>
          <a:p>
            <a:pPr marL="0" indent="0">
              <a:buNone/>
            </a:pPr>
            <a:r>
              <a:rPr lang="en-GB" sz="2800" dirty="0" smtClean="0"/>
              <a:t>Review the Educational Policies timeline that has been prepared for you.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2309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0428" t="18778" r="21743" b="6247"/>
          <a:stretch/>
        </p:blipFill>
        <p:spPr>
          <a:xfrm>
            <a:off x="1287378" y="96253"/>
            <a:ext cx="9402847" cy="662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5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policies to explain DEA (ao2)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125812"/>
              </p:ext>
            </p:extLst>
          </p:nvPr>
        </p:nvGraphicFramePr>
        <p:xfrm>
          <a:off x="1203325" y="2011362"/>
          <a:ext cx="9783762" cy="458714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261254"/>
                <a:gridCol w="3261254"/>
                <a:gridCol w="3261254"/>
              </a:tblGrid>
              <a:tr h="1496972">
                <a:tc>
                  <a:txBody>
                    <a:bodyPr/>
                    <a:lstStyle/>
                    <a:p>
                      <a:r>
                        <a:rPr lang="en-GB" dirty="0" smtClean="0"/>
                        <a:t>Which policies could be used to explain differences in educational</a:t>
                      </a:r>
                      <a:r>
                        <a:rPr lang="en-GB" baseline="0" dirty="0" smtClean="0"/>
                        <a:t> achievement based on CLASS?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Which policies could be used to explain differences in educational</a:t>
                      </a:r>
                      <a:r>
                        <a:rPr lang="en-GB" baseline="0" dirty="0" smtClean="0"/>
                        <a:t> achievement based on GENDER?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Which policies could be used to explain differences in educational</a:t>
                      </a:r>
                      <a:r>
                        <a:rPr lang="en-GB" baseline="0" dirty="0" smtClean="0"/>
                        <a:t> achievement based on ETHNICITY?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174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3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Theories and Social policy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732320"/>
              </p:ext>
            </p:extLst>
          </p:nvPr>
        </p:nvGraphicFramePr>
        <p:xfrm>
          <a:off x="683171" y="1792936"/>
          <a:ext cx="103774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8700"/>
                <a:gridCol w="51887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NEW RIGHT (political view)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SOCIAL DEMOCRATIC (Political</a:t>
                      </a:r>
                      <a:r>
                        <a:rPr lang="en-GB" baseline="0" dirty="0" smtClean="0"/>
                        <a:t> view)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 should be run like a business,</a:t>
                      </a:r>
                      <a:r>
                        <a:rPr lang="en-GB" baseline="0" dirty="0" smtClean="0"/>
                        <a:t> with competition to drive up standards.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&gt; Chubb</a:t>
                      </a:r>
                      <a:r>
                        <a:rPr lang="en-GB" baseline="0" dirty="0" smtClean="0"/>
                        <a:t> and Moe: Education should be a free market. Competition raises standards. Free market gives parents choice and makes schools accountable to them as consumers of the service – </a:t>
                      </a:r>
                      <a:r>
                        <a:rPr lang="en-GB" baseline="0" dirty="0" err="1" smtClean="0"/>
                        <a:t>Parentocracy</a:t>
                      </a:r>
                      <a:r>
                        <a:rPr lang="en-GB" baseline="0" dirty="0" smtClean="0"/>
                        <a:t>.</a:t>
                      </a:r>
                    </a:p>
                    <a:p>
                      <a:r>
                        <a:rPr lang="en-GB" baseline="0" dirty="0" smtClean="0"/>
                        <a:t>&gt; Murray: The “Bell Curve” study – African-American students lower IQ (biologically based). Single parenthood leads to poor socialisation for black and working class students.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</a:t>
                      </a:r>
                      <a:r>
                        <a:rPr lang="en-GB" baseline="0" dirty="0" smtClean="0"/>
                        <a:t> should focus on equality of opportunity by providing support for students from different backgrounds.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aseline="0" dirty="0" smtClean="0"/>
                        <a:t>&gt; Ball: </a:t>
                      </a:r>
                      <a:r>
                        <a:rPr lang="en-GB" baseline="0" dirty="0" err="1" smtClean="0"/>
                        <a:t>Marketised</a:t>
                      </a:r>
                      <a:r>
                        <a:rPr lang="en-GB" baseline="0" dirty="0" smtClean="0"/>
                        <a:t> education not beneficial to all - “what the pupils can do for the school, not what the school can do for the pupils”. Streaming/setting creates “band identities” in schools – part of labelling process affecting student self-concept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aseline="0" dirty="0" smtClean="0"/>
                        <a:t>&gt; </a:t>
                      </a:r>
                      <a:r>
                        <a:rPr lang="en-GB" baseline="0" dirty="0" err="1" smtClean="0"/>
                        <a:t>Gerwitz</a:t>
                      </a:r>
                      <a:r>
                        <a:rPr lang="en-GB" baseline="0" dirty="0" smtClean="0"/>
                        <a:t> – parents are able to make different choices. Our current system favours middle class parents with more knowledge of the system/ interest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Influence</a:t>
                      </a:r>
                      <a:r>
                        <a:rPr lang="en-GB" baseline="0" dirty="0" smtClean="0"/>
                        <a:t> on policy: 1988 Education Reform Act (Marketization, </a:t>
                      </a:r>
                      <a:r>
                        <a:rPr lang="en-GB" baseline="0" dirty="0" err="1" smtClean="0"/>
                        <a:t>parentocracy</a:t>
                      </a:r>
                      <a:r>
                        <a:rPr lang="en-GB" baseline="0" dirty="0" smtClean="0"/>
                        <a:t>, National Curriculum), Academies 2010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Influence on policy:</a:t>
                      </a:r>
                      <a:r>
                        <a:rPr lang="en-GB" baseline="0" dirty="0" smtClean="0"/>
                        <a:t> Comprehensive schools (1960s), Sure Start, EMA, Every Child Matters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Critical of policies that: provide</a:t>
                      </a:r>
                      <a:r>
                        <a:rPr lang="en-GB" baseline="0" dirty="0" smtClean="0"/>
                        <a:t> too much spending for issues that could be tackled in the home.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Critical of policies that: don’t help provide equality of opportunity</a:t>
                      </a:r>
                      <a:r>
                        <a:rPr lang="en-GB" baseline="0" dirty="0" smtClean="0"/>
                        <a:t> disadvantaged students.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501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questions where you would be expected to link policy and DEA: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915427"/>
            <a:ext cx="10397691" cy="49425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Questions linking policy and DEA come up regularly. </a:t>
            </a:r>
          </a:p>
          <a:p>
            <a:pPr marL="0" indent="0">
              <a:buNone/>
            </a:pPr>
            <a:r>
              <a:rPr lang="en-GB" dirty="0" smtClean="0"/>
              <a:t>Here are some examples:</a:t>
            </a:r>
          </a:p>
          <a:p>
            <a:r>
              <a:rPr lang="en-GB" dirty="0" smtClean="0"/>
              <a:t>Outline two ways marketization </a:t>
            </a:r>
            <a:r>
              <a:rPr lang="en-GB" dirty="0" smtClean="0"/>
              <a:t>policies may affect social class differences in educational achievement. </a:t>
            </a:r>
            <a:r>
              <a:rPr lang="en-GB" dirty="0" smtClean="0"/>
              <a:t>(</a:t>
            </a:r>
            <a:r>
              <a:rPr lang="en-GB" dirty="0"/>
              <a:t>4</a:t>
            </a:r>
            <a:r>
              <a:rPr lang="en-GB" dirty="0" smtClean="0"/>
              <a:t> </a:t>
            </a:r>
            <a:r>
              <a:rPr lang="en-GB" dirty="0" smtClean="0"/>
              <a:t>marks</a:t>
            </a:r>
            <a:r>
              <a:rPr lang="en-GB" dirty="0" smtClean="0"/>
              <a:t>)</a:t>
            </a:r>
          </a:p>
          <a:p>
            <a:r>
              <a:rPr lang="en-GB" dirty="0" smtClean="0"/>
              <a:t>Outline </a:t>
            </a:r>
            <a:r>
              <a:rPr lang="en-GB" b="1" dirty="0" smtClean="0"/>
              <a:t>three </a:t>
            </a:r>
            <a:r>
              <a:rPr lang="en-GB" dirty="0" smtClean="0"/>
              <a:t> policies that may help to explain changes in girls’ educational achievement in the last 40 years.  (6 marks)</a:t>
            </a:r>
          </a:p>
          <a:p>
            <a:r>
              <a:rPr lang="en-GB" dirty="0"/>
              <a:t>Outline </a:t>
            </a:r>
            <a:r>
              <a:rPr lang="en-GB" b="1" dirty="0"/>
              <a:t>three</a:t>
            </a:r>
            <a:r>
              <a:rPr lang="en-GB" dirty="0"/>
              <a:t> reasons why government education policies aimed at raising educational achievement among disadvantaged groups may not always </a:t>
            </a:r>
            <a:r>
              <a:rPr lang="en-GB" dirty="0" smtClean="0"/>
              <a:t>succeed. (6 marks)</a:t>
            </a:r>
          </a:p>
          <a:p>
            <a:r>
              <a:rPr lang="en-GB" dirty="0" smtClean="0"/>
              <a:t>Outline and explain </a:t>
            </a:r>
            <a:r>
              <a:rPr lang="en-GB" b="1" dirty="0" smtClean="0"/>
              <a:t>two </a:t>
            </a:r>
            <a:r>
              <a:rPr lang="en-GB" dirty="0" smtClean="0"/>
              <a:t>ways in which educational policies may affect the educational achievements of the working class. (10 marks)</a:t>
            </a:r>
          </a:p>
          <a:p>
            <a:r>
              <a:rPr lang="en-GB" dirty="0"/>
              <a:t>Outline and explain </a:t>
            </a:r>
            <a:r>
              <a:rPr lang="en-GB" b="1" dirty="0"/>
              <a:t>two </a:t>
            </a:r>
            <a:r>
              <a:rPr lang="en-GB" dirty="0"/>
              <a:t>ways in which </a:t>
            </a:r>
            <a:r>
              <a:rPr lang="en-GB" dirty="0" smtClean="0"/>
              <a:t>educational policies may reinforce inequality (10 </a:t>
            </a:r>
            <a:r>
              <a:rPr lang="en-GB" dirty="0"/>
              <a:t>marks</a:t>
            </a:r>
            <a:r>
              <a:rPr lang="en-GB" dirty="0" smtClean="0"/>
              <a:t>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83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/>
              <a:t>10</a:t>
            </a:r>
            <a:r>
              <a:rPr lang="en-GB" dirty="0" smtClean="0"/>
              <a:t> mark questions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5790" t="20287" r="30658" b="18938"/>
          <a:stretch/>
        </p:blipFill>
        <p:spPr>
          <a:xfrm>
            <a:off x="7876674" y="725185"/>
            <a:ext cx="4104697" cy="57998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8547" y="1792936"/>
            <a:ext cx="75397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Using the material from last lesson think </a:t>
            </a:r>
            <a:r>
              <a:rPr lang="en-GB" sz="2800" dirty="0"/>
              <a:t>through a response to one of the following questions: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Outline and explain </a:t>
            </a:r>
            <a:r>
              <a:rPr lang="en-GB" sz="2800" b="1" dirty="0"/>
              <a:t>two </a:t>
            </a:r>
            <a:r>
              <a:rPr lang="en-GB" sz="2800" dirty="0"/>
              <a:t>ways in which educational policies may affect the educational achievements of the working class. (10 marks)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Outline and explain </a:t>
            </a:r>
            <a:r>
              <a:rPr lang="en-GB" sz="2800" b="1" dirty="0"/>
              <a:t>two </a:t>
            </a:r>
            <a:r>
              <a:rPr lang="en-GB" sz="2800" dirty="0"/>
              <a:t>ways in which educational policies may reinforce inequality (10 marks)</a:t>
            </a:r>
          </a:p>
          <a:p>
            <a:r>
              <a:rPr lang="en-GB" sz="2800" dirty="0"/>
              <a:t>THEN:</a:t>
            </a:r>
          </a:p>
          <a:p>
            <a:r>
              <a:rPr lang="en-GB" sz="2800" dirty="0"/>
              <a:t>Complete in timed conditions</a:t>
            </a:r>
          </a:p>
          <a:p>
            <a:r>
              <a:rPr lang="en-GB" sz="2800" dirty="0"/>
              <a:t>Self/ Peer assess your response</a:t>
            </a:r>
          </a:p>
        </p:txBody>
      </p:sp>
    </p:spTree>
    <p:extLst>
      <p:ext uri="{BB962C8B-B14F-4D97-AF65-F5344CB8AC3E}">
        <p14:creationId xmlns:p14="http://schemas.microsoft.com/office/powerpoint/2010/main" val="3960514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/>
              <a:t>10 </a:t>
            </a:r>
            <a:r>
              <a:rPr lang="en-GB" dirty="0" smtClean="0"/>
              <a:t>mark question mark scheme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297423"/>
              </p:ext>
            </p:extLst>
          </p:nvPr>
        </p:nvGraphicFramePr>
        <p:xfrm>
          <a:off x="1043929" y="2090027"/>
          <a:ext cx="9943070" cy="448721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60484"/>
                <a:gridCol w="9182586"/>
              </a:tblGrid>
              <a:tr h="383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Marks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Level Descriptors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97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8-10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Answers in this band will show very good knowledge and understanding of the question.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There will be two applications of relevant material to the question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There will be appropriate analysis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97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4-7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Answers in this band will show a reasonable to good knowledge and understanding of the question.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There will be one or two applications of relevant material to the question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There will be some basic analysis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97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1-3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Answers in this band will show limited knowledge and understanding of the question or the material.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There will be limited focus on the question.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There will be little or no analysis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3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No relevant points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8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376</TotalTime>
  <Words>694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Times New Roman</vt:lpstr>
      <vt:lpstr>Wingdings</vt:lpstr>
      <vt:lpstr>Banded</vt:lpstr>
      <vt:lpstr>USING POLICY IN EDUCATION</vt:lpstr>
      <vt:lpstr>Educational Policies (ao1)</vt:lpstr>
      <vt:lpstr>PowerPoint Presentation</vt:lpstr>
      <vt:lpstr>Applying policies to explain DEA (ao2)</vt:lpstr>
      <vt:lpstr>Theories and Social policy</vt:lpstr>
      <vt:lpstr>Types of questions where you would be expected to link policy and DEA:</vt:lpstr>
      <vt:lpstr>10 mark questions</vt:lpstr>
      <vt:lpstr>10 mark question mark scheme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Revision</dc:title>
  <dc:creator>Amy J Tidd</dc:creator>
  <cp:lastModifiedBy>Hannah Roberts</cp:lastModifiedBy>
  <cp:revision>23</cp:revision>
  <dcterms:created xsi:type="dcterms:W3CDTF">2018-01-04T09:01:35Z</dcterms:created>
  <dcterms:modified xsi:type="dcterms:W3CDTF">2018-05-24T10:11:51Z</dcterms:modified>
</cp:coreProperties>
</file>