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256" r:id="rId3"/>
    <p:sldId id="269" r:id="rId4"/>
    <p:sldId id="257" r:id="rId5"/>
    <p:sldId id="272" r:id="rId6"/>
    <p:sldId id="258" r:id="rId7"/>
    <p:sldId id="259" r:id="rId8"/>
    <p:sldId id="260" r:id="rId9"/>
    <p:sldId id="261" r:id="rId10"/>
    <p:sldId id="282" r:id="rId11"/>
    <p:sldId id="273" r:id="rId12"/>
    <p:sldId id="268" r:id="rId13"/>
    <p:sldId id="274" r:id="rId14"/>
    <p:sldId id="275" r:id="rId15"/>
    <p:sldId id="262" r:id="rId16"/>
    <p:sldId id="264" r:id="rId17"/>
    <p:sldId id="279" r:id="rId18"/>
    <p:sldId id="283" r:id="rId19"/>
    <p:sldId id="277" r:id="rId20"/>
    <p:sldId id="280" r:id="rId21"/>
    <p:sldId id="278" r:id="rId22"/>
    <p:sldId id="281" r:id="rId23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9900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3019" autoAdjust="0"/>
  </p:normalViewPr>
  <p:slideViewPr>
    <p:cSldViewPr snapToGrid="0">
      <p:cViewPr varScale="1">
        <p:scale>
          <a:sx n="79" d="100"/>
          <a:sy n="79" d="100"/>
        </p:scale>
        <p:origin x="132" y="126"/>
      </p:cViewPr>
      <p:guideLst/>
    </p:cSldViewPr>
  </p:slideViewPr>
  <p:outlineViewPr>
    <p:cViewPr>
      <p:scale>
        <a:sx n="33" d="100"/>
        <a:sy n="33" d="100"/>
      </p:scale>
      <p:origin x="0" y="-214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58495-0292-497E-99F2-14FCE04E54A7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5E299-B70F-4720-AA2A-052CC08B5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083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E4064-AF60-497A-9CF0-86495E8EBBEC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D8FCE-33B8-4475-89A2-243511619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725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Longer </a:t>
            </a:r>
            <a:r>
              <a:rPr lang="en-GB" dirty="0" err="1" smtClean="0"/>
              <a:t>timeshift</a:t>
            </a:r>
            <a:r>
              <a:rPr lang="en-GB" dirty="0" smtClean="0"/>
              <a:t> video http://estream.godalming.ac.uk/view2.aspx?id=11396~5h~zBbDwS8XBA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D8FCE-33B8-4475-89A2-24351161907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23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D8FCE-33B8-4475-89A2-243511619074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379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D8FCE-33B8-4475-89A2-243511619074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803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81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34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73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541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4A66AC"/>
                </a:solidFill>
              </a:rPr>
              <a:pPr/>
              <a:t>6/4/2018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904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4A66AC"/>
                </a:solidFill>
              </a:rPr>
              <a:pPr/>
              <a:t>6/4/2018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 dirty="0">
              <a:solidFill>
                <a:srgbClr val="4A66AC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50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4A66AC"/>
                </a:solidFill>
              </a:rPr>
              <a:pPr/>
              <a:t>6/4/2018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413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4A66AC"/>
                </a:solidFill>
              </a:rPr>
              <a:pPr/>
              <a:t>6/4/2018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208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4A66AC"/>
                </a:solidFill>
              </a:rPr>
              <a:pPr/>
              <a:t>6/4/2018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0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4A66AC"/>
                </a:solidFill>
              </a:rPr>
              <a:pPr/>
              <a:t>6/4/2018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609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4A66AC"/>
                </a:solidFill>
              </a:rPr>
              <a:pPr/>
              <a:t>6/4/2018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02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6532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4A66AC"/>
                </a:solidFill>
              </a:rPr>
              <a:pPr/>
              <a:t>6/4/2018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0556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4A66AC"/>
                </a:solidFill>
              </a:rPr>
              <a:pPr/>
              <a:t>6/4/2018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748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4A66AC"/>
                </a:solidFill>
              </a:rPr>
              <a:pPr/>
              <a:t>6/4/2018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67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28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64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49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33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33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85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18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D63FE-4FBF-40A7-9838-F77FD23BA5B2}" type="datetimeFigureOut">
              <a:rPr lang="en-GB" smtClean="0"/>
              <a:t>04/06/2018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DDEB-5BEF-4B0C-A4E1-024504F14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93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96DFF08F-DC6B-4601-B491-B0F83F6DD2DA}" type="datetimeFigureOut">
              <a:rPr lang="en-US" dirty="0">
                <a:solidFill>
                  <a:srgbClr val="4A66AC"/>
                </a:solidFill>
              </a:rPr>
              <a:pPr defTabSz="457200"/>
              <a:t>6/4/2018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4FAB73BC-B049-4115-A692-8D63A059BFB8}" type="slidenum">
              <a:rPr lang="en-US" dirty="0">
                <a:solidFill>
                  <a:srgbClr val="4A66AC"/>
                </a:solidFill>
              </a:rPr>
              <a:pPr defTabSz="457200"/>
              <a:t>‹#›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61ks18Bd7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godalming.ac.uk/course/view.php?id=927&amp;sectionid=1098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951" y="1477137"/>
            <a:ext cx="9144000" cy="1723474"/>
          </a:xfrm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+mn-lt"/>
              </a:rPr>
              <a:t>Introduction to the Sociology of Crime and Deviance</a:t>
            </a:r>
            <a:endParaRPr lang="en-GB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951" y="3534996"/>
            <a:ext cx="9144000" cy="1408500"/>
          </a:xfrm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b="1" dirty="0" smtClean="0"/>
              <a:t>What is crime and deviance?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b="1" dirty="0" smtClean="0"/>
              <a:t>Fear, risk, the media and moral panics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9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Activity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Complete </a:t>
            </a:r>
            <a:r>
              <a:rPr lang="en-GB" dirty="0" smtClean="0"/>
              <a:t>p.9-10: </a:t>
            </a:r>
            <a:r>
              <a:rPr lang="en-GB" dirty="0" smtClean="0"/>
              <a:t>The media and moral panics- the source for this is on Godalming Online.</a:t>
            </a:r>
          </a:p>
          <a:p>
            <a:r>
              <a:rPr lang="en-GB" dirty="0" smtClean="0"/>
              <a:t>What </a:t>
            </a:r>
            <a:r>
              <a:rPr lang="en-GB" dirty="0"/>
              <a:t>is a ‘moral panic’?</a:t>
            </a:r>
          </a:p>
          <a:p>
            <a:r>
              <a:rPr lang="en-GB" dirty="0"/>
              <a:t>Widespread worry and hysteria about a particular (social) issue, often feeding the belief that there is moral deterioration occurring in society</a:t>
            </a:r>
            <a:r>
              <a:rPr lang="en-GB" dirty="0" smtClean="0"/>
              <a:t>.</a:t>
            </a:r>
          </a:p>
          <a:p>
            <a:r>
              <a:rPr lang="en-GB" dirty="0" smtClean="0"/>
              <a:t>Match up the key terms on p.11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27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Stan Cohen – Moral Panics and Deviancy </a:t>
            </a:r>
            <a:r>
              <a:rPr lang="en-GB" dirty="0">
                <a:latin typeface="+mn-lt"/>
              </a:rPr>
              <a:t>A</a:t>
            </a:r>
            <a:r>
              <a:rPr lang="en-GB" dirty="0" smtClean="0">
                <a:latin typeface="+mn-lt"/>
              </a:rPr>
              <a:t>mplification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Stan Cohen – an Interactionist -was the first person to use the term ‘moral panic’.</a:t>
            </a:r>
          </a:p>
          <a:p>
            <a:r>
              <a:rPr lang="en-GB" dirty="0" smtClean="0"/>
              <a:t>He used the term to describe the widespread fear and panic about the rivalry between the ‘Mods and Rockers’ in the 1970s</a:t>
            </a:r>
          </a:p>
          <a:p>
            <a:r>
              <a:rPr lang="en-GB" dirty="0" smtClean="0"/>
              <a:t>Cohen argued that this rivalry did not exist initially - it was created because of the way in which the media reported a meeting between the two in Clacton to create a story</a:t>
            </a:r>
          </a:p>
          <a:p>
            <a:r>
              <a:rPr lang="en-GB" dirty="0" smtClean="0"/>
              <a:t>Negative media reporting caused friction between the groups which led to people feeling threatened, which led to fear of the group and demand that something was done</a:t>
            </a:r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https://www.youtube.com/watch?v=r61ks18Bd7I</a:t>
            </a:r>
            <a:r>
              <a:rPr lang="en-GB" dirty="0" smtClean="0"/>
              <a:t> (short clip of Mods and Rockers)</a:t>
            </a:r>
          </a:p>
          <a:p>
            <a:r>
              <a:rPr lang="en-GB" dirty="0" smtClean="0"/>
              <a:t>This media exaggeration of crime is known as </a:t>
            </a:r>
            <a:r>
              <a:rPr lang="en-GB" u="sng" dirty="0" smtClean="0"/>
              <a:t>deviancy amplification</a:t>
            </a:r>
          </a:p>
        </p:txBody>
      </p:sp>
    </p:spTree>
    <p:extLst>
      <p:ext uri="{BB962C8B-B14F-4D97-AF65-F5344CB8AC3E}">
        <p14:creationId xmlns:p14="http://schemas.microsoft.com/office/powerpoint/2010/main" val="3613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Moral Panics- the problem with the idea today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GB" dirty="0" err="1" smtClean="0"/>
              <a:t>McRobbie</a:t>
            </a:r>
            <a:r>
              <a:rPr lang="en-GB" dirty="0" smtClean="0"/>
              <a:t> and Thornton (1995) argue that ‘moral panics’ are outdated and have to be seen in the context of the development of the media and growing sophistication of audiences. They argue:</a:t>
            </a:r>
          </a:p>
          <a:p>
            <a:r>
              <a:rPr lang="en-GB" u="sng" dirty="0" smtClean="0"/>
              <a:t>Frequency: </a:t>
            </a:r>
            <a:r>
              <a:rPr lang="en-GB" dirty="0" smtClean="0"/>
              <a:t>there has been an increase in moral panics- they’re not as noteworthy (can you think of any examples of this?)</a:t>
            </a:r>
          </a:p>
          <a:p>
            <a:r>
              <a:rPr lang="en-GB" u="sng" dirty="0" smtClean="0"/>
              <a:t>Context:</a:t>
            </a:r>
            <a:r>
              <a:rPr lang="en-GB" dirty="0" smtClean="0"/>
              <a:t> there are not uniform responses to a panic anymore (examples?)</a:t>
            </a:r>
          </a:p>
          <a:p>
            <a:r>
              <a:rPr lang="en-GB" u="sng" dirty="0" smtClean="0"/>
              <a:t>Reflexivity:</a:t>
            </a:r>
            <a:r>
              <a:rPr lang="en-GB" dirty="0" smtClean="0"/>
              <a:t> the media are aware of their role now and try avoid causing more panic.</a:t>
            </a:r>
          </a:p>
          <a:p>
            <a:r>
              <a:rPr lang="en-GB" u="sng" dirty="0" smtClean="0"/>
              <a:t>Difficulty:</a:t>
            </a:r>
            <a:r>
              <a:rPr lang="en-GB" dirty="0" smtClean="0"/>
              <a:t> harder to define what is ‘bad’- society too culturally pluralistic</a:t>
            </a:r>
          </a:p>
          <a:p>
            <a:r>
              <a:rPr lang="en-GB" u="sng" dirty="0" smtClean="0"/>
              <a:t>Rebound:</a:t>
            </a:r>
            <a:r>
              <a:rPr lang="en-GB" dirty="0" smtClean="0"/>
              <a:t> people are more careful of starting a moral panic because they don’t want it coming back on them</a:t>
            </a:r>
          </a:p>
          <a:p>
            <a:pPr marL="0" indent="0">
              <a:buNone/>
            </a:pPr>
            <a:r>
              <a:rPr lang="en-GB" dirty="0" smtClean="0"/>
              <a:t>So, do you think moral panics still exist?</a:t>
            </a:r>
          </a:p>
        </p:txBody>
      </p:sp>
    </p:spTree>
    <p:extLst>
      <p:ext uri="{BB962C8B-B14F-4D97-AF65-F5344CB8AC3E}">
        <p14:creationId xmlns:p14="http://schemas.microsoft.com/office/powerpoint/2010/main" val="18626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Work to complete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dirty="0" smtClean="0"/>
              <a:t>Complete </a:t>
            </a:r>
            <a:r>
              <a:rPr lang="en-GB" dirty="0" smtClean="0"/>
              <a:t>p.12-14 </a:t>
            </a:r>
            <a:r>
              <a:rPr lang="en-GB" dirty="0" smtClean="0"/>
              <a:t>using the Reading from Webb textbook on Godalming Online (in the crime section)</a:t>
            </a:r>
          </a:p>
        </p:txBody>
      </p:sp>
    </p:spTree>
    <p:extLst>
      <p:ext uri="{BB962C8B-B14F-4D97-AF65-F5344CB8AC3E}">
        <p14:creationId xmlns:p14="http://schemas.microsoft.com/office/powerpoint/2010/main" val="220325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Fear and Risk of Crime </a:t>
            </a:r>
            <a:r>
              <a:rPr lang="en-GB" dirty="0" smtClean="0">
                <a:latin typeface="+mn-lt"/>
              </a:rPr>
              <a:t>p.15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Discuss and research the following questions;</a:t>
            </a:r>
          </a:p>
          <a:p>
            <a:pPr marL="0" indent="0">
              <a:buNone/>
            </a:pPr>
            <a:r>
              <a:rPr lang="en-GB" dirty="0" smtClean="0"/>
              <a:t>Which social group (age</a:t>
            </a:r>
            <a:r>
              <a:rPr lang="en-GB" dirty="0"/>
              <a:t> </a:t>
            </a:r>
            <a:r>
              <a:rPr lang="en-GB" dirty="0" smtClean="0"/>
              <a:t>and gender) is most likely to be the victim of crime?</a:t>
            </a:r>
          </a:p>
          <a:p>
            <a:pPr marL="0" indent="0">
              <a:buNone/>
            </a:pPr>
            <a:r>
              <a:rPr lang="en-GB" dirty="0" smtClean="0"/>
              <a:t>Which social group has the greatest fear of crime?</a:t>
            </a:r>
          </a:p>
          <a:p>
            <a:pPr marL="0" indent="0">
              <a:buNone/>
            </a:pPr>
            <a:r>
              <a:rPr lang="en-GB" dirty="0" smtClean="0"/>
              <a:t>What may be the problems with researching and measuring ‘fear of crime’?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978" y="4176889"/>
            <a:ext cx="2032000" cy="181751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1937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Fear and Risk of Crime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 smtClean="0"/>
              <a:t>The social group most likely to be the victim of a crime (particularly violent crime) are young males (aged approximately 16-24)</a:t>
            </a:r>
          </a:p>
          <a:p>
            <a:pPr marL="0" indent="0">
              <a:buNone/>
            </a:pPr>
            <a:r>
              <a:rPr lang="en-GB" dirty="0" smtClean="0"/>
              <a:t> - Why?</a:t>
            </a:r>
          </a:p>
          <a:p>
            <a:r>
              <a:rPr lang="en-GB" dirty="0" smtClean="0"/>
              <a:t>The social group most likely to have the greatest fear of crime are elderly females</a:t>
            </a:r>
          </a:p>
          <a:p>
            <a:pPr marL="0" indent="0">
              <a:buNone/>
            </a:pPr>
            <a:r>
              <a:rPr lang="en-GB" dirty="0" smtClean="0"/>
              <a:t> - Why?</a:t>
            </a:r>
          </a:p>
          <a:p>
            <a:r>
              <a:rPr lang="en-GB" dirty="0" smtClean="0"/>
              <a:t>Researching and measuring ‘fear of crime’ may be complex – fear can be interpreted in different ways </a:t>
            </a:r>
          </a:p>
          <a:p>
            <a:r>
              <a:rPr lang="en-GB" dirty="0" smtClean="0"/>
              <a:t>Why do those less likely to be victims of crime have the greatest fears?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39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225"/>
            <a:ext cx="10515600" cy="1325563"/>
          </a:xfrm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Do you think the media helps create crime</a:t>
            </a:r>
            <a:r>
              <a:rPr lang="en-GB" dirty="0" smtClean="0">
                <a:latin typeface="+mn-lt"/>
              </a:rPr>
              <a:t>? P.15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notes on: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Arguments for: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p.518-520 moral panics, p.522 of Browne – has 6 points which can then be expanded with other pages of the booklet. 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Evaluation- p.520 against moral panics, p.240,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249-52 (Browne)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70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225"/>
            <a:ext cx="10515600" cy="1325563"/>
          </a:xfrm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Over the summer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key words on p.2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any gaps in your workbook if you </a:t>
            </a:r>
            <a:r>
              <a:rPr lang="en-GB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missed a lesson.</a:t>
            </a:r>
            <a:endParaRPr lang="en-GB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exam questions on crime and the media p.16-18, use extra paper if you need to.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Plan the essay on p.19-20 – have this plan ready for your first lesson back. We will review it and then you will write it in timed conditions.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48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 your neighbour’s booklet: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09530"/>
            <a:ext cx="9872871" cy="4625009"/>
          </a:xfrm>
        </p:spPr>
        <p:txBody>
          <a:bodyPr>
            <a:normAutofit/>
          </a:bodyPr>
          <a:lstStyle/>
          <a:p>
            <a:r>
              <a:rPr lang="en-GB" sz="2400" dirty="0" smtClean="0"/>
              <a:t>Give a 3 (excellent) if all pages are filled in or if there is only something minor missing. Notes have to be written in detail.</a:t>
            </a:r>
          </a:p>
          <a:p>
            <a:r>
              <a:rPr lang="en-GB" sz="2400" dirty="0" smtClean="0"/>
              <a:t>Give a 2 (good) if pretty much all pages are filled in but there is a lack of detail or one or two things missing.</a:t>
            </a:r>
          </a:p>
          <a:p>
            <a:r>
              <a:rPr lang="en-GB" sz="2400" dirty="0" smtClean="0"/>
              <a:t>Give a 1 (satisfactory) if the booklet is only partially filled e.g. missing a whole activity.</a:t>
            </a:r>
          </a:p>
          <a:p>
            <a:r>
              <a:rPr lang="en-GB" sz="2400" dirty="0" smtClean="0"/>
              <a:t>Give a U/S (unsatisfactory) if the questions from p.16 have not been completed and/or there are substantial activities missing. </a:t>
            </a:r>
          </a:p>
          <a:p>
            <a:r>
              <a:rPr lang="en-GB" sz="2400" dirty="0" smtClean="0"/>
              <a:t>Put your name on the front and write a list of what is missing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914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8616" y="935736"/>
            <a:ext cx="9872871" cy="4038600"/>
          </a:xfrm>
        </p:spPr>
        <p:txBody>
          <a:bodyPr>
            <a:noAutofit/>
          </a:bodyPr>
          <a:lstStyle/>
          <a:p>
            <a:pPr marL="45720" lvl="0" indent="0">
              <a:buClr>
                <a:srgbClr val="4A66AC"/>
              </a:buClr>
              <a:buNone/>
            </a:pPr>
            <a:r>
              <a:rPr lang="en-GB" sz="2800" dirty="0">
                <a:solidFill>
                  <a:srgbClr val="4A66AC"/>
                </a:solidFill>
              </a:rPr>
              <a:t>Page 16-19</a:t>
            </a:r>
          </a:p>
          <a:p>
            <a:pPr lvl="0">
              <a:buClr>
                <a:srgbClr val="4A66AC"/>
              </a:buClr>
            </a:pPr>
            <a:r>
              <a:rPr lang="en-GB" sz="2800" u="sng" dirty="0">
                <a:solidFill>
                  <a:srgbClr val="4A66AC"/>
                </a:solidFill>
              </a:rPr>
              <a:t>Two ways the media amplify deviance [4]</a:t>
            </a:r>
            <a:r>
              <a:rPr lang="en-GB" sz="2800" dirty="0">
                <a:solidFill>
                  <a:srgbClr val="4A66AC"/>
                </a:solidFill>
              </a:rPr>
              <a:t>: needs clearly stated and explained briefly. Points need to be different- could include: over represent vi9olent and sexual crime, exaggerates victimisation, overplay extraordinary crime e.g. sexual crimes, makes crime seem glamourous.  </a:t>
            </a:r>
          </a:p>
          <a:p>
            <a:pPr lvl="0">
              <a:buClr>
                <a:srgbClr val="4A66AC"/>
              </a:buClr>
            </a:pPr>
            <a:r>
              <a:rPr lang="en-GB" sz="2800" u="sng" dirty="0">
                <a:solidFill>
                  <a:srgbClr val="4A66AC"/>
                </a:solidFill>
              </a:rPr>
              <a:t>Three ways media might exaggerate crime [6]</a:t>
            </a:r>
            <a:r>
              <a:rPr lang="en-GB" sz="2800" dirty="0">
                <a:solidFill>
                  <a:srgbClr val="4A66AC"/>
                </a:solidFill>
              </a:rPr>
              <a:t>: 3 points, clearly stated, briefly explained. Including: sell more stories, turned crime into a commodity that people find interesting, acts as a deterrence, make some groups seem more </a:t>
            </a:r>
            <a:r>
              <a:rPr lang="en-GB" sz="2800" dirty="0" smtClean="0">
                <a:solidFill>
                  <a:srgbClr val="4A66AC"/>
                </a:solidFill>
              </a:rPr>
              <a:t>dangerous- draws attention to them.</a:t>
            </a:r>
            <a:endParaRPr lang="en-GB" sz="2800" dirty="0">
              <a:solidFill>
                <a:srgbClr val="4A66AC"/>
              </a:solidFill>
            </a:endParaRP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019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Aims and Objectives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8203"/>
            <a:ext cx="10515600" cy="4351338"/>
          </a:xfrm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To understand what you will cover in this topic.</a:t>
            </a:r>
          </a:p>
          <a:p>
            <a:r>
              <a:rPr lang="en-GB" dirty="0" smtClean="0"/>
              <a:t>To be able to define the terms ‘crime’ and ‘deviance’ and the difference between the two</a:t>
            </a:r>
          </a:p>
          <a:p>
            <a:r>
              <a:rPr lang="en-GB" dirty="0" smtClean="0"/>
              <a:t>To know why crime can be described as socially constructed and provide examples of this</a:t>
            </a:r>
          </a:p>
          <a:p>
            <a:r>
              <a:rPr lang="en-GB" dirty="0" smtClean="0"/>
              <a:t>To identify ways in which the media can increase the fear of crime</a:t>
            </a:r>
          </a:p>
          <a:p>
            <a:r>
              <a:rPr lang="en-GB" dirty="0" smtClean="0"/>
              <a:t>To be able to define the term’ moral panic’</a:t>
            </a:r>
          </a:p>
          <a:p>
            <a:r>
              <a:rPr lang="en-GB" dirty="0" smtClean="0"/>
              <a:t>To be able to define the term ‘deviancy amplification’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87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548" y="0"/>
            <a:ext cx="9875520" cy="1356360"/>
          </a:xfrm>
        </p:spPr>
        <p:txBody>
          <a:bodyPr/>
          <a:lstStyle/>
          <a:p>
            <a:r>
              <a:rPr lang="en-GB" dirty="0" smtClean="0"/>
              <a:t>Exam questions to mark: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774" y="1947141"/>
            <a:ext cx="11171583" cy="5685183"/>
          </a:xfrm>
        </p:spPr>
        <p:txBody>
          <a:bodyPr>
            <a:normAutofit/>
          </a:bodyPr>
          <a:lstStyle/>
          <a:p>
            <a:r>
              <a:rPr lang="en-GB" sz="3200" u="sng" dirty="0" smtClean="0"/>
              <a:t>Three media news values [6]</a:t>
            </a:r>
            <a:r>
              <a:rPr lang="en-GB" sz="3200" dirty="0" smtClean="0"/>
              <a:t>: immediacy (breaking news), personalisation (human interest), higher status (celebrities/ famous people), novelty (unexpected), violence (spectacular acts). </a:t>
            </a:r>
          </a:p>
        </p:txBody>
      </p:sp>
    </p:spTree>
    <p:extLst>
      <p:ext uri="{BB962C8B-B14F-4D97-AF65-F5344CB8AC3E}">
        <p14:creationId xmlns:p14="http://schemas.microsoft.com/office/powerpoint/2010/main" val="113897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u="sng" dirty="0"/>
              <a:t>Analyse two ways the media may cause crime [10]: </a:t>
            </a:r>
            <a:r>
              <a:rPr lang="en-GB" sz="2400" dirty="0"/>
              <a:t>needs two separate paragraphs that have a clear point, use evidence such as studies/theories and explain back to the question, possibly with a short bit of evaluation. Points could include: moral panics and deviancy amplification (Stan Cohen), symbolisation (making particular groups appear more criminal- leads to labelling and further crime e.g. drug takers), acceptability shown in the media may lead to increased levels e.g. more meth labs having been created since ‘Breaking Bad’ 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40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What will we study? See </a:t>
            </a:r>
            <a:r>
              <a:rPr lang="en-GB" dirty="0" smtClean="0">
                <a:latin typeface="+mn-lt"/>
              </a:rPr>
              <a:t>p.2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With your ‘crime’ teacher you will initially cover theory and methods (building on your knowledge from this year) and then will go on to explore crime.</a:t>
            </a:r>
          </a:p>
          <a:p>
            <a:r>
              <a:rPr lang="en-GB" dirty="0" smtClean="0"/>
              <a:t>Specification:</a:t>
            </a:r>
          </a:p>
          <a:p>
            <a:pPr marL="0" indent="0">
              <a:buNone/>
            </a:pPr>
            <a:r>
              <a:rPr lang="en-GB" dirty="0"/>
              <a:t>4.3.1 Crime and </a:t>
            </a:r>
            <a:r>
              <a:rPr lang="en-GB" dirty="0" smtClean="0"/>
              <a:t>Deviance: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Students are expected to be familiar with sociological explanations of the following content:</a:t>
            </a:r>
          </a:p>
          <a:p>
            <a:pPr lvl="0"/>
            <a:r>
              <a:rPr lang="en-GB" dirty="0"/>
              <a:t>crime, deviance, social order and social control</a:t>
            </a:r>
          </a:p>
          <a:p>
            <a:pPr lvl="0"/>
            <a:r>
              <a:rPr lang="en-GB" dirty="0"/>
              <a:t>the social distribution of crime and deviance by ethnicity, gender and social class, including recent patterns and trends in crime</a:t>
            </a:r>
          </a:p>
          <a:p>
            <a:pPr lvl="0"/>
            <a:r>
              <a:rPr lang="en-GB" dirty="0"/>
              <a:t>globalisation and crime in contemporary society; the media and crime; green crime; human rights and state crimes</a:t>
            </a:r>
          </a:p>
          <a:p>
            <a:pPr lvl="0"/>
            <a:r>
              <a:rPr lang="en-GB" dirty="0"/>
              <a:t>crime control, surveillance, prevention and punishment, victims, and the role of the criminal justice system and other agencies.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47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The Paper 3 exam paper- types of questions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000" b="1" u="sng" dirty="0"/>
              <a:t>Paper 3 exam questions:</a:t>
            </a:r>
            <a:r>
              <a:rPr lang="en-GB" sz="2000" dirty="0"/>
              <a:t> [the format of these will always be the same</a:t>
            </a:r>
            <a:r>
              <a:rPr lang="en-GB" sz="2000" dirty="0" smtClean="0"/>
              <a:t>]</a:t>
            </a:r>
            <a:r>
              <a:rPr lang="en-GB" sz="2000" b="1" dirty="0"/>
              <a:t> </a:t>
            </a:r>
            <a:r>
              <a:rPr lang="en-GB" sz="2000" dirty="0" smtClean="0"/>
              <a:t>Total marks= 80</a:t>
            </a: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Crime</a:t>
            </a:r>
            <a:endParaRPr lang="en-GB" sz="2000" dirty="0"/>
          </a:p>
          <a:p>
            <a:r>
              <a:rPr lang="en-GB" sz="2000" dirty="0"/>
              <a:t>01: Outline two ways… [4 marks</a:t>
            </a:r>
            <a:r>
              <a:rPr lang="en-GB" sz="2000" dirty="0" smtClean="0"/>
              <a:t>]</a:t>
            </a:r>
            <a:endParaRPr lang="en-GB" sz="2000" dirty="0"/>
          </a:p>
          <a:p>
            <a:r>
              <a:rPr lang="en-GB" sz="2000" dirty="0"/>
              <a:t>02: Outline three reasons… [6 marks</a:t>
            </a:r>
            <a:r>
              <a:rPr lang="en-GB" sz="2000" dirty="0" smtClean="0"/>
              <a:t>]</a:t>
            </a:r>
            <a:r>
              <a:rPr lang="en-GB" sz="2000" dirty="0"/>
              <a:t> </a:t>
            </a:r>
          </a:p>
          <a:p>
            <a:r>
              <a:rPr lang="en-GB" sz="2000" dirty="0"/>
              <a:t>03: Applying material from Item A, analyse two reasons… [10 marks</a:t>
            </a:r>
            <a:r>
              <a:rPr lang="en-GB" sz="2000" dirty="0" smtClean="0"/>
              <a:t>]</a:t>
            </a:r>
            <a:endParaRPr lang="en-GB" sz="2000" dirty="0"/>
          </a:p>
          <a:p>
            <a:r>
              <a:rPr lang="en-GB" sz="2000" dirty="0"/>
              <a:t>04: Applying material from Item B and your knowledge, evaluate… [30 marks</a:t>
            </a:r>
            <a:r>
              <a:rPr lang="en-GB" sz="2000" dirty="0" smtClean="0"/>
              <a:t>]</a:t>
            </a: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Methods</a:t>
            </a:r>
            <a:endParaRPr lang="en-GB" sz="2000" dirty="0"/>
          </a:p>
          <a:p>
            <a:r>
              <a:rPr lang="en-GB" sz="2000" dirty="0"/>
              <a:t>05: Outline and explain two [advantages/disadvantages/uses] of [a particular method] [10 marks</a:t>
            </a:r>
            <a:r>
              <a:rPr lang="en-GB" sz="2000" dirty="0" smtClean="0"/>
              <a:t>]</a:t>
            </a: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Theory</a:t>
            </a:r>
            <a:endParaRPr lang="en-GB" sz="2000" dirty="0"/>
          </a:p>
          <a:p>
            <a:r>
              <a:rPr lang="en-GB" sz="2000" dirty="0"/>
              <a:t>06: Applying material from Item C and your knowledge, evaluate the usefulness [of a </a:t>
            </a:r>
            <a:r>
              <a:rPr lang="en-GB" sz="2000" dirty="0" smtClean="0"/>
              <a:t>theory/methodological </a:t>
            </a:r>
            <a:r>
              <a:rPr lang="en-GB" sz="2000" smtClean="0"/>
              <a:t>theoretical approach] </a:t>
            </a:r>
            <a:r>
              <a:rPr lang="en-GB" sz="2000" dirty="0"/>
              <a:t>in understanding society [20 marks</a:t>
            </a:r>
            <a:r>
              <a:rPr lang="en-GB" sz="2000" dirty="0" smtClean="0"/>
              <a:t>]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3981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What is Crime and Deviance? 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Discussion:</a:t>
            </a:r>
            <a:endParaRPr lang="en-GB" dirty="0"/>
          </a:p>
          <a:p>
            <a:r>
              <a:rPr lang="en-GB" dirty="0" smtClean="0"/>
              <a:t>In pairs, produce a definition of crime and a definition of deviance on p.5 of your booklet.</a:t>
            </a:r>
          </a:p>
          <a:p>
            <a:r>
              <a:rPr lang="en-GB" dirty="0" smtClean="0"/>
              <a:t>What is the key difference between the two?</a:t>
            </a:r>
          </a:p>
          <a:p>
            <a:pPr marL="0" indent="0"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3111" y="3556001"/>
            <a:ext cx="1843793" cy="176406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5472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Crime and Deviance - definitions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Crime: an illegal act - breaking the law</a:t>
            </a:r>
          </a:p>
          <a:p>
            <a:pPr marL="0" indent="0">
              <a:buNone/>
            </a:pPr>
            <a:r>
              <a:rPr lang="en-GB" dirty="0" smtClean="0"/>
              <a:t>Deviance: an act which falls outside of social norms.  Not necessarily illegal.</a:t>
            </a:r>
          </a:p>
          <a:p>
            <a:r>
              <a:rPr lang="en-GB" dirty="0" smtClean="0"/>
              <a:t>Complete page 5 of your booklets.  Consider at least 3 acts in each section which are;</a:t>
            </a:r>
          </a:p>
          <a:p>
            <a:pPr marL="0" indent="0">
              <a:buNone/>
            </a:pPr>
            <a:r>
              <a:rPr lang="en-GB" dirty="0" smtClean="0"/>
              <a:t> - Criminal</a:t>
            </a:r>
          </a:p>
          <a:p>
            <a:pPr marL="0" indent="0">
              <a:buNone/>
            </a:pPr>
            <a:r>
              <a:rPr lang="en-GB" dirty="0" smtClean="0"/>
              <a:t> - Deviant</a:t>
            </a:r>
          </a:p>
          <a:p>
            <a:pPr marL="0" indent="0">
              <a:buNone/>
            </a:pPr>
            <a:r>
              <a:rPr lang="en-GB" dirty="0" smtClean="0"/>
              <a:t> - Both criminal and deviant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067" y="3657600"/>
            <a:ext cx="2856089" cy="197555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5723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The </a:t>
            </a:r>
            <a:r>
              <a:rPr lang="en-GB" dirty="0">
                <a:latin typeface="+mn-lt"/>
              </a:rPr>
              <a:t>S</a:t>
            </a:r>
            <a:r>
              <a:rPr lang="en-GB" dirty="0" smtClean="0">
                <a:latin typeface="+mn-lt"/>
              </a:rPr>
              <a:t>ocial </a:t>
            </a:r>
            <a:r>
              <a:rPr lang="en-GB" dirty="0">
                <a:latin typeface="+mn-lt"/>
              </a:rPr>
              <a:t>C</a:t>
            </a:r>
            <a:r>
              <a:rPr lang="en-GB" dirty="0" smtClean="0">
                <a:latin typeface="+mn-lt"/>
              </a:rPr>
              <a:t>onstruction of Crime and Deviance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We can argue that acts classed as criminal and/or deviant are </a:t>
            </a:r>
            <a:r>
              <a:rPr lang="en-GB" u="sng" dirty="0" smtClean="0"/>
              <a:t>socially constructed</a:t>
            </a:r>
          </a:p>
          <a:p>
            <a:r>
              <a:rPr lang="en-GB" dirty="0" smtClean="0"/>
              <a:t>What is defined as a crime and deviant act is developed through historical, social and political processes over time – they are not just objectively criminal or deviant</a:t>
            </a:r>
          </a:p>
          <a:p>
            <a:r>
              <a:rPr lang="en-GB" dirty="0" smtClean="0"/>
              <a:t>We know that something is socially constructed because the same act is viewed differently depending on its context </a:t>
            </a:r>
          </a:p>
          <a:p>
            <a:r>
              <a:rPr lang="en-GB" dirty="0" smtClean="0"/>
              <a:t>Whether or not an act is classed as criminal and/or deviant depends on issues such as;</a:t>
            </a:r>
          </a:p>
          <a:p>
            <a:r>
              <a:rPr lang="en-GB" dirty="0" smtClean="0"/>
              <a:t>The time period it occurred in</a:t>
            </a:r>
          </a:p>
          <a:p>
            <a:r>
              <a:rPr lang="en-GB" dirty="0" smtClean="0"/>
              <a:t>The country it happens within</a:t>
            </a:r>
          </a:p>
          <a:p>
            <a:r>
              <a:rPr lang="en-GB" dirty="0" smtClean="0"/>
              <a:t>Other factors such as the religion and cultural norms of the group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90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The Social </a:t>
            </a:r>
            <a:r>
              <a:rPr lang="en-GB" dirty="0">
                <a:latin typeface="+mn-lt"/>
              </a:rPr>
              <a:t>C</a:t>
            </a:r>
            <a:r>
              <a:rPr lang="en-GB" dirty="0" smtClean="0">
                <a:latin typeface="+mn-lt"/>
              </a:rPr>
              <a:t>onstruction of Crime and Deviance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7042"/>
            <a:ext cx="10515600" cy="4351338"/>
          </a:xfrm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Look at the list of acts listed in the table on p.6 of your booklets</a:t>
            </a:r>
          </a:p>
          <a:p>
            <a:r>
              <a:rPr lang="en-GB" dirty="0" smtClean="0"/>
              <a:t>Decide whether each is deviant/not deviant in the UK (have there been any historical changes?</a:t>
            </a:r>
          </a:p>
          <a:p>
            <a:r>
              <a:rPr lang="en-GB" dirty="0" smtClean="0"/>
              <a:t>Are there any countries or contexts where the same act would be seen differently? Carry out some research.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931" y="4179402"/>
            <a:ext cx="2140326" cy="165695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888" y="4179402"/>
            <a:ext cx="2020277" cy="165695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468" y="4179402"/>
            <a:ext cx="1937257" cy="165695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1080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+mn-lt"/>
              </a:rPr>
              <a:t>Activity p.7-8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Research theories of crime – use the video on Godalming online and textbook sources to make a summary of their view of crime, main concepts and key people with what they say. </a:t>
            </a:r>
          </a:p>
          <a:p>
            <a:r>
              <a:rPr lang="en-GB" b="1" u="sng" dirty="0">
                <a:hlinkClick r:id="rId2"/>
              </a:rPr>
              <a:t>https://online.godalming.ac.uk/course/view.php?id=927&amp;sectionid=10988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47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si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1174</TotalTime>
  <Words>1542</Words>
  <Application>Microsoft Office PowerPoint</Application>
  <PresentationFormat>Widescreen</PresentationFormat>
  <Paragraphs>119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Corbel</vt:lpstr>
      <vt:lpstr>Times New Roman</vt:lpstr>
      <vt:lpstr>Office Theme</vt:lpstr>
      <vt:lpstr>Basis</vt:lpstr>
      <vt:lpstr>Introduction to the Sociology of Crime and Deviance</vt:lpstr>
      <vt:lpstr>Aims and Objectives</vt:lpstr>
      <vt:lpstr>What will we study? See p.2</vt:lpstr>
      <vt:lpstr>The Paper 3 exam paper- types of questions</vt:lpstr>
      <vt:lpstr>What is Crime and Deviance? </vt:lpstr>
      <vt:lpstr>Crime and Deviance - definitions</vt:lpstr>
      <vt:lpstr>The Social Construction of Crime and Deviance</vt:lpstr>
      <vt:lpstr>The Social Construction of Crime and Deviance</vt:lpstr>
      <vt:lpstr>Activity p.7-8</vt:lpstr>
      <vt:lpstr>Activity</vt:lpstr>
      <vt:lpstr>Stan Cohen – Moral Panics and Deviancy Amplification</vt:lpstr>
      <vt:lpstr>Moral Panics- the problem with the idea today</vt:lpstr>
      <vt:lpstr>Work to complete</vt:lpstr>
      <vt:lpstr>Fear and Risk of Crime p.15</vt:lpstr>
      <vt:lpstr>Fear and Risk of Crime</vt:lpstr>
      <vt:lpstr>Do you think the media helps create crime? P.15</vt:lpstr>
      <vt:lpstr>Over the summer</vt:lpstr>
      <vt:lpstr>Mark your neighbour’s booklet:</vt:lpstr>
      <vt:lpstr>PowerPoint Presentation</vt:lpstr>
      <vt:lpstr>Exam questions to mark: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Sociology of Crime and Deviance</dc:title>
  <dc:creator>Sophie Bowerbank</dc:creator>
  <cp:lastModifiedBy>Hannah Roberts</cp:lastModifiedBy>
  <cp:revision>55</cp:revision>
  <cp:lastPrinted>2018-06-04T14:43:55Z</cp:lastPrinted>
  <dcterms:created xsi:type="dcterms:W3CDTF">2016-05-19T10:02:33Z</dcterms:created>
  <dcterms:modified xsi:type="dcterms:W3CDTF">2018-06-04T15:21:51Z</dcterms:modified>
</cp:coreProperties>
</file>