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6" r:id="rId2"/>
    <p:sldId id="270" r:id="rId3"/>
    <p:sldId id="271" r:id="rId4"/>
    <p:sldId id="272" r:id="rId5"/>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0" autoAdjust="0"/>
    <p:restoredTop sz="83641" autoAdjust="0"/>
  </p:normalViewPr>
  <p:slideViewPr>
    <p:cSldViewPr snapToGrid="0" snapToObjects="1">
      <p:cViewPr varScale="1">
        <p:scale>
          <a:sx n="91" d="100"/>
          <a:sy n="91" d="100"/>
        </p:scale>
        <p:origin x="96"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2095D50D-C4E2-477E-AB99-EBACE4E288F0}" type="datetimeFigureOut">
              <a:rPr lang="en-GB" smtClean="0"/>
              <a:t>25/06/2018</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C51C8F3-D5A8-4EEA-BB88-C507A5147B4F}" type="slidenum">
              <a:rPr lang="en-GB" smtClean="0"/>
              <a:t>‹#›</a:t>
            </a:fld>
            <a:endParaRPr lang="en-GB"/>
          </a:p>
        </p:txBody>
      </p:sp>
    </p:spTree>
    <p:extLst>
      <p:ext uri="{BB962C8B-B14F-4D97-AF65-F5344CB8AC3E}">
        <p14:creationId xmlns:p14="http://schemas.microsoft.com/office/powerpoint/2010/main" val="2900379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1C8F3-D5A8-4EEA-BB88-C507A5147B4F}" type="slidenum">
              <a:rPr lang="en-GB" smtClean="0"/>
              <a:t>1</a:t>
            </a:fld>
            <a:endParaRPr lang="en-GB"/>
          </a:p>
        </p:txBody>
      </p:sp>
    </p:spTree>
    <p:extLst>
      <p:ext uri="{BB962C8B-B14F-4D97-AF65-F5344CB8AC3E}">
        <p14:creationId xmlns:p14="http://schemas.microsoft.com/office/powerpoint/2010/main" val="3801339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19C0FD-2ACE-744B-A712-8526131E3F73}"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3AC97-BB9A-5F42-A2AD-EFF039322B98}" type="slidenum">
              <a:rPr lang="en-US" smtClean="0"/>
              <a:t>‹#›</a:t>
            </a:fld>
            <a:endParaRPr lang="en-US"/>
          </a:p>
        </p:txBody>
      </p:sp>
    </p:spTree>
    <p:extLst>
      <p:ext uri="{BB962C8B-B14F-4D97-AF65-F5344CB8AC3E}">
        <p14:creationId xmlns:p14="http://schemas.microsoft.com/office/powerpoint/2010/main" val="249656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19C0FD-2ACE-744B-A712-8526131E3F73}"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3AC97-BB9A-5F42-A2AD-EFF039322B98}" type="slidenum">
              <a:rPr lang="en-US" smtClean="0"/>
              <a:t>‹#›</a:t>
            </a:fld>
            <a:endParaRPr lang="en-US"/>
          </a:p>
        </p:txBody>
      </p:sp>
    </p:spTree>
    <p:extLst>
      <p:ext uri="{BB962C8B-B14F-4D97-AF65-F5344CB8AC3E}">
        <p14:creationId xmlns:p14="http://schemas.microsoft.com/office/powerpoint/2010/main" val="68150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19C0FD-2ACE-744B-A712-8526131E3F73}"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3AC97-BB9A-5F42-A2AD-EFF039322B98}" type="slidenum">
              <a:rPr lang="en-US" smtClean="0"/>
              <a:t>‹#›</a:t>
            </a:fld>
            <a:endParaRPr lang="en-US"/>
          </a:p>
        </p:txBody>
      </p:sp>
    </p:spTree>
    <p:extLst>
      <p:ext uri="{BB962C8B-B14F-4D97-AF65-F5344CB8AC3E}">
        <p14:creationId xmlns:p14="http://schemas.microsoft.com/office/powerpoint/2010/main" val="798938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19C0FD-2ACE-744B-A712-8526131E3F73}"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3AC97-BB9A-5F42-A2AD-EFF039322B98}" type="slidenum">
              <a:rPr lang="en-US" smtClean="0"/>
              <a:t>‹#›</a:t>
            </a:fld>
            <a:endParaRPr lang="en-US"/>
          </a:p>
        </p:txBody>
      </p:sp>
    </p:spTree>
    <p:extLst>
      <p:ext uri="{BB962C8B-B14F-4D97-AF65-F5344CB8AC3E}">
        <p14:creationId xmlns:p14="http://schemas.microsoft.com/office/powerpoint/2010/main" val="491831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19C0FD-2ACE-744B-A712-8526131E3F73}"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3AC97-BB9A-5F42-A2AD-EFF039322B98}" type="slidenum">
              <a:rPr lang="en-US" smtClean="0"/>
              <a:t>‹#›</a:t>
            </a:fld>
            <a:endParaRPr lang="en-US"/>
          </a:p>
        </p:txBody>
      </p:sp>
    </p:spTree>
    <p:extLst>
      <p:ext uri="{BB962C8B-B14F-4D97-AF65-F5344CB8AC3E}">
        <p14:creationId xmlns:p14="http://schemas.microsoft.com/office/powerpoint/2010/main" val="551648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19C0FD-2ACE-744B-A712-8526131E3F73}" type="datetimeFigureOut">
              <a:rPr lang="en-US" smtClean="0"/>
              <a:t>6/25/2018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D3AC97-BB9A-5F42-A2AD-EFF039322B98}" type="slidenum">
              <a:rPr lang="en-US" smtClean="0"/>
              <a:t>‹#›</a:t>
            </a:fld>
            <a:endParaRPr lang="en-US"/>
          </a:p>
        </p:txBody>
      </p:sp>
    </p:spTree>
    <p:extLst>
      <p:ext uri="{BB962C8B-B14F-4D97-AF65-F5344CB8AC3E}">
        <p14:creationId xmlns:p14="http://schemas.microsoft.com/office/powerpoint/2010/main" val="863384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19C0FD-2ACE-744B-A712-8526131E3F73}" type="datetimeFigureOut">
              <a:rPr lang="en-US" smtClean="0"/>
              <a:t>6/25/2018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D3AC97-BB9A-5F42-A2AD-EFF039322B98}" type="slidenum">
              <a:rPr lang="en-US" smtClean="0"/>
              <a:t>‹#›</a:t>
            </a:fld>
            <a:endParaRPr lang="en-US"/>
          </a:p>
        </p:txBody>
      </p:sp>
    </p:spTree>
    <p:extLst>
      <p:ext uri="{BB962C8B-B14F-4D97-AF65-F5344CB8AC3E}">
        <p14:creationId xmlns:p14="http://schemas.microsoft.com/office/powerpoint/2010/main" val="362692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19C0FD-2ACE-744B-A712-8526131E3F73}" type="datetimeFigureOut">
              <a:rPr lang="en-US" smtClean="0"/>
              <a:t>6/25/2018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D3AC97-BB9A-5F42-A2AD-EFF039322B98}" type="slidenum">
              <a:rPr lang="en-US" smtClean="0"/>
              <a:t>‹#›</a:t>
            </a:fld>
            <a:endParaRPr lang="en-US"/>
          </a:p>
        </p:txBody>
      </p:sp>
    </p:spTree>
    <p:extLst>
      <p:ext uri="{BB962C8B-B14F-4D97-AF65-F5344CB8AC3E}">
        <p14:creationId xmlns:p14="http://schemas.microsoft.com/office/powerpoint/2010/main" val="1209013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19C0FD-2ACE-744B-A712-8526131E3F73}" type="datetimeFigureOut">
              <a:rPr lang="en-US" smtClean="0"/>
              <a:t>6/25/2018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D3AC97-BB9A-5F42-A2AD-EFF039322B98}" type="slidenum">
              <a:rPr lang="en-US" smtClean="0"/>
              <a:t>‹#›</a:t>
            </a:fld>
            <a:endParaRPr lang="en-US"/>
          </a:p>
        </p:txBody>
      </p:sp>
    </p:spTree>
    <p:extLst>
      <p:ext uri="{BB962C8B-B14F-4D97-AF65-F5344CB8AC3E}">
        <p14:creationId xmlns:p14="http://schemas.microsoft.com/office/powerpoint/2010/main" val="400130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19C0FD-2ACE-744B-A712-8526131E3F73}" type="datetimeFigureOut">
              <a:rPr lang="en-US" smtClean="0"/>
              <a:t>6/25/2018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D3AC97-BB9A-5F42-A2AD-EFF039322B98}" type="slidenum">
              <a:rPr lang="en-US" smtClean="0"/>
              <a:t>‹#›</a:t>
            </a:fld>
            <a:endParaRPr lang="en-US"/>
          </a:p>
        </p:txBody>
      </p:sp>
    </p:spTree>
    <p:extLst>
      <p:ext uri="{BB962C8B-B14F-4D97-AF65-F5344CB8AC3E}">
        <p14:creationId xmlns:p14="http://schemas.microsoft.com/office/powerpoint/2010/main" val="1226989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19C0FD-2ACE-744B-A712-8526131E3F73}" type="datetimeFigureOut">
              <a:rPr lang="en-US" smtClean="0"/>
              <a:t>6/25/2018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D3AC97-BB9A-5F42-A2AD-EFF039322B98}" type="slidenum">
              <a:rPr lang="en-US" smtClean="0"/>
              <a:t>‹#›</a:t>
            </a:fld>
            <a:endParaRPr lang="en-US"/>
          </a:p>
        </p:txBody>
      </p:sp>
    </p:spTree>
    <p:extLst>
      <p:ext uri="{BB962C8B-B14F-4D97-AF65-F5344CB8AC3E}">
        <p14:creationId xmlns:p14="http://schemas.microsoft.com/office/powerpoint/2010/main" val="1876480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19C0FD-2ACE-744B-A712-8526131E3F73}" type="datetimeFigureOut">
              <a:rPr lang="en-US" smtClean="0"/>
              <a:t>6/25/2018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D3AC97-BB9A-5F42-A2AD-EFF039322B98}" type="slidenum">
              <a:rPr lang="en-US" smtClean="0"/>
              <a:t>‹#›</a:t>
            </a:fld>
            <a:endParaRPr lang="en-US"/>
          </a:p>
        </p:txBody>
      </p:sp>
    </p:spTree>
    <p:extLst>
      <p:ext uri="{BB962C8B-B14F-4D97-AF65-F5344CB8AC3E}">
        <p14:creationId xmlns:p14="http://schemas.microsoft.com/office/powerpoint/2010/main" val="1079570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1685" y="718458"/>
            <a:ext cx="3802486" cy="3510642"/>
          </a:xfrm>
          <a:prstGeom prst="roundRect">
            <a:avLst>
              <a:gd name="adj" fmla="val 3493"/>
            </a:avLst>
          </a:prstGeom>
          <a:noFill/>
        </p:spPr>
        <p:style>
          <a:lnRef idx="2">
            <a:schemeClr val="dk1"/>
          </a:lnRef>
          <a:fillRef idx="1">
            <a:schemeClr val="lt1"/>
          </a:fillRef>
          <a:effectRef idx="0">
            <a:schemeClr val="dk1"/>
          </a:effectRef>
          <a:fontRef idx="minor">
            <a:schemeClr val="dk1"/>
          </a:fontRef>
        </p:style>
        <p:txBody>
          <a:bodyPr wrap="square" rtlCol="0">
            <a:noAutofit/>
          </a:bodyPr>
          <a:lstStyle/>
          <a:p>
            <a:r>
              <a:rPr lang="en-US" sz="2000" b="1" dirty="0" smtClean="0"/>
              <a:t>Section 3.1: Biological Molecules</a:t>
            </a:r>
          </a:p>
          <a:p>
            <a:pPr lvl="0"/>
            <a:r>
              <a:rPr lang="en-US" sz="2000" b="1" dirty="0" smtClean="0"/>
              <a:t>3.1.1 Monomers and Polymers</a:t>
            </a:r>
          </a:p>
          <a:p>
            <a:pPr lvl="0"/>
            <a:r>
              <a:rPr lang="en-US" sz="2000" b="1" dirty="0" smtClean="0"/>
              <a:t>3.1.2 Carbohydrates</a:t>
            </a:r>
          </a:p>
          <a:p>
            <a:pPr lvl="0"/>
            <a:r>
              <a:rPr lang="en-US" sz="2000" b="1" dirty="0" smtClean="0"/>
              <a:t>3.1.3 Lipids</a:t>
            </a:r>
          </a:p>
          <a:p>
            <a:pPr lvl="0"/>
            <a:r>
              <a:rPr lang="en-US" sz="2000" b="1" dirty="0" smtClean="0"/>
              <a:t>3.1.4.1 Proteins</a:t>
            </a:r>
          </a:p>
          <a:p>
            <a:pPr lvl="0"/>
            <a:r>
              <a:rPr lang="en-US" sz="2000" b="1" dirty="0" smtClean="0">
                <a:solidFill>
                  <a:schemeClr val="accent5"/>
                </a:solidFill>
              </a:rPr>
              <a:t>3.1.4.2 Enzymes </a:t>
            </a:r>
          </a:p>
          <a:p>
            <a:pPr lvl="0"/>
            <a:r>
              <a:rPr lang="en-US" sz="2000" b="1" dirty="0" smtClean="0"/>
              <a:t>3.1.5.1 Nucleic acid structure</a:t>
            </a:r>
          </a:p>
          <a:p>
            <a:pPr lvl="0"/>
            <a:r>
              <a:rPr lang="en-US" sz="2000" b="1" dirty="0" smtClean="0"/>
              <a:t>3.1.5.2 DNA Replication</a:t>
            </a:r>
          </a:p>
          <a:p>
            <a:pPr lvl="0"/>
            <a:r>
              <a:rPr lang="en-US" sz="2000" b="1" dirty="0" smtClean="0"/>
              <a:t>3.1.6 ATP</a:t>
            </a:r>
          </a:p>
          <a:p>
            <a:pPr lvl="0"/>
            <a:r>
              <a:rPr lang="en-US" sz="2000" b="1" dirty="0" smtClean="0"/>
              <a:t>3.1.7 Water</a:t>
            </a:r>
          </a:p>
          <a:p>
            <a:pPr lvl="0"/>
            <a:r>
              <a:rPr lang="en-US" sz="2000" b="1" dirty="0" smtClean="0"/>
              <a:t>3.1.8 Inorganic Ions</a:t>
            </a:r>
          </a:p>
          <a:p>
            <a:pPr marL="342900" lvl="0" indent="-342900">
              <a:buFont typeface="Arial" charset="0"/>
              <a:buChar char="•"/>
            </a:pPr>
            <a:endParaRPr lang="en-US" sz="2000" b="1" dirty="0" smtClean="0"/>
          </a:p>
        </p:txBody>
      </p:sp>
      <p:sp>
        <p:nvSpPr>
          <p:cNvPr id="6" name="TextBox 5"/>
          <p:cNvSpPr txBox="1"/>
          <p:nvPr/>
        </p:nvSpPr>
        <p:spPr>
          <a:xfrm>
            <a:off x="181685" y="152402"/>
            <a:ext cx="11803486" cy="451756"/>
          </a:xfrm>
          <a:prstGeom prst="roundRect">
            <a:avLst>
              <a:gd name="adj" fmla="val 3493"/>
            </a:avLst>
          </a:prstGeom>
          <a:noFill/>
        </p:spPr>
        <p:style>
          <a:lnRef idx="2">
            <a:schemeClr val="dk1"/>
          </a:lnRef>
          <a:fillRef idx="1">
            <a:schemeClr val="lt1"/>
          </a:fillRef>
          <a:effectRef idx="0">
            <a:schemeClr val="dk1"/>
          </a:effectRef>
          <a:fontRef idx="minor">
            <a:schemeClr val="dk1"/>
          </a:fontRef>
        </p:style>
        <p:txBody>
          <a:bodyPr wrap="square" rtlCol="0">
            <a:noAutofit/>
          </a:bodyPr>
          <a:lstStyle/>
          <a:p>
            <a:pPr lvl="0" algn="ctr"/>
            <a:r>
              <a:rPr lang="en-US" sz="2400" b="1" dirty="0" smtClean="0"/>
              <a:t>AS Level Paper 1 and 2. A2 Level Paper 1 and 3 - Topics 1-4 Required </a:t>
            </a:r>
            <a:r>
              <a:rPr lang="en-US" sz="2400" b="1" dirty="0" err="1" smtClean="0"/>
              <a:t>Practicals</a:t>
            </a:r>
            <a:endParaRPr lang="en-US" sz="2400" b="1" dirty="0" smtClean="0"/>
          </a:p>
        </p:txBody>
      </p:sp>
      <p:sp>
        <p:nvSpPr>
          <p:cNvPr id="7" name="TextBox 6"/>
          <p:cNvSpPr txBox="1"/>
          <p:nvPr/>
        </p:nvSpPr>
        <p:spPr>
          <a:xfrm>
            <a:off x="181685" y="4343400"/>
            <a:ext cx="5353701" cy="2318656"/>
          </a:xfrm>
          <a:prstGeom prst="roundRect">
            <a:avLst>
              <a:gd name="adj" fmla="val 3493"/>
            </a:avLst>
          </a:prstGeom>
          <a:noFill/>
        </p:spPr>
        <p:style>
          <a:lnRef idx="2">
            <a:schemeClr val="dk1"/>
          </a:lnRef>
          <a:fillRef idx="1">
            <a:schemeClr val="lt1"/>
          </a:fillRef>
          <a:effectRef idx="0">
            <a:schemeClr val="dk1"/>
          </a:effectRef>
          <a:fontRef idx="minor">
            <a:schemeClr val="dk1"/>
          </a:fontRef>
        </p:style>
        <p:txBody>
          <a:bodyPr wrap="square" rtlCol="0">
            <a:noAutofit/>
          </a:bodyPr>
          <a:lstStyle/>
          <a:p>
            <a:r>
              <a:rPr lang="en-US" sz="2000" b="1" dirty="0" smtClean="0">
                <a:solidFill>
                  <a:schemeClr val="tx1"/>
                </a:solidFill>
              </a:rPr>
              <a:t>Section 3.2: Cells</a:t>
            </a:r>
          </a:p>
          <a:p>
            <a:pPr lvl="0"/>
            <a:r>
              <a:rPr lang="en-US" sz="2000" b="1" dirty="0" smtClean="0">
                <a:solidFill>
                  <a:schemeClr val="tx1"/>
                </a:solidFill>
              </a:rPr>
              <a:t>3.2.1.1 Eukaryotic cells</a:t>
            </a:r>
          </a:p>
          <a:p>
            <a:pPr lvl="0"/>
            <a:r>
              <a:rPr lang="en-US" sz="2000" b="1" dirty="0" smtClean="0">
                <a:solidFill>
                  <a:schemeClr val="tx1"/>
                </a:solidFill>
              </a:rPr>
              <a:t>3.2.1.2 Prokaryotic cells and viruses</a:t>
            </a:r>
          </a:p>
          <a:p>
            <a:pPr lvl="0"/>
            <a:r>
              <a:rPr lang="en-US" sz="2000" b="1" dirty="0" smtClean="0">
                <a:solidFill>
                  <a:schemeClr val="accent5"/>
                </a:solidFill>
              </a:rPr>
              <a:t>3.2.1.3 Studying cells</a:t>
            </a:r>
          </a:p>
          <a:p>
            <a:pPr lvl="0"/>
            <a:r>
              <a:rPr lang="en-US" sz="2000" b="1" dirty="0" smtClean="0">
                <a:solidFill>
                  <a:schemeClr val="accent5"/>
                </a:solidFill>
              </a:rPr>
              <a:t>3.2.2 All cells arise from other cells</a:t>
            </a:r>
          </a:p>
          <a:p>
            <a:pPr lvl="0"/>
            <a:r>
              <a:rPr lang="en-US" sz="2000" b="1" dirty="0" smtClean="0">
                <a:solidFill>
                  <a:schemeClr val="accent5"/>
                </a:solidFill>
              </a:rPr>
              <a:t>3.2.3 Transport across cell membranes</a:t>
            </a:r>
          </a:p>
          <a:p>
            <a:pPr lvl="0"/>
            <a:r>
              <a:rPr lang="en-US" sz="2000" b="1" dirty="0" smtClean="0">
                <a:solidFill>
                  <a:schemeClr val="tx1"/>
                </a:solidFill>
              </a:rPr>
              <a:t>3.2.4 Cell recognition and the immune system</a:t>
            </a:r>
          </a:p>
        </p:txBody>
      </p:sp>
      <p:sp>
        <p:nvSpPr>
          <p:cNvPr id="8" name="TextBox 7"/>
          <p:cNvSpPr txBox="1"/>
          <p:nvPr/>
        </p:nvSpPr>
        <p:spPr>
          <a:xfrm>
            <a:off x="4182185" y="718458"/>
            <a:ext cx="7802986" cy="1959428"/>
          </a:xfrm>
          <a:prstGeom prst="roundRect">
            <a:avLst>
              <a:gd name="adj" fmla="val 3493"/>
            </a:avLst>
          </a:prstGeom>
          <a:noFill/>
        </p:spPr>
        <p:style>
          <a:lnRef idx="2">
            <a:schemeClr val="dk1"/>
          </a:lnRef>
          <a:fillRef idx="1">
            <a:schemeClr val="lt1"/>
          </a:fillRef>
          <a:effectRef idx="0">
            <a:schemeClr val="dk1"/>
          </a:effectRef>
          <a:fontRef idx="minor">
            <a:schemeClr val="dk1"/>
          </a:fontRef>
        </p:style>
        <p:txBody>
          <a:bodyPr wrap="square" rtlCol="0">
            <a:noAutofit/>
          </a:bodyPr>
          <a:lstStyle/>
          <a:p>
            <a:r>
              <a:rPr lang="en-US" sz="2000" b="1" dirty="0" smtClean="0"/>
              <a:t>Section 3.3 Organisms exchange substances with their environment</a:t>
            </a:r>
          </a:p>
          <a:p>
            <a:r>
              <a:rPr lang="en-US" sz="2000" b="1" dirty="0" smtClean="0"/>
              <a:t>3.3.1 Surface area to volume ratio</a:t>
            </a:r>
          </a:p>
          <a:p>
            <a:r>
              <a:rPr lang="en-US" sz="2000" b="1" dirty="0" smtClean="0"/>
              <a:t>3.3.2 Gas exchange</a:t>
            </a:r>
          </a:p>
          <a:p>
            <a:r>
              <a:rPr lang="en-US" sz="2000" b="1" dirty="0" smtClean="0"/>
              <a:t>3.3.3 Digestion and absorption</a:t>
            </a:r>
          </a:p>
          <a:p>
            <a:r>
              <a:rPr lang="en-US" sz="2000" b="1" dirty="0" smtClean="0">
                <a:solidFill>
                  <a:schemeClr val="accent5"/>
                </a:solidFill>
              </a:rPr>
              <a:t>3.3.4.1 Mass transport in animals</a:t>
            </a:r>
          </a:p>
          <a:p>
            <a:r>
              <a:rPr lang="en-US" sz="2000" b="1" dirty="0" smtClean="0">
                <a:solidFill>
                  <a:schemeClr val="accent5"/>
                </a:solidFill>
              </a:rPr>
              <a:t>3.3.4.2 Mass transport in plants</a:t>
            </a:r>
          </a:p>
          <a:p>
            <a:pPr marL="342900" lvl="0" indent="-342900">
              <a:buFont typeface="Arial" charset="0"/>
              <a:buChar char="•"/>
            </a:pPr>
            <a:endParaRPr lang="en-US" sz="2000" b="1" dirty="0" smtClean="0"/>
          </a:p>
        </p:txBody>
      </p:sp>
      <p:sp>
        <p:nvSpPr>
          <p:cNvPr id="9" name="TextBox 8"/>
          <p:cNvSpPr txBox="1"/>
          <p:nvPr/>
        </p:nvSpPr>
        <p:spPr>
          <a:xfrm>
            <a:off x="5763985" y="2792186"/>
            <a:ext cx="6221185" cy="3869870"/>
          </a:xfrm>
          <a:prstGeom prst="roundRect">
            <a:avLst>
              <a:gd name="adj" fmla="val 3493"/>
            </a:avLst>
          </a:prstGeom>
          <a:noFill/>
        </p:spPr>
        <p:style>
          <a:lnRef idx="2">
            <a:schemeClr val="dk1"/>
          </a:lnRef>
          <a:fillRef idx="1">
            <a:schemeClr val="lt1"/>
          </a:fillRef>
          <a:effectRef idx="0">
            <a:schemeClr val="dk1"/>
          </a:effectRef>
          <a:fontRef idx="minor">
            <a:schemeClr val="dk1"/>
          </a:fontRef>
        </p:style>
        <p:txBody>
          <a:bodyPr wrap="square" rtlCol="0">
            <a:noAutofit/>
          </a:bodyPr>
          <a:lstStyle/>
          <a:p>
            <a:r>
              <a:rPr lang="en-US" sz="2000" b="1" dirty="0" smtClean="0"/>
              <a:t>Section 3.4 Genetic information, variation and relationships between organisms</a:t>
            </a:r>
          </a:p>
          <a:p>
            <a:r>
              <a:rPr lang="en-US" sz="2000" b="1" dirty="0" smtClean="0"/>
              <a:t>3.4.1 DNA, genes and chromosomes</a:t>
            </a:r>
          </a:p>
          <a:p>
            <a:r>
              <a:rPr lang="en-US" sz="2000" b="1" dirty="0" smtClean="0"/>
              <a:t>3.4.2 DNA and protein synthesis</a:t>
            </a:r>
          </a:p>
          <a:p>
            <a:r>
              <a:rPr lang="en-US" sz="2000" b="1" dirty="0" smtClean="0"/>
              <a:t>3.4.3 Genetic diversity - mutations and meiosis</a:t>
            </a:r>
          </a:p>
          <a:p>
            <a:r>
              <a:rPr lang="en-US" sz="2000" b="1" dirty="0" smtClean="0">
                <a:solidFill>
                  <a:schemeClr val="accent5"/>
                </a:solidFill>
              </a:rPr>
              <a:t>3.4.4 Genetic diversity and adaptation – natural selection</a:t>
            </a:r>
          </a:p>
          <a:p>
            <a:r>
              <a:rPr lang="en-US" sz="2000" b="1" dirty="0" smtClean="0"/>
              <a:t>3.4.5 Species and taxonomy</a:t>
            </a:r>
          </a:p>
          <a:p>
            <a:r>
              <a:rPr lang="en-US" sz="2000" b="1" dirty="0" smtClean="0"/>
              <a:t>3.4.6 Biodiversity </a:t>
            </a:r>
          </a:p>
          <a:p>
            <a:r>
              <a:rPr lang="en-US" sz="2000" b="1" dirty="0" smtClean="0"/>
              <a:t>3.4.7 Investigating biodiversity</a:t>
            </a:r>
          </a:p>
          <a:p>
            <a:pPr marL="342900" lvl="0" indent="-342900">
              <a:buFont typeface="Arial" charset="0"/>
              <a:buChar char="•"/>
            </a:pPr>
            <a:endParaRPr lang="en-US" sz="2000" b="1" dirty="0" smtClean="0"/>
          </a:p>
        </p:txBody>
      </p:sp>
    </p:spTree>
    <p:extLst>
      <p:ext uri="{BB962C8B-B14F-4D97-AF65-F5344CB8AC3E}">
        <p14:creationId xmlns:p14="http://schemas.microsoft.com/office/powerpoint/2010/main" val="1942846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181685" y="152402"/>
            <a:ext cx="11803486" cy="451756"/>
          </a:xfrm>
          <a:prstGeom prst="roundRect">
            <a:avLst>
              <a:gd name="adj" fmla="val 3493"/>
            </a:avLst>
          </a:prstGeom>
          <a:noFill/>
        </p:spPr>
        <p:style>
          <a:lnRef idx="2">
            <a:schemeClr val="dk1"/>
          </a:lnRef>
          <a:fillRef idx="1">
            <a:schemeClr val="lt1"/>
          </a:fillRef>
          <a:effectRef idx="0">
            <a:schemeClr val="dk1"/>
          </a:effectRef>
          <a:fontRef idx="minor">
            <a:schemeClr val="dk1"/>
          </a:fontRef>
        </p:style>
        <p:txBody>
          <a:bodyPr wrap="square" rtlCol="0">
            <a:noAutofit/>
          </a:bodyPr>
          <a:lstStyle/>
          <a:p>
            <a:pPr lvl="0" algn="ctr"/>
            <a:r>
              <a:rPr lang="en-US" sz="2400" b="1" dirty="0"/>
              <a:t>Required </a:t>
            </a:r>
            <a:r>
              <a:rPr lang="en-US" sz="2400" b="1" dirty="0" err="1" smtClean="0"/>
              <a:t>Practicals</a:t>
            </a:r>
            <a:endParaRPr lang="en-US" sz="2400" b="1" dirty="0"/>
          </a:p>
        </p:txBody>
      </p:sp>
      <p:sp>
        <p:nvSpPr>
          <p:cNvPr id="7" name="TextBox 6"/>
          <p:cNvSpPr txBox="1"/>
          <p:nvPr/>
        </p:nvSpPr>
        <p:spPr>
          <a:xfrm>
            <a:off x="181685" y="768927"/>
            <a:ext cx="5865824" cy="5839691"/>
          </a:xfrm>
          <a:prstGeom prst="roundRect">
            <a:avLst>
              <a:gd name="adj" fmla="val 3493"/>
            </a:avLst>
          </a:prstGeom>
          <a:noFill/>
        </p:spPr>
        <p:style>
          <a:lnRef idx="2">
            <a:schemeClr val="dk1"/>
          </a:lnRef>
          <a:fillRef idx="1">
            <a:schemeClr val="lt1"/>
          </a:fillRef>
          <a:effectRef idx="0">
            <a:schemeClr val="dk1"/>
          </a:effectRef>
          <a:fontRef idx="minor">
            <a:schemeClr val="dk1"/>
          </a:fontRef>
        </p:style>
        <p:txBody>
          <a:bodyPr wrap="square" rtlCol="0">
            <a:noAutofit/>
          </a:bodyPr>
          <a:lstStyle/>
          <a:p>
            <a:r>
              <a:rPr lang="en-GB" sz="1400" b="1" dirty="0"/>
              <a:t>Can you describe </a:t>
            </a:r>
            <a:r>
              <a:rPr lang="en-GB" sz="1400" b="1" dirty="0" smtClean="0"/>
              <a:t>how you would investigate the effect of a named variable on the rate of an enzyme-controlled reaction:</a:t>
            </a:r>
          </a:p>
          <a:p>
            <a:pPr marL="285750" lvl="0" indent="-285750">
              <a:buFont typeface="Arial" charset="0"/>
              <a:buChar char="•"/>
            </a:pPr>
            <a:endParaRPr lang="en-GB" sz="1400" b="1" dirty="0" smtClean="0"/>
          </a:p>
        </p:txBody>
      </p:sp>
      <p:sp>
        <p:nvSpPr>
          <p:cNvPr id="13" name="TextBox 12"/>
          <p:cNvSpPr txBox="1"/>
          <p:nvPr/>
        </p:nvSpPr>
        <p:spPr>
          <a:xfrm>
            <a:off x="6119347" y="768927"/>
            <a:ext cx="5865824" cy="5839691"/>
          </a:xfrm>
          <a:prstGeom prst="roundRect">
            <a:avLst>
              <a:gd name="adj" fmla="val 3493"/>
            </a:avLst>
          </a:prstGeom>
          <a:noFill/>
        </p:spPr>
        <p:style>
          <a:lnRef idx="2">
            <a:schemeClr val="dk1"/>
          </a:lnRef>
          <a:fillRef idx="1">
            <a:schemeClr val="lt1"/>
          </a:fillRef>
          <a:effectRef idx="0">
            <a:schemeClr val="dk1"/>
          </a:effectRef>
          <a:fontRef idx="minor">
            <a:schemeClr val="dk1"/>
          </a:fontRef>
        </p:style>
        <p:txBody>
          <a:bodyPr wrap="square" rtlCol="0">
            <a:noAutofit/>
          </a:bodyPr>
          <a:lstStyle/>
          <a:p>
            <a:r>
              <a:rPr lang="en-GB" sz="1400" b="1" dirty="0"/>
              <a:t>Can you describe </a:t>
            </a:r>
            <a:r>
              <a:rPr lang="en-GB" sz="1400" b="1" dirty="0" smtClean="0"/>
              <a:t>how you would prepare squashes of cells from plant root tips and set up and use an optical microscope to identify the stages of mitosis in these stained squashes and how you </a:t>
            </a:r>
            <a:r>
              <a:rPr lang="en-GB" sz="1400" b="1" smtClean="0"/>
              <a:t>would calculate a </a:t>
            </a:r>
            <a:r>
              <a:rPr lang="en-GB" sz="1400" b="1" dirty="0" smtClean="0"/>
              <a:t>mitotic index:</a:t>
            </a:r>
          </a:p>
          <a:p>
            <a:pPr marL="285750" lvl="0" indent="-285750">
              <a:buFont typeface="Arial" charset="0"/>
              <a:buChar char="•"/>
            </a:pPr>
            <a:endParaRPr lang="en-GB" sz="1400" b="1" dirty="0" smtClean="0"/>
          </a:p>
        </p:txBody>
      </p:sp>
    </p:spTree>
    <p:extLst>
      <p:ext uri="{BB962C8B-B14F-4D97-AF65-F5344CB8AC3E}">
        <p14:creationId xmlns:p14="http://schemas.microsoft.com/office/powerpoint/2010/main" val="778706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181685" y="152402"/>
            <a:ext cx="11803486" cy="451756"/>
          </a:xfrm>
          <a:prstGeom prst="roundRect">
            <a:avLst>
              <a:gd name="adj" fmla="val 3493"/>
            </a:avLst>
          </a:prstGeom>
          <a:noFill/>
        </p:spPr>
        <p:style>
          <a:lnRef idx="2">
            <a:schemeClr val="dk1"/>
          </a:lnRef>
          <a:fillRef idx="1">
            <a:schemeClr val="lt1"/>
          </a:fillRef>
          <a:effectRef idx="0">
            <a:schemeClr val="dk1"/>
          </a:effectRef>
          <a:fontRef idx="minor">
            <a:schemeClr val="dk1"/>
          </a:fontRef>
        </p:style>
        <p:txBody>
          <a:bodyPr wrap="square" rtlCol="0">
            <a:noAutofit/>
          </a:bodyPr>
          <a:lstStyle/>
          <a:p>
            <a:pPr lvl="0" algn="ctr"/>
            <a:r>
              <a:rPr lang="en-US" sz="2400" b="1" dirty="0"/>
              <a:t>Required </a:t>
            </a:r>
            <a:r>
              <a:rPr lang="en-US" sz="2400" b="1" dirty="0" err="1" smtClean="0"/>
              <a:t>Practicals</a:t>
            </a:r>
            <a:r>
              <a:rPr lang="en-US" sz="2400" b="1" dirty="0" smtClean="0"/>
              <a:t> </a:t>
            </a:r>
            <a:endParaRPr lang="en-US" sz="2400" b="1" dirty="0"/>
          </a:p>
        </p:txBody>
      </p:sp>
      <p:sp>
        <p:nvSpPr>
          <p:cNvPr id="7" name="TextBox 6"/>
          <p:cNvSpPr txBox="1"/>
          <p:nvPr/>
        </p:nvSpPr>
        <p:spPr>
          <a:xfrm>
            <a:off x="181685" y="768927"/>
            <a:ext cx="5865824" cy="5839691"/>
          </a:xfrm>
          <a:prstGeom prst="roundRect">
            <a:avLst>
              <a:gd name="adj" fmla="val 3493"/>
            </a:avLst>
          </a:prstGeom>
          <a:noFill/>
        </p:spPr>
        <p:style>
          <a:lnRef idx="2">
            <a:schemeClr val="dk1"/>
          </a:lnRef>
          <a:fillRef idx="1">
            <a:schemeClr val="lt1"/>
          </a:fillRef>
          <a:effectRef idx="0">
            <a:schemeClr val="dk1"/>
          </a:effectRef>
          <a:fontRef idx="minor">
            <a:schemeClr val="dk1"/>
          </a:fontRef>
        </p:style>
        <p:txBody>
          <a:bodyPr wrap="square" rtlCol="0">
            <a:noAutofit/>
          </a:bodyPr>
          <a:lstStyle/>
          <a:p>
            <a:r>
              <a:rPr lang="en-GB" sz="1400" b="1" dirty="0"/>
              <a:t>Can you describe </a:t>
            </a:r>
            <a:r>
              <a:rPr lang="en-GB" sz="1400" b="1" dirty="0" smtClean="0"/>
              <a:t>how you would produce a dilution series of a solute to produce a calibration curve with which to identify the water potential of plant tissue:</a:t>
            </a:r>
          </a:p>
          <a:p>
            <a:pPr marL="285750" lvl="0" indent="-285750">
              <a:buFont typeface="Arial" charset="0"/>
              <a:buChar char="•"/>
            </a:pPr>
            <a:endParaRPr lang="en-GB" sz="1400" b="1" dirty="0" smtClean="0"/>
          </a:p>
        </p:txBody>
      </p:sp>
      <p:sp>
        <p:nvSpPr>
          <p:cNvPr id="13" name="TextBox 12"/>
          <p:cNvSpPr txBox="1"/>
          <p:nvPr/>
        </p:nvSpPr>
        <p:spPr>
          <a:xfrm>
            <a:off x="6119347" y="768927"/>
            <a:ext cx="5865824" cy="5839691"/>
          </a:xfrm>
          <a:prstGeom prst="roundRect">
            <a:avLst>
              <a:gd name="adj" fmla="val 3493"/>
            </a:avLst>
          </a:prstGeom>
          <a:noFill/>
        </p:spPr>
        <p:style>
          <a:lnRef idx="2">
            <a:schemeClr val="dk1"/>
          </a:lnRef>
          <a:fillRef idx="1">
            <a:schemeClr val="lt1"/>
          </a:fillRef>
          <a:effectRef idx="0">
            <a:schemeClr val="dk1"/>
          </a:effectRef>
          <a:fontRef idx="minor">
            <a:schemeClr val="dk1"/>
          </a:fontRef>
        </p:style>
        <p:txBody>
          <a:bodyPr wrap="square" rtlCol="0">
            <a:noAutofit/>
          </a:bodyPr>
          <a:lstStyle/>
          <a:p>
            <a:r>
              <a:rPr lang="en-GB" sz="1400" b="1" dirty="0"/>
              <a:t>Can you describe </a:t>
            </a:r>
            <a:r>
              <a:rPr lang="en-GB" sz="1400" b="1" dirty="0" smtClean="0"/>
              <a:t>how you would would investigate the effect of a named variable on the permeability of cell-surface membranes:</a:t>
            </a:r>
          </a:p>
          <a:p>
            <a:pPr marL="285750" lvl="0" indent="-285750">
              <a:buFont typeface="Arial" charset="0"/>
              <a:buChar char="•"/>
            </a:pPr>
            <a:endParaRPr lang="en-GB" sz="1400" b="1" dirty="0" smtClean="0"/>
          </a:p>
        </p:txBody>
      </p:sp>
    </p:spTree>
    <p:extLst>
      <p:ext uri="{BB962C8B-B14F-4D97-AF65-F5344CB8AC3E}">
        <p14:creationId xmlns:p14="http://schemas.microsoft.com/office/powerpoint/2010/main" val="1407946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181685" y="152402"/>
            <a:ext cx="11803486" cy="451756"/>
          </a:xfrm>
          <a:prstGeom prst="roundRect">
            <a:avLst>
              <a:gd name="adj" fmla="val 3493"/>
            </a:avLst>
          </a:prstGeom>
          <a:noFill/>
        </p:spPr>
        <p:style>
          <a:lnRef idx="2">
            <a:schemeClr val="dk1"/>
          </a:lnRef>
          <a:fillRef idx="1">
            <a:schemeClr val="lt1"/>
          </a:fillRef>
          <a:effectRef idx="0">
            <a:schemeClr val="dk1"/>
          </a:effectRef>
          <a:fontRef idx="minor">
            <a:schemeClr val="dk1"/>
          </a:fontRef>
        </p:style>
        <p:txBody>
          <a:bodyPr wrap="square" rtlCol="0">
            <a:noAutofit/>
          </a:bodyPr>
          <a:lstStyle/>
          <a:p>
            <a:pPr lvl="0" algn="ctr"/>
            <a:r>
              <a:rPr lang="en-US" sz="2400" b="1" dirty="0"/>
              <a:t>Required </a:t>
            </a:r>
            <a:r>
              <a:rPr lang="en-US" sz="2400" b="1" dirty="0" err="1" smtClean="0"/>
              <a:t>Practicals</a:t>
            </a:r>
            <a:endParaRPr lang="en-US" sz="2400" b="1" dirty="0"/>
          </a:p>
        </p:txBody>
      </p:sp>
      <p:sp>
        <p:nvSpPr>
          <p:cNvPr id="7" name="TextBox 6"/>
          <p:cNvSpPr txBox="1"/>
          <p:nvPr/>
        </p:nvSpPr>
        <p:spPr>
          <a:xfrm>
            <a:off x="181685" y="768927"/>
            <a:ext cx="5865824" cy="5839691"/>
          </a:xfrm>
          <a:prstGeom prst="roundRect">
            <a:avLst>
              <a:gd name="adj" fmla="val 3493"/>
            </a:avLst>
          </a:prstGeom>
          <a:noFill/>
        </p:spPr>
        <p:style>
          <a:lnRef idx="2">
            <a:schemeClr val="dk1"/>
          </a:lnRef>
          <a:fillRef idx="1">
            <a:schemeClr val="lt1"/>
          </a:fillRef>
          <a:effectRef idx="0">
            <a:schemeClr val="dk1"/>
          </a:effectRef>
          <a:fontRef idx="minor">
            <a:schemeClr val="dk1"/>
          </a:fontRef>
        </p:style>
        <p:txBody>
          <a:bodyPr wrap="square" rtlCol="0">
            <a:noAutofit/>
          </a:bodyPr>
          <a:lstStyle/>
          <a:p>
            <a:r>
              <a:rPr lang="en-GB" sz="1400" b="1" dirty="0"/>
              <a:t>Can you describe how you would would dissect an animal or plant gas exchange system, a mass transport system or an organ within such a </a:t>
            </a:r>
            <a:r>
              <a:rPr lang="en-GB" sz="1400" b="1" dirty="0" smtClean="0"/>
              <a:t>system</a:t>
            </a:r>
            <a:r>
              <a:rPr lang="en-GB" sz="1400" b="1" dirty="0"/>
              <a:t>:</a:t>
            </a:r>
          </a:p>
        </p:txBody>
      </p:sp>
      <p:sp>
        <p:nvSpPr>
          <p:cNvPr id="13" name="TextBox 12"/>
          <p:cNvSpPr txBox="1"/>
          <p:nvPr/>
        </p:nvSpPr>
        <p:spPr>
          <a:xfrm>
            <a:off x="6119347" y="768927"/>
            <a:ext cx="5865824" cy="5839691"/>
          </a:xfrm>
          <a:prstGeom prst="roundRect">
            <a:avLst>
              <a:gd name="adj" fmla="val 3493"/>
            </a:avLst>
          </a:prstGeom>
          <a:noFill/>
        </p:spPr>
        <p:style>
          <a:lnRef idx="2">
            <a:schemeClr val="dk1"/>
          </a:lnRef>
          <a:fillRef idx="1">
            <a:schemeClr val="lt1"/>
          </a:fillRef>
          <a:effectRef idx="0">
            <a:schemeClr val="dk1"/>
          </a:effectRef>
          <a:fontRef idx="minor">
            <a:schemeClr val="dk1"/>
          </a:fontRef>
        </p:style>
        <p:txBody>
          <a:bodyPr wrap="square" rtlCol="0">
            <a:noAutofit/>
          </a:bodyPr>
          <a:lstStyle/>
          <a:p>
            <a:pPr lvl="0"/>
            <a:r>
              <a:rPr lang="en-GB" sz="1400" b="1" dirty="0"/>
              <a:t>C</a:t>
            </a:r>
            <a:r>
              <a:rPr lang="en-GB" sz="1400" b="1" dirty="0" smtClean="0"/>
              <a:t>an you describe how you would use aseptic technique to investigate the effect of antimicrobial substances on microbial growth: </a:t>
            </a:r>
          </a:p>
        </p:txBody>
      </p:sp>
    </p:spTree>
    <p:extLst>
      <p:ext uri="{BB962C8B-B14F-4D97-AF65-F5344CB8AC3E}">
        <p14:creationId xmlns:p14="http://schemas.microsoft.com/office/powerpoint/2010/main" val="11968149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565</TotalTime>
  <Words>326</Words>
  <Application>Microsoft Office PowerPoint</Application>
  <PresentationFormat>Widescreen</PresentationFormat>
  <Paragraphs>43</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 J M Booth</dc:creator>
  <cp:lastModifiedBy>Alex Chappelow</cp:lastModifiedBy>
  <cp:revision>90</cp:revision>
  <cp:lastPrinted>2018-06-25T14:48:56Z</cp:lastPrinted>
  <dcterms:created xsi:type="dcterms:W3CDTF">2016-03-19T16:01:33Z</dcterms:created>
  <dcterms:modified xsi:type="dcterms:W3CDTF">2018-06-25T16:17:38Z</dcterms:modified>
</cp:coreProperties>
</file>