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56" r:id="rId3"/>
    <p:sldId id="257" r:id="rId4"/>
    <p:sldId id="258" r:id="rId5"/>
    <p:sldId id="259" r:id="rId6"/>
    <p:sldId id="260" r:id="rId7"/>
    <p:sldId id="262" r:id="rId8"/>
    <p:sldId id="263" r:id="rId9"/>
    <p:sldId id="264" r:id="rId10"/>
    <p:sldId id="265" r:id="rId11"/>
    <p:sldId id="272" r:id="rId12"/>
    <p:sldId id="266" r:id="rId13"/>
    <p:sldId id="267" r:id="rId14"/>
    <p:sldId id="269" r:id="rId15"/>
    <p:sldId id="270"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206"/>
  </p:normalViewPr>
  <p:slideViewPr>
    <p:cSldViewPr snapToGrid="0" snapToObjects="1">
      <p:cViewPr varScale="1">
        <p:scale>
          <a:sx n="81" d="100"/>
          <a:sy n="81" d="100"/>
        </p:scale>
        <p:origin x="114" y="5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9C0FD-2ACE-744B-A712-8526131E3F73}"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2496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9C0FD-2ACE-744B-A712-8526131E3F73}"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6815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9C0FD-2ACE-744B-A712-8526131E3F73}"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79893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9C0FD-2ACE-744B-A712-8526131E3F73}"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49183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9C0FD-2ACE-744B-A712-8526131E3F73}"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55164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9C0FD-2ACE-744B-A712-8526131E3F73}"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86338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9C0FD-2ACE-744B-A712-8526131E3F73}"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36269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9C0FD-2ACE-744B-A712-8526131E3F73}"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120901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9C0FD-2ACE-744B-A712-8526131E3F73}"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40013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9C0FD-2ACE-744B-A712-8526131E3F73}"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122698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9C0FD-2ACE-744B-A712-8526131E3F73}"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3AC97-BB9A-5F42-A2AD-EFF039322B98}" type="slidenum">
              <a:rPr lang="en-US" smtClean="0"/>
              <a:t>‹#›</a:t>
            </a:fld>
            <a:endParaRPr lang="en-US"/>
          </a:p>
        </p:txBody>
      </p:sp>
    </p:spTree>
    <p:extLst>
      <p:ext uri="{BB962C8B-B14F-4D97-AF65-F5344CB8AC3E}">
        <p14:creationId xmlns:p14="http://schemas.microsoft.com/office/powerpoint/2010/main" val="187648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9C0FD-2ACE-744B-A712-8526131E3F73}" type="datetimeFigureOut">
              <a:rPr lang="en-US" smtClean="0"/>
              <a:t>6/25/2018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3AC97-BB9A-5F42-A2AD-EFF039322B98}" type="slidenum">
              <a:rPr lang="en-US" smtClean="0"/>
              <a:t>‹#›</a:t>
            </a:fld>
            <a:endParaRPr lang="en-US"/>
          </a:p>
        </p:txBody>
      </p:sp>
    </p:spTree>
    <p:extLst>
      <p:ext uri="{BB962C8B-B14F-4D97-AF65-F5344CB8AC3E}">
        <p14:creationId xmlns:p14="http://schemas.microsoft.com/office/powerpoint/2010/main" val="107957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u="sng" dirty="0" smtClean="0"/>
              <a:t>Biology Support Pack</a:t>
            </a:r>
            <a:endParaRPr lang="en-GB" u="sng" dirty="0"/>
          </a:p>
        </p:txBody>
      </p:sp>
      <p:sp>
        <p:nvSpPr>
          <p:cNvPr id="4" name="TextBox 3"/>
          <p:cNvSpPr txBox="1"/>
          <p:nvPr/>
        </p:nvSpPr>
        <p:spPr>
          <a:xfrm>
            <a:off x="130629" y="1033153"/>
            <a:ext cx="5272644" cy="5909310"/>
          </a:xfrm>
          <a:prstGeom prst="rect">
            <a:avLst/>
          </a:prstGeom>
          <a:noFill/>
        </p:spPr>
        <p:txBody>
          <a:bodyPr wrap="square" rtlCol="0">
            <a:spAutoFit/>
          </a:bodyPr>
          <a:lstStyle/>
          <a:p>
            <a:r>
              <a:rPr lang="en-GB" dirty="0" smtClean="0"/>
              <a:t>This pack is designed to support independent learning and consolidation over the summer holidays.  It consists of a series of open questions, and together these will cover the entire course.  By completing this pack you will ensure that you have a basic knowledge of every topic in the lower sixth course.  This is a substantial piece of work and should take at least </a:t>
            </a:r>
            <a:r>
              <a:rPr lang="en-GB" b="1" dirty="0" smtClean="0"/>
              <a:t>20 hours.</a:t>
            </a:r>
            <a:endParaRPr lang="en-GB" dirty="0" smtClean="0"/>
          </a:p>
          <a:p>
            <a:endParaRPr lang="en-GB" dirty="0"/>
          </a:p>
          <a:p>
            <a:r>
              <a:rPr lang="en-GB" dirty="0" smtClean="0"/>
              <a:t>The open questions within this pack are simply a guide and starting point for the necessary independent learning that goes with each topic.  It is really important that you use them as prompts to direct your research and reading, and that you take time to look through your notes, the </a:t>
            </a:r>
            <a:r>
              <a:rPr lang="en-GB" dirty="0" err="1" smtClean="0"/>
              <a:t>powerpoints</a:t>
            </a:r>
            <a:r>
              <a:rPr lang="en-GB" dirty="0" smtClean="0"/>
              <a:t> available and any textbooks you have for each and every one of the questions contained within.</a:t>
            </a:r>
          </a:p>
          <a:p>
            <a:endParaRPr lang="en-GB" dirty="0"/>
          </a:p>
          <a:p>
            <a:r>
              <a:rPr lang="en-GB" b="1" dirty="0" smtClean="0"/>
              <a:t>See the example opposite for an idea of how to get the best out of this resource.  Your success in the upper sixth may depend on it.</a:t>
            </a:r>
            <a:endParaRPr lang="en-GB" b="1" dirty="0"/>
          </a:p>
        </p:txBody>
      </p:sp>
      <p:pic>
        <p:nvPicPr>
          <p:cNvPr id="5" name="Picture 4"/>
          <p:cNvPicPr>
            <a:picLocks noChangeAspect="1"/>
          </p:cNvPicPr>
          <p:nvPr/>
        </p:nvPicPr>
        <p:blipFill rotWithShape="1">
          <a:blip r:embed="rId2"/>
          <a:srcRect l="17438" t="31579" r="18374" b="43626"/>
          <a:stretch/>
        </p:blipFill>
        <p:spPr>
          <a:xfrm>
            <a:off x="5403273" y="74517"/>
            <a:ext cx="5047718" cy="1559936"/>
          </a:xfrm>
          <a:prstGeom prst="rect">
            <a:avLst/>
          </a:prstGeom>
        </p:spPr>
      </p:pic>
      <p:sp>
        <p:nvSpPr>
          <p:cNvPr id="6" name="TextBox 5"/>
          <p:cNvSpPr txBox="1"/>
          <p:nvPr/>
        </p:nvSpPr>
        <p:spPr>
          <a:xfrm>
            <a:off x="10347158" y="101220"/>
            <a:ext cx="1844842" cy="2123658"/>
          </a:xfrm>
          <a:prstGeom prst="rect">
            <a:avLst/>
          </a:prstGeom>
          <a:noFill/>
        </p:spPr>
        <p:txBody>
          <a:bodyPr wrap="square" rtlCol="0">
            <a:spAutoFit/>
          </a:bodyPr>
          <a:lstStyle/>
          <a:p>
            <a:r>
              <a:rPr lang="en-GB" sz="1200" b="1" u="sng" dirty="0" smtClean="0"/>
              <a:t>EXAMPLE:</a:t>
            </a:r>
          </a:p>
          <a:p>
            <a:r>
              <a:rPr lang="en-GB" sz="1200" dirty="0" smtClean="0"/>
              <a:t>We will use this question in order to model how this resource can be used to access the key concepts of the Biology course, but also to highlight the dangers of giving surface level responses without the required depth and research</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640216397"/>
              </p:ext>
            </p:extLst>
          </p:nvPr>
        </p:nvGraphicFramePr>
        <p:xfrm>
          <a:off x="5403273" y="2033905"/>
          <a:ext cx="4240464" cy="1010920"/>
        </p:xfrm>
        <a:graphic>
          <a:graphicData uri="http://schemas.openxmlformats.org/drawingml/2006/table">
            <a:tbl>
              <a:tblPr firstRow="1" bandRow="1">
                <a:tableStyleId>{5C22544A-7EE6-4342-B048-85BDC9FD1C3A}</a:tableStyleId>
              </a:tblPr>
              <a:tblGrid>
                <a:gridCol w="2120232"/>
                <a:gridCol w="2120232"/>
              </a:tblGrid>
              <a:tr h="370840">
                <a:tc>
                  <a:txBody>
                    <a:bodyPr/>
                    <a:lstStyle/>
                    <a:p>
                      <a:pPr algn="ctr"/>
                      <a:r>
                        <a:rPr lang="en-GB" sz="1200" dirty="0" smtClean="0"/>
                        <a:t>Globular proteins</a:t>
                      </a:r>
                      <a:endParaRPr lang="en-GB" sz="1200" dirty="0"/>
                    </a:p>
                  </a:txBody>
                  <a:tcPr/>
                </a:tc>
                <a:tc>
                  <a:txBody>
                    <a:bodyPr/>
                    <a:lstStyle/>
                    <a:p>
                      <a:pPr algn="ctr"/>
                      <a:r>
                        <a:rPr lang="en-GB" sz="1200" dirty="0" smtClean="0"/>
                        <a:t>Fibrous proteins</a:t>
                      </a:r>
                      <a:endParaRPr lang="en-GB" sz="1200" dirty="0"/>
                    </a:p>
                  </a:txBody>
                  <a:tcPr/>
                </a:tc>
              </a:tr>
              <a:tr h="370840">
                <a:tc>
                  <a:txBody>
                    <a:bodyPr/>
                    <a:lstStyle/>
                    <a:p>
                      <a:pPr algn="ctr"/>
                      <a:r>
                        <a:rPr lang="en-GB" sz="1200" dirty="0" smtClean="0"/>
                        <a:t>Folded 3D shape</a:t>
                      </a:r>
                    </a:p>
                    <a:p>
                      <a:pPr algn="ctr"/>
                      <a:r>
                        <a:rPr lang="en-GB" sz="1200" dirty="0" smtClean="0"/>
                        <a:t>Can have active site</a:t>
                      </a:r>
                    </a:p>
                    <a:p>
                      <a:pPr algn="ctr"/>
                      <a:r>
                        <a:rPr lang="en-GB" sz="1200" dirty="0" smtClean="0"/>
                        <a:t>Tertiary structure</a:t>
                      </a:r>
                      <a:endParaRPr lang="en-GB" sz="1200" dirty="0"/>
                    </a:p>
                  </a:txBody>
                  <a:tcPr/>
                </a:tc>
                <a:tc>
                  <a:txBody>
                    <a:bodyPr/>
                    <a:lstStyle/>
                    <a:p>
                      <a:pPr algn="ctr"/>
                      <a:r>
                        <a:rPr lang="en-GB" sz="1200" dirty="0" smtClean="0"/>
                        <a:t>Strong</a:t>
                      </a:r>
                    </a:p>
                    <a:p>
                      <a:pPr algn="ctr"/>
                      <a:r>
                        <a:rPr lang="en-GB" sz="1200" dirty="0" smtClean="0"/>
                        <a:t>Long</a:t>
                      </a:r>
                      <a:r>
                        <a:rPr lang="en-GB" sz="1200" baseline="0" dirty="0" smtClean="0"/>
                        <a:t> structure (fibres)</a:t>
                      </a:r>
                    </a:p>
                    <a:p>
                      <a:pPr algn="ctr"/>
                      <a:r>
                        <a:rPr lang="en-GB" sz="1200" baseline="0" dirty="0" smtClean="0"/>
                        <a:t>Many chains</a:t>
                      </a:r>
                      <a:endParaRPr lang="en-GB" sz="1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63711934"/>
              </p:ext>
            </p:extLst>
          </p:nvPr>
        </p:nvGraphicFramePr>
        <p:xfrm>
          <a:off x="5533901" y="4365704"/>
          <a:ext cx="6481636" cy="2249588"/>
        </p:xfrm>
        <a:graphic>
          <a:graphicData uri="http://schemas.openxmlformats.org/drawingml/2006/table">
            <a:tbl>
              <a:tblPr firstRow="1" bandRow="1">
                <a:tableStyleId>{5C22544A-7EE6-4342-B048-85BDC9FD1C3A}</a:tableStyleId>
              </a:tblPr>
              <a:tblGrid>
                <a:gridCol w="3240818"/>
                <a:gridCol w="3240818"/>
              </a:tblGrid>
              <a:tr h="329348">
                <a:tc>
                  <a:txBody>
                    <a:bodyPr/>
                    <a:lstStyle/>
                    <a:p>
                      <a:pPr algn="ctr"/>
                      <a:r>
                        <a:rPr lang="en-GB" sz="1200" dirty="0" smtClean="0"/>
                        <a:t>Globular proteins</a:t>
                      </a:r>
                      <a:endParaRPr lang="en-GB" sz="1200" dirty="0"/>
                    </a:p>
                  </a:txBody>
                  <a:tcPr/>
                </a:tc>
                <a:tc>
                  <a:txBody>
                    <a:bodyPr/>
                    <a:lstStyle/>
                    <a:p>
                      <a:pPr algn="ctr"/>
                      <a:r>
                        <a:rPr lang="en-GB" sz="1200" dirty="0" smtClean="0"/>
                        <a:t>Fibrous proteins</a:t>
                      </a:r>
                      <a:endParaRPr lang="en-GB" sz="1200" dirty="0"/>
                    </a:p>
                  </a:txBody>
                  <a:tcPr/>
                </a:tc>
              </a:tr>
              <a:tr h="370840">
                <a:tc>
                  <a:txBody>
                    <a:bodyPr/>
                    <a:lstStyle/>
                    <a:p>
                      <a:pPr algn="l"/>
                      <a:r>
                        <a:rPr lang="en-GB" sz="1200" dirty="0" smtClean="0"/>
                        <a:t>Tertiary structure (further</a:t>
                      </a:r>
                      <a:r>
                        <a:rPr lang="en-GB" sz="1200" baseline="0" dirty="0" smtClean="0"/>
                        <a:t> folding of alpha helixes and beta pleats).  Created </a:t>
                      </a:r>
                      <a:r>
                        <a:rPr lang="en-GB" sz="1200" u="sng" baseline="0" dirty="0" smtClean="0"/>
                        <a:t>specific 3D shape</a:t>
                      </a:r>
                    </a:p>
                    <a:p>
                      <a:pPr algn="l"/>
                      <a:r>
                        <a:rPr lang="en-GB" sz="1200" dirty="0" smtClean="0"/>
                        <a:t>Huge</a:t>
                      </a:r>
                      <a:r>
                        <a:rPr lang="en-GB" sz="1200" baseline="0" dirty="0" smtClean="0"/>
                        <a:t> variety because a change of 1 amino acid in the primary structure can alter the entire shape – can have many different roles.</a:t>
                      </a:r>
                    </a:p>
                    <a:p>
                      <a:pPr algn="l"/>
                      <a:r>
                        <a:rPr lang="en-GB" sz="1200" baseline="0" dirty="0" smtClean="0"/>
                        <a:t>Binding site – active site in enzyme, receptors for hormones </a:t>
                      </a:r>
                      <a:r>
                        <a:rPr lang="en-GB" sz="1200" baseline="0" dirty="0" err="1" smtClean="0"/>
                        <a:t>etc</a:t>
                      </a:r>
                      <a:r>
                        <a:rPr lang="en-GB" sz="1200" baseline="0" dirty="0" smtClean="0"/>
                        <a:t> have </a:t>
                      </a:r>
                      <a:r>
                        <a:rPr lang="en-GB" sz="1200" u="sng" baseline="0" dirty="0" smtClean="0"/>
                        <a:t>specificity</a:t>
                      </a:r>
                      <a:endParaRPr lang="en-GB" sz="1200" baseline="0" dirty="0" smtClean="0"/>
                    </a:p>
                    <a:p>
                      <a:pPr algn="l"/>
                      <a:r>
                        <a:rPr lang="en-GB" sz="1200" baseline="0" dirty="0" smtClean="0"/>
                        <a:t>Can be soluble – conduct metabolic reactions in cytoplasm</a:t>
                      </a:r>
                    </a:p>
                    <a:p>
                      <a:pPr algn="l"/>
                      <a:r>
                        <a:rPr lang="en-GB" sz="1200" baseline="0" dirty="0" smtClean="0"/>
                        <a:t>Can be membrane bound (receptors)</a:t>
                      </a:r>
                      <a:endParaRPr lang="en-GB" sz="1200" dirty="0"/>
                    </a:p>
                  </a:txBody>
                  <a:tcPr/>
                </a:tc>
                <a:tc>
                  <a:txBody>
                    <a:bodyPr/>
                    <a:lstStyle/>
                    <a:p>
                      <a:pPr algn="ctr"/>
                      <a:r>
                        <a:rPr lang="en-GB" sz="1200" dirty="0" smtClean="0"/>
                        <a:t>Long</a:t>
                      </a:r>
                      <a:r>
                        <a:rPr lang="en-GB" sz="1200" baseline="0" dirty="0" smtClean="0"/>
                        <a:t> parallel chains, Unbranched chains in primary structure, secondary is tightly wound helixes, Lots of glycine allows close packing of multiple chains, further coiling in tertiary structure.  Chains are joined together with disulphide bonds – giving strength (</a:t>
                      </a:r>
                      <a:r>
                        <a:rPr lang="en-GB" sz="1200" baseline="0" dirty="0" err="1" smtClean="0"/>
                        <a:t>quarternary</a:t>
                      </a:r>
                      <a:r>
                        <a:rPr lang="en-GB" sz="1200" baseline="0" dirty="0" smtClean="0"/>
                        <a:t> structure).</a:t>
                      </a:r>
                    </a:p>
                    <a:p>
                      <a:pPr algn="ctr"/>
                      <a:r>
                        <a:rPr lang="en-GB" sz="1200" baseline="0" dirty="0" smtClean="0"/>
                        <a:t>No variability in structure, but forms long insoluble and strong fibres (bit like a rope).  Structural function e.g. tendons.</a:t>
                      </a:r>
                      <a:endParaRPr lang="en-GB" sz="1200" dirty="0"/>
                    </a:p>
                  </a:txBody>
                  <a:tcPr/>
                </a:tc>
              </a:tr>
            </a:tbl>
          </a:graphicData>
        </a:graphic>
      </p:graphicFrame>
      <p:sp>
        <p:nvSpPr>
          <p:cNvPr id="10" name="TextBox 9"/>
          <p:cNvSpPr txBox="1"/>
          <p:nvPr/>
        </p:nvSpPr>
        <p:spPr>
          <a:xfrm>
            <a:off x="10047364" y="2224878"/>
            <a:ext cx="1968173"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dirty="0" smtClean="0"/>
              <a:t>Short, single statement answers.  No evidence of reading.  This answer is not much use in preparing for an A level exam question</a:t>
            </a:r>
            <a:endParaRPr lang="en-GB" sz="1000" dirty="0"/>
          </a:p>
        </p:txBody>
      </p:sp>
      <p:cxnSp>
        <p:nvCxnSpPr>
          <p:cNvPr id="12" name="Straight Arrow Connector 11"/>
          <p:cNvCxnSpPr>
            <a:stCxn id="10" idx="1"/>
          </p:cNvCxnSpPr>
          <p:nvPr/>
        </p:nvCxnSpPr>
        <p:spPr>
          <a:xfrm flipH="1" flipV="1">
            <a:off x="9529011" y="2639775"/>
            <a:ext cx="518353" cy="15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33901" y="3383217"/>
            <a:ext cx="6452288"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dirty="0" smtClean="0"/>
              <a:t>This answer shows evidence of thought and research.  The student has selected all of the A level specific concepts relevant, clearly by doing some background reading, and they have summarised them in a clear way.  This student is now ready to face an A level question on this topic.</a:t>
            </a:r>
            <a:endParaRPr lang="en-GB" sz="1000" dirty="0"/>
          </a:p>
        </p:txBody>
      </p:sp>
      <p:cxnSp>
        <p:nvCxnSpPr>
          <p:cNvPr id="15" name="Straight Arrow Connector 14"/>
          <p:cNvCxnSpPr/>
          <p:nvPr/>
        </p:nvCxnSpPr>
        <p:spPr>
          <a:xfrm flipH="1">
            <a:off x="7090611" y="3783327"/>
            <a:ext cx="16042" cy="582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914021" y="3783327"/>
            <a:ext cx="133343" cy="582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158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- 3.1.4.2 Enzymes</a:t>
            </a:r>
          </a:p>
        </p:txBody>
      </p:sp>
      <p:sp>
        <p:nvSpPr>
          <p:cNvPr id="23" name="TextBox 22"/>
          <p:cNvSpPr txBox="1"/>
          <p:nvPr/>
        </p:nvSpPr>
        <p:spPr>
          <a:xfrm>
            <a:off x="181686" y="795544"/>
            <a:ext cx="2956369" cy="59100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How does the </a:t>
            </a:r>
            <a:r>
              <a:rPr lang="en-US" sz="1400" b="1" smtClean="0"/>
              <a:t>temperature affect the rate of an enzyme-controlled reaction?</a:t>
            </a:r>
            <a:endParaRPr lang="en-GB" sz="1400" b="1" dirty="0"/>
          </a:p>
        </p:txBody>
      </p:sp>
      <p:sp>
        <p:nvSpPr>
          <p:cNvPr id="12" name="TextBox 11"/>
          <p:cNvSpPr txBox="1"/>
          <p:nvPr/>
        </p:nvSpPr>
        <p:spPr>
          <a:xfrm>
            <a:off x="3285104" y="805932"/>
            <a:ext cx="2956369" cy="589966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How does the pH affect the rate of an enzyme-controlled reaction?</a:t>
            </a:r>
            <a:endParaRPr lang="en-GB" sz="1400" b="1" dirty="0"/>
          </a:p>
        </p:txBody>
      </p:sp>
      <p:sp>
        <p:nvSpPr>
          <p:cNvPr id="13" name="TextBox 12"/>
          <p:cNvSpPr txBox="1"/>
          <p:nvPr/>
        </p:nvSpPr>
        <p:spPr>
          <a:xfrm>
            <a:off x="6388522" y="805932"/>
            <a:ext cx="2797042" cy="589966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How does the </a:t>
            </a:r>
            <a:r>
              <a:rPr lang="en-US" sz="1400" b="1" smtClean="0"/>
              <a:t>substrate concentration affect </a:t>
            </a:r>
            <a:r>
              <a:rPr lang="en-US" sz="1400" b="1" dirty="0" smtClean="0"/>
              <a:t>the rate of an enzyme-controlled reaction?</a:t>
            </a:r>
            <a:endParaRPr lang="en-GB" sz="1400" b="1" dirty="0"/>
          </a:p>
        </p:txBody>
      </p:sp>
      <p:sp>
        <p:nvSpPr>
          <p:cNvPr id="16" name="TextBox 15"/>
          <p:cNvSpPr txBox="1"/>
          <p:nvPr/>
        </p:nvSpPr>
        <p:spPr>
          <a:xfrm>
            <a:off x="9351818" y="805932"/>
            <a:ext cx="2633353" cy="589966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How does the enzyme concentration affect the rate of an enzyme-controlled reaction?</a:t>
            </a:r>
            <a:endParaRPr lang="en-GB" sz="1400" b="1" dirty="0"/>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3630" y="5239465"/>
            <a:ext cx="1025713"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165" y="5239465"/>
            <a:ext cx="1462067"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869" y="5239466"/>
            <a:ext cx="1514695" cy="1445584"/>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284" y="5317052"/>
            <a:ext cx="1589887" cy="1388548"/>
          </a:xfrm>
          <a:prstGeom prst="rect">
            <a:avLst/>
          </a:prstGeom>
        </p:spPr>
      </p:pic>
    </p:spTree>
    <p:extLst>
      <p:ext uri="{BB962C8B-B14F-4D97-AF65-F5344CB8AC3E}">
        <p14:creationId xmlns:p14="http://schemas.microsoft.com/office/powerpoint/2010/main" val="541506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- 3.1.4.2 Enzymes</a:t>
            </a:r>
          </a:p>
        </p:txBody>
      </p:sp>
      <p:sp>
        <p:nvSpPr>
          <p:cNvPr id="5" name="TextBox 4"/>
          <p:cNvSpPr txBox="1"/>
          <p:nvPr/>
        </p:nvSpPr>
        <p:spPr>
          <a:xfrm>
            <a:off x="181685" y="753980"/>
            <a:ext cx="6127088" cy="593776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Explain how a competitive inhibitor affects enzyme function (relate to the graph)</a:t>
            </a:r>
            <a:endParaRPr lang="en-GB" sz="1400" b="1" dirty="0"/>
          </a:p>
        </p:txBody>
      </p:sp>
      <p:sp>
        <p:nvSpPr>
          <p:cNvPr id="6" name="TextBox 5"/>
          <p:cNvSpPr txBox="1"/>
          <p:nvPr/>
        </p:nvSpPr>
        <p:spPr>
          <a:xfrm>
            <a:off x="6308773" y="753981"/>
            <a:ext cx="5772097" cy="593776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a:t>Explain how a </a:t>
            </a:r>
            <a:r>
              <a:rPr lang="en-US" sz="1400" b="1" dirty="0" smtClean="0"/>
              <a:t>non-competitive </a:t>
            </a:r>
            <a:r>
              <a:rPr lang="en-US" sz="1400" b="1" dirty="0"/>
              <a:t>inhibitor affects enzyme function (relate to the graph)</a:t>
            </a:r>
            <a:endParaRPr lang="en-GB" sz="14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115" y="1863971"/>
            <a:ext cx="4261210" cy="3189291"/>
          </a:xfrm>
          <a:prstGeom prst="rect">
            <a:avLst/>
          </a:prstGeom>
        </p:spPr>
      </p:pic>
    </p:spTree>
    <p:extLst>
      <p:ext uri="{BB962C8B-B14F-4D97-AF65-F5344CB8AC3E}">
        <p14:creationId xmlns:p14="http://schemas.microsoft.com/office/powerpoint/2010/main" val="3516954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- 3.1.5.1 Nucleic acid structure</a:t>
            </a:r>
          </a:p>
        </p:txBody>
      </p:sp>
      <p:sp>
        <p:nvSpPr>
          <p:cNvPr id="28" name="TextBox 27"/>
          <p:cNvSpPr txBox="1"/>
          <p:nvPr/>
        </p:nvSpPr>
        <p:spPr>
          <a:xfrm>
            <a:off x="181685" y="795544"/>
            <a:ext cx="4344595" cy="123899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smtClean="0"/>
              <a:t>What are DNA and RNA and what are their functions?</a:t>
            </a:r>
            <a:endParaRPr lang="en-GB" sz="1400" b="1" dirty="0"/>
          </a:p>
        </p:txBody>
      </p:sp>
      <p:sp>
        <p:nvSpPr>
          <p:cNvPr id="29" name="TextBox 28"/>
          <p:cNvSpPr txBox="1"/>
          <p:nvPr/>
        </p:nvSpPr>
        <p:spPr>
          <a:xfrm>
            <a:off x="181686" y="2225926"/>
            <a:ext cx="3681654" cy="191173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is the structure of a nucleotide? Draw and label a nucleotide.</a:t>
            </a:r>
            <a:endParaRPr lang="en-GB" sz="1400" b="1" dirty="0"/>
          </a:p>
        </p:txBody>
      </p:sp>
      <p:sp>
        <p:nvSpPr>
          <p:cNvPr id="30" name="TextBox 29"/>
          <p:cNvSpPr txBox="1"/>
          <p:nvPr/>
        </p:nvSpPr>
        <p:spPr>
          <a:xfrm>
            <a:off x="4693469" y="795544"/>
            <a:ext cx="3421831" cy="123899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Explain the complementary base pairing rules:</a:t>
            </a:r>
            <a:endParaRPr lang="en-GB" sz="1400" b="1" dirty="0"/>
          </a:p>
        </p:txBody>
      </p:sp>
      <p:sp>
        <p:nvSpPr>
          <p:cNvPr id="31" name="TextBox 30"/>
          <p:cNvSpPr txBox="1"/>
          <p:nvPr/>
        </p:nvSpPr>
        <p:spPr>
          <a:xfrm>
            <a:off x="181685" y="4329046"/>
            <a:ext cx="3681655" cy="223177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compare and contrast the components of a DNA and RNA nucleotide:</a:t>
            </a:r>
            <a:endParaRPr lang="en-GB" sz="1400" b="1" dirty="0"/>
          </a:p>
        </p:txBody>
      </p:sp>
      <p:sp>
        <p:nvSpPr>
          <p:cNvPr id="32" name="TextBox 31"/>
          <p:cNvSpPr txBox="1"/>
          <p:nvPr/>
        </p:nvSpPr>
        <p:spPr>
          <a:xfrm>
            <a:off x="4030529" y="2225926"/>
            <a:ext cx="4084771" cy="191173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is a </a:t>
            </a:r>
            <a:r>
              <a:rPr lang="en-US" sz="1400" b="1" dirty="0" err="1" smtClean="0"/>
              <a:t>phosphodiester</a:t>
            </a:r>
            <a:r>
              <a:rPr lang="en-US" sz="1400" b="1" dirty="0" smtClean="0"/>
              <a:t> bond and how is it formed?</a:t>
            </a:r>
            <a:endParaRPr lang="en-GB" sz="1400" b="1" dirty="0"/>
          </a:p>
        </p:txBody>
      </p:sp>
      <p:sp>
        <p:nvSpPr>
          <p:cNvPr id="33" name="TextBox 32"/>
          <p:cNvSpPr txBox="1"/>
          <p:nvPr/>
        </p:nvSpPr>
        <p:spPr>
          <a:xfrm>
            <a:off x="4041042" y="4329046"/>
            <a:ext cx="4084771" cy="223177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compare and contrast the structure of DNA and RNA molecules?</a:t>
            </a:r>
            <a:endParaRPr lang="en-GB" sz="1400" b="1" dirty="0"/>
          </a:p>
        </p:txBody>
      </p:sp>
      <p:sp>
        <p:nvSpPr>
          <p:cNvPr id="34" name="TextBox 33"/>
          <p:cNvSpPr txBox="1"/>
          <p:nvPr/>
        </p:nvSpPr>
        <p:spPr>
          <a:xfrm>
            <a:off x="8282489" y="795544"/>
            <a:ext cx="3681654" cy="334211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How is </a:t>
            </a:r>
            <a:r>
              <a:rPr lang="en-US" sz="1400" b="1" smtClean="0"/>
              <a:t>the structure of DNA related to its function?</a:t>
            </a:r>
            <a:endParaRPr lang="en-GB" sz="1400" b="1" dirty="0"/>
          </a:p>
        </p:txBody>
      </p:sp>
      <p:sp>
        <p:nvSpPr>
          <p:cNvPr id="11" name="TextBox 10"/>
          <p:cNvSpPr txBox="1"/>
          <p:nvPr/>
        </p:nvSpPr>
        <p:spPr>
          <a:xfrm>
            <a:off x="8278214" y="4329046"/>
            <a:ext cx="3685930" cy="223177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is Chargaff’s rule and what does it tell us about the proportions of the different bases in DNA?</a:t>
            </a:r>
            <a:endParaRPr lang="en-GB" sz="1400" b="1" dirty="0"/>
          </a:p>
        </p:txBody>
      </p:sp>
    </p:spTree>
    <p:extLst>
      <p:ext uri="{BB962C8B-B14F-4D97-AF65-F5344CB8AC3E}">
        <p14:creationId xmlns:p14="http://schemas.microsoft.com/office/powerpoint/2010/main" val="8724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90" y="1586492"/>
            <a:ext cx="5543550" cy="4686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- 3.1.5.2 DNA Replication</a:t>
            </a:r>
          </a:p>
        </p:txBody>
      </p:sp>
      <p:sp>
        <p:nvSpPr>
          <p:cNvPr id="23" name="TextBox 22"/>
          <p:cNvSpPr txBox="1"/>
          <p:nvPr/>
        </p:nvSpPr>
        <p:spPr>
          <a:xfrm>
            <a:off x="181685" y="764178"/>
            <a:ext cx="7362115" cy="585671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describe the semi-conservative method of DNA replication?</a:t>
            </a:r>
            <a:endParaRPr lang="en-GB" sz="1400" b="1" dirty="0"/>
          </a:p>
        </p:txBody>
      </p:sp>
      <p:sp>
        <p:nvSpPr>
          <p:cNvPr id="12" name="TextBox 11"/>
          <p:cNvSpPr txBox="1"/>
          <p:nvPr/>
        </p:nvSpPr>
        <p:spPr>
          <a:xfrm>
            <a:off x="7749540" y="764178"/>
            <a:ext cx="4203411" cy="585671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Explain how this experiment proves that DNA replication is semi conservative</a:t>
            </a:r>
            <a:r>
              <a:rPr lang="en-US" sz="1400" b="1" dirty="0" smtClean="0">
                <a:effectLst/>
              </a:rPr>
              <a:t> </a:t>
            </a:r>
            <a:endParaRPr lang="en-GB" sz="1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127" y="2596274"/>
            <a:ext cx="3995824" cy="2508528"/>
          </a:xfrm>
          <a:prstGeom prst="rect">
            <a:avLst/>
          </a:prstGeom>
        </p:spPr>
      </p:pic>
    </p:spTree>
    <p:extLst>
      <p:ext uri="{BB962C8B-B14F-4D97-AF65-F5344CB8AC3E}">
        <p14:creationId xmlns:p14="http://schemas.microsoft.com/office/powerpoint/2010/main" val="4978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- 3.1.6 ATP</a:t>
            </a:r>
          </a:p>
        </p:txBody>
      </p:sp>
      <p:sp>
        <p:nvSpPr>
          <p:cNvPr id="12" name="TextBox 11"/>
          <p:cNvSpPr txBox="1"/>
          <p:nvPr/>
        </p:nvSpPr>
        <p:spPr>
          <a:xfrm>
            <a:off x="181685" y="764178"/>
            <a:ext cx="4203411" cy="135556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describe how a single molecule of adenosine triphosphate (ATP) is a nucleotide derivative?</a:t>
            </a:r>
            <a:r>
              <a:rPr lang="en-US" sz="1400" b="1" dirty="0" smtClean="0">
                <a:effectLst/>
              </a:rPr>
              <a:t> </a:t>
            </a:r>
            <a:endParaRPr lang="en-GB" sz="1400" b="1" dirty="0"/>
          </a:p>
        </p:txBody>
      </p:sp>
      <p:sp>
        <p:nvSpPr>
          <p:cNvPr id="7" name="TextBox 6"/>
          <p:cNvSpPr txBox="1"/>
          <p:nvPr/>
        </p:nvSpPr>
        <p:spPr>
          <a:xfrm>
            <a:off x="181685" y="2279766"/>
            <a:ext cx="4203411" cy="2479270"/>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Draw a labelled molecule of ATP:</a:t>
            </a:r>
            <a:endParaRPr lang="en-GB" sz="1400" b="1" dirty="0"/>
          </a:p>
        </p:txBody>
      </p:sp>
      <p:sp>
        <p:nvSpPr>
          <p:cNvPr id="8" name="TextBox 7"/>
          <p:cNvSpPr txBox="1"/>
          <p:nvPr/>
        </p:nvSpPr>
        <p:spPr>
          <a:xfrm>
            <a:off x="4587433" y="764178"/>
            <a:ext cx="3589316" cy="399485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explain how ATP is converted to ADP? Include the type of reaction that it is and the enzyme that </a:t>
            </a:r>
            <a:r>
              <a:rPr lang="en-US" sz="1400" b="1" dirty="0" err="1" smtClean="0"/>
              <a:t>catalyses</a:t>
            </a:r>
            <a:r>
              <a:rPr lang="en-US" sz="1400" b="1" dirty="0" smtClean="0"/>
              <a:t> it.</a:t>
            </a:r>
            <a:endParaRPr lang="en-GB" sz="1400" b="1" dirty="0"/>
          </a:p>
        </p:txBody>
      </p:sp>
      <p:sp>
        <p:nvSpPr>
          <p:cNvPr id="9" name="TextBox 8"/>
          <p:cNvSpPr txBox="1"/>
          <p:nvPr/>
        </p:nvSpPr>
        <p:spPr>
          <a:xfrm>
            <a:off x="8379086" y="764178"/>
            <a:ext cx="3606085" cy="399485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explain how ATP is </a:t>
            </a:r>
            <a:r>
              <a:rPr lang="en-US" sz="1400" b="1" dirty="0" err="1" smtClean="0"/>
              <a:t>resynthesised</a:t>
            </a:r>
            <a:r>
              <a:rPr lang="en-US" sz="1400" b="1" dirty="0" smtClean="0"/>
              <a:t> from ADP? Include the type of reaction that it is and the enzyme that </a:t>
            </a:r>
            <a:r>
              <a:rPr lang="en-US" sz="1400" b="1" dirty="0" err="1" smtClean="0"/>
              <a:t>catalyses</a:t>
            </a:r>
            <a:r>
              <a:rPr lang="en-US" sz="1400" b="1" dirty="0" smtClean="0"/>
              <a:t> it.</a:t>
            </a:r>
          </a:p>
          <a:p>
            <a:endParaRPr lang="en-US" sz="1400" b="1" dirty="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r>
              <a:rPr lang="en-US" sz="1400" b="1" dirty="0" smtClean="0"/>
              <a:t>What three ways is ATP </a:t>
            </a:r>
            <a:r>
              <a:rPr lang="en-US" sz="1400" b="1" dirty="0" err="1" smtClean="0"/>
              <a:t>resynthesised</a:t>
            </a:r>
            <a:r>
              <a:rPr lang="en-US" sz="1400" b="1" dirty="0" smtClean="0"/>
              <a:t>?</a:t>
            </a:r>
            <a:endParaRPr lang="en-GB" sz="1400" b="1" dirty="0"/>
          </a:p>
        </p:txBody>
      </p:sp>
      <p:sp>
        <p:nvSpPr>
          <p:cNvPr id="10" name="TextBox 9"/>
          <p:cNvSpPr txBox="1"/>
          <p:nvPr/>
        </p:nvSpPr>
        <p:spPr>
          <a:xfrm>
            <a:off x="5611092" y="4908966"/>
            <a:ext cx="6425138" cy="164917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are </a:t>
            </a:r>
            <a:r>
              <a:rPr lang="en-US" sz="1400" b="1" smtClean="0"/>
              <a:t>the roles of ATP?</a:t>
            </a:r>
            <a:endParaRPr lang="en-GB" sz="1400" b="1" dirty="0"/>
          </a:p>
        </p:txBody>
      </p:sp>
      <p:sp>
        <p:nvSpPr>
          <p:cNvPr id="13" name="TextBox 12"/>
          <p:cNvSpPr txBox="1"/>
          <p:nvPr/>
        </p:nvSpPr>
        <p:spPr>
          <a:xfrm>
            <a:off x="181685" y="4908966"/>
            <a:ext cx="5242370" cy="1649175"/>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Why is ATP suitable for its function?</a:t>
            </a:r>
            <a:endParaRPr lang="en-GB" sz="1400" b="1" dirty="0"/>
          </a:p>
        </p:txBody>
      </p:sp>
    </p:spTree>
    <p:extLst>
      <p:ext uri="{BB962C8B-B14F-4D97-AF65-F5344CB8AC3E}">
        <p14:creationId xmlns:p14="http://schemas.microsoft.com/office/powerpoint/2010/main" val="66107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7015230" y="867384"/>
            <a:ext cx="1720194" cy="1149155"/>
          </a:xfrm>
          <a:prstGeom prst="rect">
            <a:avLst/>
          </a:prstGeom>
          <a:noFill/>
          <a:ln>
            <a:noFill/>
          </a:ln>
        </p:spPr>
      </p:pic>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- 3.1.7 Water and 3.1.8 Inorganic Ions </a:t>
            </a:r>
          </a:p>
        </p:txBody>
      </p:sp>
      <p:sp>
        <p:nvSpPr>
          <p:cNvPr id="12" name="TextBox 11"/>
          <p:cNvSpPr txBox="1"/>
          <p:nvPr/>
        </p:nvSpPr>
        <p:spPr>
          <a:xfrm>
            <a:off x="181685" y="764178"/>
            <a:ext cx="4203411" cy="135556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Draw a water molecule and explain what is meant by dipolar:</a:t>
            </a:r>
            <a:endParaRPr lang="en-GB" sz="1400" b="1" dirty="0"/>
          </a:p>
        </p:txBody>
      </p:sp>
      <p:sp>
        <p:nvSpPr>
          <p:cNvPr id="7" name="TextBox 6"/>
          <p:cNvSpPr txBox="1"/>
          <p:nvPr/>
        </p:nvSpPr>
        <p:spPr>
          <a:xfrm>
            <a:off x="181685" y="2279766"/>
            <a:ext cx="8553739" cy="432885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r>
              <a:rPr lang="en-GB" sz="1400" b="1" dirty="0" smtClean="0"/>
              <a:t>What are the properties that are important in water? How are these properties linked the the polar nature of the molecule? </a:t>
            </a:r>
            <a:r>
              <a:rPr lang="en-US" sz="1400" b="1" dirty="0" smtClean="0">
                <a:effectLst/>
                <a:latin typeface="Calibri" charset="0"/>
                <a:ea typeface="Calibri" charset="0"/>
                <a:cs typeface="Calibri" charset="0"/>
              </a:rPr>
              <a:t>What is the significance of these properties to living organisms and processes?</a:t>
            </a:r>
            <a:endParaRPr lang="en-US" sz="1050" b="1" dirty="0" smtClean="0">
              <a:effectLst/>
              <a:latin typeface="Calibri" charset="0"/>
              <a:ea typeface="Calibri" charset="0"/>
              <a:cs typeface="Calibri" charset="0"/>
            </a:endParaRPr>
          </a:p>
          <a:p>
            <a:r>
              <a:rPr lang="en-GB" sz="1400" b="1" dirty="0" smtClean="0"/>
              <a:t>Try to use the following terms in your answer: solvent, specific heat capacity, latent heat of vaporisation, cohesion, metabolite, density, transparent. </a:t>
            </a:r>
          </a:p>
          <a:p>
            <a:endParaRPr lang="en-GB" sz="1400" b="1" dirty="0" smtClean="0"/>
          </a:p>
        </p:txBody>
      </p:sp>
      <p:sp>
        <p:nvSpPr>
          <p:cNvPr id="11" name="TextBox 10"/>
          <p:cNvSpPr txBox="1"/>
          <p:nvPr/>
        </p:nvSpPr>
        <p:spPr>
          <a:xfrm>
            <a:off x="4532013" y="764178"/>
            <a:ext cx="4203411" cy="135556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Explain how water hydrogen bonds:</a:t>
            </a:r>
            <a:endParaRPr lang="en-GB" sz="1400" b="1" dirty="0"/>
          </a:p>
        </p:txBody>
      </p:sp>
      <p:sp>
        <p:nvSpPr>
          <p:cNvPr id="16" name="TextBox 15"/>
          <p:cNvSpPr txBox="1"/>
          <p:nvPr/>
        </p:nvSpPr>
        <p:spPr>
          <a:xfrm>
            <a:off x="8882341" y="764178"/>
            <a:ext cx="3102830" cy="5844440"/>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Inorganic ions </a:t>
            </a:r>
            <a:r>
              <a:rPr lang="en-GB" sz="1400" b="1" dirty="0"/>
              <a:t>occur in solution in the cytoplasm and body fluids of </a:t>
            </a:r>
            <a:r>
              <a:rPr lang="en-GB" sz="1400" b="1" dirty="0" smtClean="0"/>
              <a:t>organisms. Each ion has a specific role, depending on its properties. </a:t>
            </a:r>
          </a:p>
          <a:p>
            <a:endParaRPr lang="en-GB" sz="1400" b="1" dirty="0"/>
          </a:p>
          <a:p>
            <a:r>
              <a:rPr lang="en-GB" sz="1400" b="1" dirty="0" smtClean="0"/>
              <a:t>Can you recognise the role of the following ions: </a:t>
            </a:r>
            <a:endParaRPr lang="en-GB" sz="1400" b="1" dirty="0"/>
          </a:p>
          <a:p>
            <a:pPr marL="285750" indent="-285750">
              <a:buFont typeface="Arial" charset="0"/>
              <a:buChar char="•"/>
            </a:pPr>
            <a:r>
              <a:rPr lang="en-GB" sz="1400" b="1" dirty="0" smtClean="0"/>
              <a:t>hydrogen </a:t>
            </a:r>
            <a:r>
              <a:rPr lang="en-GB" sz="1400" b="1" dirty="0"/>
              <a:t>ions and </a:t>
            </a:r>
            <a:r>
              <a:rPr lang="en-GB" sz="1400" b="1" dirty="0" smtClean="0"/>
              <a:t>pH</a:t>
            </a:r>
          </a:p>
          <a:p>
            <a:pPr marL="285750" indent="-285750">
              <a:buFont typeface="Arial" charset="0"/>
              <a:buChar char="•"/>
            </a:pPr>
            <a:endParaRPr lang="en-GB" sz="1400" b="1" dirty="0" smtClean="0"/>
          </a:p>
          <a:p>
            <a:pPr marL="285750" indent="-285750">
              <a:buFont typeface="Arial" charset="0"/>
              <a:buChar char="•"/>
            </a:pPr>
            <a:endParaRPr lang="en-GB" sz="1400" b="1" dirty="0"/>
          </a:p>
          <a:p>
            <a:pPr marL="285750" indent="-285750">
              <a:buFont typeface="Arial" charset="0"/>
              <a:buChar char="•"/>
            </a:pPr>
            <a:endParaRPr lang="en-GB" sz="1400" b="1" dirty="0" smtClean="0"/>
          </a:p>
          <a:p>
            <a:pPr marL="285750" indent="-285750">
              <a:buFont typeface="Arial" charset="0"/>
              <a:buChar char="•"/>
            </a:pPr>
            <a:r>
              <a:rPr lang="en-GB" sz="1400" b="1" dirty="0" smtClean="0"/>
              <a:t>iron </a:t>
            </a:r>
            <a:r>
              <a:rPr lang="en-GB" sz="1400" b="1" dirty="0"/>
              <a:t>ions as a component of </a:t>
            </a:r>
            <a:r>
              <a:rPr lang="en-GB" sz="1400" b="1" dirty="0" smtClean="0"/>
              <a:t>haemoglobin</a:t>
            </a:r>
          </a:p>
          <a:p>
            <a:pPr marL="285750" indent="-285750">
              <a:buFont typeface="Arial" charset="0"/>
              <a:buChar char="•"/>
            </a:pPr>
            <a:endParaRPr lang="en-GB" sz="1400" b="1" dirty="0"/>
          </a:p>
          <a:p>
            <a:pPr marL="285750" indent="-285750">
              <a:buFont typeface="Arial" charset="0"/>
              <a:buChar char="•"/>
            </a:pPr>
            <a:endParaRPr lang="en-GB" sz="1400" b="1" dirty="0" smtClean="0"/>
          </a:p>
          <a:p>
            <a:pPr marL="285750" indent="-285750">
              <a:buFont typeface="Arial" charset="0"/>
              <a:buChar char="•"/>
            </a:pPr>
            <a:endParaRPr lang="en-GB" sz="1400" b="1" dirty="0"/>
          </a:p>
          <a:p>
            <a:pPr marL="285750" indent="-285750">
              <a:buFont typeface="Arial" charset="0"/>
              <a:buChar char="•"/>
            </a:pPr>
            <a:r>
              <a:rPr lang="en-GB" sz="1400" b="1" dirty="0" smtClean="0"/>
              <a:t>sodium </a:t>
            </a:r>
            <a:r>
              <a:rPr lang="en-GB" sz="1400" b="1" dirty="0"/>
              <a:t>ions in the co-transport of glucose and amino </a:t>
            </a:r>
            <a:r>
              <a:rPr lang="en-GB" sz="1400" b="1" dirty="0" smtClean="0"/>
              <a:t>acids</a:t>
            </a:r>
          </a:p>
          <a:p>
            <a:pPr marL="285750" indent="-285750">
              <a:buFont typeface="Arial" charset="0"/>
              <a:buChar char="•"/>
            </a:pPr>
            <a:endParaRPr lang="en-GB" sz="1400" b="1" dirty="0"/>
          </a:p>
          <a:p>
            <a:pPr marL="285750" indent="-285750">
              <a:buFont typeface="Arial" charset="0"/>
              <a:buChar char="•"/>
            </a:pPr>
            <a:endParaRPr lang="en-GB" sz="1400" b="1" dirty="0" smtClean="0"/>
          </a:p>
          <a:p>
            <a:pPr marL="285750" indent="-285750">
              <a:buFont typeface="Arial" charset="0"/>
              <a:buChar char="•"/>
            </a:pPr>
            <a:endParaRPr lang="en-GB" sz="1400" b="1" dirty="0"/>
          </a:p>
          <a:p>
            <a:pPr marL="285750" indent="-285750">
              <a:buFont typeface="Arial" charset="0"/>
              <a:buChar char="•"/>
            </a:pPr>
            <a:endParaRPr lang="en-GB" sz="1400" b="1" dirty="0" smtClean="0"/>
          </a:p>
          <a:p>
            <a:pPr marL="285750" indent="-285750">
              <a:buFont typeface="Arial" charset="0"/>
              <a:buChar char="•"/>
            </a:pPr>
            <a:r>
              <a:rPr lang="en-GB" sz="1400" b="1" dirty="0" smtClean="0"/>
              <a:t>phosphate </a:t>
            </a:r>
            <a:r>
              <a:rPr lang="en-GB" sz="1400" b="1" dirty="0"/>
              <a:t>ions as components of DNA and of </a:t>
            </a:r>
            <a:r>
              <a:rPr lang="en-GB" sz="1400" b="1" dirty="0" smtClean="0"/>
              <a:t>ATP</a:t>
            </a:r>
            <a:endParaRPr lang="en-GB" sz="1400" b="1" dirty="0"/>
          </a:p>
        </p:txBody>
      </p:sp>
    </p:spTree>
    <p:extLst>
      <p:ext uri="{BB962C8B-B14F-4D97-AF65-F5344CB8AC3E}">
        <p14:creationId xmlns:p14="http://schemas.microsoft.com/office/powerpoint/2010/main" val="778706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685" y="718458"/>
            <a:ext cx="3802486" cy="351064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smtClean="0">
                <a:solidFill>
                  <a:schemeClr val="accent5"/>
                </a:solidFill>
              </a:rPr>
              <a:t>Section 3.1: Biological Molecules</a:t>
            </a:r>
          </a:p>
          <a:p>
            <a:pPr lvl="0"/>
            <a:r>
              <a:rPr lang="en-US" sz="2000" b="1" dirty="0" smtClean="0">
                <a:solidFill>
                  <a:schemeClr val="accent5"/>
                </a:solidFill>
              </a:rPr>
              <a:t>3.1.1 Monomers and Polymers</a:t>
            </a:r>
          </a:p>
          <a:p>
            <a:pPr lvl="0"/>
            <a:r>
              <a:rPr lang="en-US" sz="2000" b="1" dirty="0" smtClean="0">
                <a:solidFill>
                  <a:schemeClr val="accent5"/>
                </a:solidFill>
              </a:rPr>
              <a:t>3.1.2 Carbohydrates</a:t>
            </a:r>
          </a:p>
          <a:p>
            <a:pPr lvl="0"/>
            <a:r>
              <a:rPr lang="en-US" sz="2000" b="1" dirty="0" smtClean="0">
                <a:solidFill>
                  <a:schemeClr val="accent5"/>
                </a:solidFill>
              </a:rPr>
              <a:t>3.1.3 Lipids</a:t>
            </a:r>
          </a:p>
          <a:p>
            <a:pPr lvl="0"/>
            <a:r>
              <a:rPr lang="en-US" sz="2000" b="1" dirty="0" smtClean="0">
                <a:solidFill>
                  <a:schemeClr val="accent5"/>
                </a:solidFill>
              </a:rPr>
              <a:t>3.1.4.1 Proteins</a:t>
            </a:r>
          </a:p>
          <a:p>
            <a:pPr lvl="0"/>
            <a:r>
              <a:rPr lang="en-US" sz="2000" b="1" dirty="0" smtClean="0">
                <a:solidFill>
                  <a:schemeClr val="accent5"/>
                </a:solidFill>
              </a:rPr>
              <a:t>3.1.4.2 Enzymes </a:t>
            </a:r>
          </a:p>
          <a:p>
            <a:pPr lvl="0"/>
            <a:r>
              <a:rPr lang="en-US" sz="2000" b="1" dirty="0" smtClean="0">
                <a:solidFill>
                  <a:schemeClr val="accent5"/>
                </a:solidFill>
              </a:rPr>
              <a:t>3.1.5.1 Nucleic acid structure</a:t>
            </a:r>
          </a:p>
          <a:p>
            <a:pPr lvl="0"/>
            <a:r>
              <a:rPr lang="en-US" sz="2000" b="1" dirty="0" smtClean="0">
                <a:solidFill>
                  <a:schemeClr val="accent5"/>
                </a:solidFill>
              </a:rPr>
              <a:t>3.1.5.2 DNA Replication</a:t>
            </a:r>
          </a:p>
          <a:p>
            <a:pPr lvl="0"/>
            <a:r>
              <a:rPr lang="en-US" sz="2000" b="1" dirty="0" smtClean="0">
                <a:solidFill>
                  <a:schemeClr val="accent5"/>
                </a:solidFill>
              </a:rPr>
              <a:t>3.1.6 ATP</a:t>
            </a:r>
          </a:p>
          <a:p>
            <a:pPr lvl="0"/>
            <a:r>
              <a:rPr lang="en-US" sz="2000" b="1" dirty="0" smtClean="0">
                <a:solidFill>
                  <a:schemeClr val="accent5"/>
                </a:solidFill>
              </a:rPr>
              <a:t>3.1.7 Water</a:t>
            </a:r>
          </a:p>
          <a:p>
            <a:pPr lvl="0"/>
            <a:r>
              <a:rPr lang="en-US" sz="2000" b="1" dirty="0" smtClean="0">
                <a:solidFill>
                  <a:schemeClr val="accent5"/>
                </a:solidFill>
              </a:rPr>
              <a:t>3.1.8 Inorganic Ions</a:t>
            </a:r>
          </a:p>
          <a:p>
            <a:pPr marL="342900" lvl="0" indent="-342900">
              <a:buFont typeface="Arial" charset="0"/>
              <a:buChar char="•"/>
            </a:pPr>
            <a:endParaRPr lang="en-US" sz="2000" b="1" dirty="0" smtClean="0">
              <a:solidFill>
                <a:schemeClr val="accent5"/>
              </a:solidFill>
            </a:endParaRPr>
          </a:p>
        </p:txBody>
      </p:sp>
      <p:sp>
        <p:nvSpPr>
          <p:cNvPr id="6" name="TextBox 5"/>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AS Level Paper 1 and 2. A2 Level Paper 1 and 3 - Topics 1-4</a:t>
            </a:r>
          </a:p>
        </p:txBody>
      </p:sp>
      <p:sp>
        <p:nvSpPr>
          <p:cNvPr id="7" name="TextBox 6"/>
          <p:cNvSpPr txBox="1"/>
          <p:nvPr/>
        </p:nvSpPr>
        <p:spPr>
          <a:xfrm>
            <a:off x="181685" y="4343400"/>
            <a:ext cx="5353701" cy="23186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smtClean="0">
                <a:solidFill>
                  <a:schemeClr val="bg1">
                    <a:lumMod val="75000"/>
                  </a:schemeClr>
                </a:solidFill>
              </a:rPr>
              <a:t>Section 3.2: Cells</a:t>
            </a:r>
          </a:p>
          <a:p>
            <a:pPr lvl="0"/>
            <a:r>
              <a:rPr lang="en-US" sz="2000" b="1" dirty="0" smtClean="0">
                <a:solidFill>
                  <a:schemeClr val="bg1">
                    <a:lumMod val="75000"/>
                  </a:schemeClr>
                </a:solidFill>
              </a:rPr>
              <a:t>3.2.1.1 Eukaryotic cells</a:t>
            </a:r>
          </a:p>
          <a:p>
            <a:pPr lvl="0"/>
            <a:r>
              <a:rPr lang="en-US" sz="2000" b="1" dirty="0" smtClean="0">
                <a:solidFill>
                  <a:schemeClr val="bg1">
                    <a:lumMod val="75000"/>
                  </a:schemeClr>
                </a:solidFill>
              </a:rPr>
              <a:t>3.2.1.2 Prokaryotic cells and viruses</a:t>
            </a:r>
          </a:p>
          <a:p>
            <a:pPr lvl="0"/>
            <a:r>
              <a:rPr lang="en-US" sz="2000" b="1" dirty="0" smtClean="0">
                <a:solidFill>
                  <a:schemeClr val="bg1">
                    <a:lumMod val="75000"/>
                  </a:schemeClr>
                </a:solidFill>
              </a:rPr>
              <a:t>3.2.1.3 Studying cells</a:t>
            </a:r>
          </a:p>
          <a:p>
            <a:pPr lvl="0"/>
            <a:r>
              <a:rPr lang="en-US" sz="2000" b="1" dirty="0" smtClean="0">
                <a:solidFill>
                  <a:schemeClr val="bg1">
                    <a:lumMod val="75000"/>
                  </a:schemeClr>
                </a:solidFill>
              </a:rPr>
              <a:t>3.2.2 Mitosis</a:t>
            </a:r>
          </a:p>
          <a:p>
            <a:pPr lvl="0"/>
            <a:r>
              <a:rPr lang="en-US" sz="2000" b="1" dirty="0" smtClean="0">
                <a:solidFill>
                  <a:schemeClr val="bg1">
                    <a:lumMod val="75000"/>
                  </a:schemeClr>
                </a:solidFill>
              </a:rPr>
              <a:t>3.2.3 Transport across cell membranes</a:t>
            </a:r>
          </a:p>
          <a:p>
            <a:pPr lvl="0"/>
            <a:r>
              <a:rPr lang="en-US" sz="2000" b="1" dirty="0" smtClean="0">
                <a:solidFill>
                  <a:schemeClr val="bg1">
                    <a:lumMod val="75000"/>
                  </a:schemeClr>
                </a:solidFill>
              </a:rPr>
              <a:t>3.2.4 Cell recognition and the immune system</a:t>
            </a:r>
          </a:p>
        </p:txBody>
      </p:sp>
      <p:sp>
        <p:nvSpPr>
          <p:cNvPr id="8" name="TextBox 7"/>
          <p:cNvSpPr txBox="1"/>
          <p:nvPr/>
        </p:nvSpPr>
        <p:spPr>
          <a:xfrm>
            <a:off x="4182185" y="718458"/>
            <a:ext cx="7802986" cy="195942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smtClean="0">
                <a:solidFill>
                  <a:schemeClr val="bg1">
                    <a:lumMod val="75000"/>
                  </a:schemeClr>
                </a:solidFill>
              </a:rPr>
              <a:t>Section 3.3 Organisms exchange substances with their environment</a:t>
            </a:r>
          </a:p>
          <a:p>
            <a:r>
              <a:rPr lang="en-US" sz="2000" b="1" dirty="0" smtClean="0">
                <a:solidFill>
                  <a:schemeClr val="bg1">
                    <a:lumMod val="75000"/>
                  </a:schemeClr>
                </a:solidFill>
              </a:rPr>
              <a:t>3.3.1 Surface area to volume ratio</a:t>
            </a:r>
          </a:p>
          <a:p>
            <a:r>
              <a:rPr lang="en-US" sz="2000" b="1" dirty="0" smtClean="0">
                <a:solidFill>
                  <a:schemeClr val="bg1">
                    <a:lumMod val="75000"/>
                  </a:schemeClr>
                </a:solidFill>
              </a:rPr>
              <a:t>3.3.2 Gas exchange</a:t>
            </a:r>
          </a:p>
          <a:p>
            <a:r>
              <a:rPr lang="en-US" sz="2000" b="1" dirty="0" smtClean="0">
                <a:solidFill>
                  <a:schemeClr val="bg1">
                    <a:lumMod val="75000"/>
                  </a:schemeClr>
                </a:solidFill>
              </a:rPr>
              <a:t>3.3.3 Digestion and absorption</a:t>
            </a:r>
          </a:p>
          <a:p>
            <a:r>
              <a:rPr lang="en-US" sz="2000" b="1" dirty="0" smtClean="0">
                <a:solidFill>
                  <a:schemeClr val="bg1">
                    <a:lumMod val="75000"/>
                  </a:schemeClr>
                </a:solidFill>
              </a:rPr>
              <a:t>3.3.4.1 Mass transport in animals</a:t>
            </a:r>
          </a:p>
          <a:p>
            <a:r>
              <a:rPr lang="en-US" sz="2000" b="1" dirty="0" smtClean="0">
                <a:solidFill>
                  <a:schemeClr val="bg1">
                    <a:lumMod val="75000"/>
                  </a:schemeClr>
                </a:solidFill>
              </a:rPr>
              <a:t>3.3.4.2 Mass transport in plants</a:t>
            </a:r>
          </a:p>
          <a:p>
            <a:pPr marL="342900" lvl="0" indent="-342900">
              <a:buFont typeface="Arial" charset="0"/>
              <a:buChar char="•"/>
            </a:pPr>
            <a:endParaRPr lang="en-US" sz="2000" b="1" dirty="0" smtClean="0">
              <a:solidFill>
                <a:schemeClr val="bg1">
                  <a:lumMod val="75000"/>
                </a:schemeClr>
              </a:solidFill>
            </a:endParaRPr>
          </a:p>
        </p:txBody>
      </p:sp>
      <p:sp>
        <p:nvSpPr>
          <p:cNvPr id="9" name="TextBox 8"/>
          <p:cNvSpPr txBox="1"/>
          <p:nvPr/>
        </p:nvSpPr>
        <p:spPr>
          <a:xfrm>
            <a:off x="5763985" y="2792186"/>
            <a:ext cx="6221185" cy="3869870"/>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smtClean="0">
                <a:solidFill>
                  <a:schemeClr val="bg1">
                    <a:lumMod val="75000"/>
                  </a:schemeClr>
                </a:solidFill>
              </a:rPr>
              <a:t>Section 3.4 Genetic information, variation and relationships between organisms</a:t>
            </a:r>
          </a:p>
          <a:p>
            <a:r>
              <a:rPr lang="en-US" sz="2000" b="1" dirty="0" smtClean="0">
                <a:solidFill>
                  <a:schemeClr val="bg1">
                    <a:lumMod val="75000"/>
                  </a:schemeClr>
                </a:solidFill>
              </a:rPr>
              <a:t>3.4.1 DNA, genes and chromosomes</a:t>
            </a:r>
          </a:p>
          <a:p>
            <a:r>
              <a:rPr lang="en-US" sz="2000" b="1" dirty="0" smtClean="0">
                <a:solidFill>
                  <a:schemeClr val="bg1">
                    <a:lumMod val="75000"/>
                  </a:schemeClr>
                </a:solidFill>
              </a:rPr>
              <a:t>3.4.2 DNA and protein synthesis</a:t>
            </a:r>
          </a:p>
          <a:p>
            <a:r>
              <a:rPr lang="en-US" sz="2000" b="1" dirty="0" smtClean="0">
                <a:solidFill>
                  <a:schemeClr val="bg1">
                    <a:lumMod val="75000"/>
                  </a:schemeClr>
                </a:solidFill>
              </a:rPr>
              <a:t>3.4.3 Genetic diversity - mutations and meiosis</a:t>
            </a:r>
          </a:p>
          <a:p>
            <a:r>
              <a:rPr lang="en-US" sz="2000" b="1" dirty="0" smtClean="0">
                <a:solidFill>
                  <a:schemeClr val="bg1">
                    <a:lumMod val="75000"/>
                  </a:schemeClr>
                </a:solidFill>
              </a:rPr>
              <a:t>3.4.4 Genetic diversity and adaptation – natural selection</a:t>
            </a:r>
          </a:p>
          <a:p>
            <a:r>
              <a:rPr lang="en-US" sz="2000" b="1" dirty="0" smtClean="0">
                <a:solidFill>
                  <a:schemeClr val="bg1">
                    <a:lumMod val="75000"/>
                  </a:schemeClr>
                </a:solidFill>
              </a:rPr>
              <a:t>3.4.5 Species and taxonomy</a:t>
            </a:r>
          </a:p>
          <a:p>
            <a:r>
              <a:rPr lang="en-US" sz="2000" b="1" dirty="0" smtClean="0">
                <a:solidFill>
                  <a:schemeClr val="bg1">
                    <a:lumMod val="75000"/>
                  </a:schemeClr>
                </a:solidFill>
              </a:rPr>
              <a:t>3.4.6 Biodiversity </a:t>
            </a:r>
          </a:p>
          <a:p>
            <a:r>
              <a:rPr lang="en-US" sz="2000" b="1" dirty="0" smtClean="0">
                <a:solidFill>
                  <a:schemeClr val="bg1">
                    <a:lumMod val="75000"/>
                  </a:schemeClr>
                </a:solidFill>
              </a:rPr>
              <a:t>3.4.7 Investigating biodiversity</a:t>
            </a:r>
          </a:p>
          <a:p>
            <a:pPr marL="342900" lvl="0" indent="-342900">
              <a:buFont typeface="Arial" charset="0"/>
              <a:buChar char="•"/>
            </a:pPr>
            <a:endParaRPr lang="en-US" sz="2000" b="1" dirty="0" smtClean="0">
              <a:solidFill>
                <a:schemeClr val="bg1">
                  <a:lumMod val="75000"/>
                </a:schemeClr>
              </a:solidFill>
            </a:endParaRPr>
          </a:p>
        </p:txBody>
      </p:sp>
    </p:spTree>
    <p:extLst>
      <p:ext uri="{BB962C8B-B14F-4D97-AF65-F5344CB8AC3E}">
        <p14:creationId xmlns:p14="http://schemas.microsoft.com/office/powerpoint/2010/main" val="194284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81686" y="756560"/>
            <a:ext cx="4666762" cy="370911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What are the properties of carbon that make it so important in living organisms?</a:t>
            </a:r>
            <a:r>
              <a:rPr lang="en-US" sz="1400" dirty="0" smtClean="0">
                <a:effectLst/>
              </a:rPr>
              <a:t> </a:t>
            </a:r>
            <a:endParaRPr lang="en-GB" sz="1400" dirty="0"/>
          </a:p>
        </p:txBody>
      </p:sp>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- 3.1.1 Monomers and Polymers</a:t>
            </a:r>
          </a:p>
        </p:txBody>
      </p:sp>
      <p:sp>
        <p:nvSpPr>
          <p:cNvPr id="42" name="TextBox 41"/>
          <p:cNvSpPr txBox="1"/>
          <p:nvPr/>
        </p:nvSpPr>
        <p:spPr>
          <a:xfrm>
            <a:off x="181685" y="4657063"/>
            <a:ext cx="4666762" cy="2020183"/>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Describe/explain the difference between a monomer and a polymer: </a:t>
            </a:r>
          </a:p>
          <a:p>
            <a:endParaRPr lang="en-GB" sz="1400" dirty="0"/>
          </a:p>
        </p:txBody>
      </p:sp>
      <p:sp>
        <p:nvSpPr>
          <p:cNvPr id="44" name="TextBox 43"/>
          <p:cNvSpPr txBox="1"/>
          <p:nvPr/>
        </p:nvSpPr>
        <p:spPr>
          <a:xfrm>
            <a:off x="5008867" y="2413782"/>
            <a:ext cx="2986818" cy="205189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give some examples of monomers?</a:t>
            </a:r>
          </a:p>
          <a:p>
            <a:endParaRPr lang="en-GB" sz="1400" dirty="0"/>
          </a:p>
        </p:txBody>
      </p:sp>
      <p:sp>
        <p:nvSpPr>
          <p:cNvPr id="45" name="TextBox 44"/>
          <p:cNvSpPr txBox="1"/>
          <p:nvPr/>
        </p:nvSpPr>
        <p:spPr>
          <a:xfrm>
            <a:off x="5008867" y="4657063"/>
            <a:ext cx="2986818" cy="205189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give some examples of polymers?</a:t>
            </a:r>
          </a:p>
          <a:p>
            <a:endParaRPr lang="en-GB" sz="1400" dirty="0"/>
          </a:p>
        </p:txBody>
      </p:sp>
      <p:sp>
        <p:nvSpPr>
          <p:cNvPr id="46" name="TextBox 45"/>
          <p:cNvSpPr txBox="1"/>
          <p:nvPr/>
        </p:nvSpPr>
        <p:spPr>
          <a:xfrm>
            <a:off x="8156103" y="2413783"/>
            <a:ext cx="3829068" cy="205189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describe what a condensation reaction is?</a:t>
            </a:r>
          </a:p>
          <a:p>
            <a:endParaRPr lang="en-GB" sz="1400" dirty="0"/>
          </a:p>
        </p:txBody>
      </p:sp>
      <p:sp>
        <p:nvSpPr>
          <p:cNvPr id="47" name="TextBox 46"/>
          <p:cNvSpPr txBox="1"/>
          <p:nvPr/>
        </p:nvSpPr>
        <p:spPr>
          <a:xfrm>
            <a:off x="8156105" y="4657063"/>
            <a:ext cx="3829066" cy="206271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describe what a hydrolysis reaction is?</a:t>
            </a:r>
          </a:p>
          <a:p>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760" y="738198"/>
            <a:ext cx="4023957" cy="1579889"/>
          </a:xfrm>
          <a:prstGeom prst="rect">
            <a:avLst/>
          </a:prstGeom>
        </p:spPr>
      </p:pic>
    </p:spTree>
    <p:extLst>
      <p:ext uri="{BB962C8B-B14F-4D97-AF65-F5344CB8AC3E}">
        <p14:creationId xmlns:p14="http://schemas.microsoft.com/office/powerpoint/2010/main" val="81722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81685" y="756560"/>
            <a:ext cx="5878873" cy="150836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describe how larger carbohydrates are made from monosaccharide monomers?</a:t>
            </a:r>
            <a:r>
              <a:rPr lang="en-US" sz="1400" dirty="0" smtClean="0">
                <a:effectLst/>
              </a:rPr>
              <a:t> </a:t>
            </a:r>
            <a:endParaRPr lang="en-GB" sz="1400" dirty="0"/>
          </a:p>
        </p:txBody>
      </p:sp>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000" b="1" dirty="0" smtClean="0"/>
              <a:t>Topic 1: Biological Molecules - 3.1.2 Carbohydrates – monosaccharides and disaccharides</a:t>
            </a:r>
          </a:p>
        </p:txBody>
      </p:sp>
      <p:sp>
        <p:nvSpPr>
          <p:cNvPr id="39" name="TextBox 38"/>
          <p:cNvSpPr txBox="1"/>
          <p:nvPr/>
        </p:nvSpPr>
        <p:spPr>
          <a:xfrm>
            <a:off x="6253548" y="755292"/>
            <a:ext cx="2358823" cy="150963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list some common monosaccharides?</a:t>
            </a:r>
          </a:p>
          <a:p>
            <a:endParaRPr lang="en-GB" sz="1400" dirty="0"/>
          </a:p>
        </p:txBody>
      </p:sp>
      <p:sp>
        <p:nvSpPr>
          <p:cNvPr id="42" name="TextBox 41"/>
          <p:cNvSpPr txBox="1"/>
          <p:nvPr/>
        </p:nvSpPr>
        <p:spPr>
          <a:xfrm>
            <a:off x="6208891" y="4574278"/>
            <a:ext cx="5706181" cy="210296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Draw a diagram to show how a condensation reaction occurs between two monosaccharides to form maltose. Label the bond that forms.</a:t>
            </a:r>
            <a:endParaRPr lang="en-GB" sz="1400" dirty="0"/>
          </a:p>
        </p:txBody>
      </p:sp>
      <p:sp>
        <p:nvSpPr>
          <p:cNvPr id="45" name="TextBox 44"/>
          <p:cNvSpPr txBox="1"/>
          <p:nvPr/>
        </p:nvSpPr>
        <p:spPr>
          <a:xfrm>
            <a:off x="8805361" y="755292"/>
            <a:ext cx="3179808" cy="1522731"/>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are maltose, sucrose and lactose formed from?</a:t>
            </a:r>
            <a:endParaRPr lang="en-GB" sz="1400" dirty="0"/>
          </a:p>
        </p:txBody>
      </p:sp>
      <p:sp>
        <p:nvSpPr>
          <p:cNvPr id="47" name="TextBox 46"/>
          <p:cNvSpPr txBox="1"/>
          <p:nvPr/>
        </p:nvSpPr>
        <p:spPr>
          <a:xfrm>
            <a:off x="6253547" y="2429157"/>
            <a:ext cx="5731621" cy="199398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describe how glucose has two isomers and draw the two different isomers?</a:t>
            </a:r>
            <a:endParaRPr lang="en-GB" sz="1400" dirty="0"/>
          </a:p>
        </p:txBody>
      </p:sp>
      <p:sp>
        <p:nvSpPr>
          <p:cNvPr id="13" name="TextBox 12"/>
          <p:cNvSpPr txBox="1"/>
          <p:nvPr/>
        </p:nvSpPr>
        <p:spPr>
          <a:xfrm>
            <a:off x="181684" y="2489468"/>
            <a:ext cx="5878873" cy="4169620"/>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Below outline the chemical tests for:  Starch, reducing sugars and non-reducing sugars.  Include details of any </a:t>
            </a:r>
            <a:r>
              <a:rPr lang="en-US" sz="1400" b="1" dirty="0" err="1" smtClean="0"/>
              <a:t>colour</a:t>
            </a:r>
            <a:r>
              <a:rPr lang="en-US" sz="1400" b="1" dirty="0" smtClean="0"/>
              <a:t> changes that occur </a:t>
            </a:r>
            <a:endParaRPr lang="en-GB" sz="1400" dirty="0"/>
          </a:p>
        </p:txBody>
      </p:sp>
    </p:spTree>
    <p:extLst>
      <p:ext uri="{BB962C8B-B14F-4D97-AF65-F5344CB8AC3E}">
        <p14:creationId xmlns:p14="http://schemas.microsoft.com/office/powerpoint/2010/main" val="591913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- 3.1.2 Carbohydrates – polysaccharides</a:t>
            </a:r>
          </a:p>
        </p:txBody>
      </p:sp>
      <p:sp>
        <p:nvSpPr>
          <p:cNvPr id="10" name="TextBox 9"/>
          <p:cNvSpPr txBox="1"/>
          <p:nvPr/>
        </p:nvSpPr>
        <p:spPr>
          <a:xfrm>
            <a:off x="204555" y="795544"/>
            <a:ext cx="4069733" cy="1059973"/>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describe how polysaccharides are formed?</a:t>
            </a:r>
            <a:endParaRPr lang="en-GB" sz="1400" dirty="0"/>
          </a:p>
        </p:txBody>
      </p:sp>
      <p:sp>
        <p:nvSpPr>
          <p:cNvPr id="12" name="TextBox 11"/>
          <p:cNvSpPr txBox="1"/>
          <p:nvPr/>
        </p:nvSpPr>
        <p:spPr>
          <a:xfrm>
            <a:off x="204556" y="1983140"/>
            <a:ext cx="6844293" cy="2038839"/>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explain </a:t>
            </a:r>
            <a:r>
              <a:rPr lang="en-GB" sz="1400" b="1" dirty="0" smtClean="0"/>
              <a:t>how glycogen </a:t>
            </a:r>
            <a:r>
              <a:rPr lang="en-GB" sz="1400" b="1" dirty="0"/>
              <a:t>and starch are </a:t>
            </a:r>
            <a:r>
              <a:rPr lang="en-GB" sz="1400" b="1" dirty="0" smtClean="0"/>
              <a:t>formed? Label the diagram.</a:t>
            </a:r>
            <a:endParaRPr lang="en-GB" sz="1400" b="1"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545" y="2504124"/>
            <a:ext cx="3027059" cy="11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81686" y="4189383"/>
            <a:ext cx="6867164" cy="2592504"/>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explain </a:t>
            </a:r>
            <a:r>
              <a:rPr lang="en-GB" sz="1400" b="1" dirty="0" smtClean="0"/>
              <a:t>how cellulose is formed? Label the diagram.</a:t>
            </a:r>
            <a:endParaRPr lang="en-GB" sz="14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005" r="13030" b="51179"/>
          <a:stretch/>
        </p:blipFill>
        <p:spPr>
          <a:xfrm>
            <a:off x="3794914" y="4740177"/>
            <a:ext cx="3253935" cy="69028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3450" r="23683"/>
          <a:stretch/>
        </p:blipFill>
        <p:spPr>
          <a:xfrm>
            <a:off x="4089438" y="5705969"/>
            <a:ext cx="2332618" cy="776275"/>
          </a:xfrm>
          <a:prstGeom prst="rect">
            <a:avLst/>
          </a:prstGeom>
        </p:spPr>
      </p:pic>
      <p:sp>
        <p:nvSpPr>
          <p:cNvPr id="20" name="TextBox 19"/>
          <p:cNvSpPr txBox="1"/>
          <p:nvPr/>
        </p:nvSpPr>
        <p:spPr>
          <a:xfrm>
            <a:off x="7240941" y="1983139"/>
            <a:ext cx="4744230" cy="479874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Both glycogen and starch are large, branched and insoluble molecules. Explain why, linking to their function.</a:t>
            </a:r>
            <a:endParaRPr lang="en-GB" sz="1400" b="1" dirty="0"/>
          </a:p>
        </p:txBody>
      </p:sp>
      <p:sp>
        <p:nvSpPr>
          <p:cNvPr id="21" name="TextBox 20"/>
          <p:cNvSpPr txBox="1"/>
          <p:nvPr/>
        </p:nvSpPr>
        <p:spPr>
          <a:xfrm>
            <a:off x="4371489" y="793780"/>
            <a:ext cx="7613682" cy="106173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describe the relationship of structure to function of </a:t>
            </a:r>
            <a:r>
              <a:rPr lang="en-GB" sz="1400" b="1" dirty="0" smtClean="0"/>
              <a:t>cellulose?</a:t>
            </a:r>
            <a:r>
              <a:rPr lang="en-US" sz="1400" b="1" dirty="0" smtClean="0">
                <a:effectLst/>
              </a:rPr>
              <a:t> </a:t>
            </a:r>
            <a:endParaRPr lang="en-GB" sz="1400" b="1" dirty="0"/>
          </a:p>
        </p:txBody>
      </p:sp>
    </p:spTree>
    <p:extLst>
      <p:ext uri="{BB962C8B-B14F-4D97-AF65-F5344CB8AC3E}">
        <p14:creationId xmlns:p14="http://schemas.microsoft.com/office/powerpoint/2010/main" val="522449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- 3.1.3 Lipids</a:t>
            </a:r>
          </a:p>
        </p:txBody>
      </p:sp>
      <p:sp>
        <p:nvSpPr>
          <p:cNvPr id="10" name="TextBox 9"/>
          <p:cNvSpPr txBox="1"/>
          <p:nvPr/>
        </p:nvSpPr>
        <p:spPr>
          <a:xfrm>
            <a:off x="204555" y="795544"/>
            <a:ext cx="4069733" cy="763901"/>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are lipids?</a:t>
            </a:r>
            <a:endParaRPr lang="en-GB" sz="1400" b="1" dirty="0"/>
          </a:p>
        </p:txBody>
      </p:sp>
      <p:sp>
        <p:nvSpPr>
          <p:cNvPr id="18" name="TextBox 17"/>
          <p:cNvSpPr txBox="1"/>
          <p:nvPr/>
        </p:nvSpPr>
        <p:spPr>
          <a:xfrm>
            <a:off x="4444409" y="795544"/>
            <a:ext cx="4678326" cy="2691935"/>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200" b="1" dirty="0" smtClean="0"/>
              <a:t>Can you explain how triglycerides are formed? Draw a diagram to show this happening. Label the molecules involved, the type of reaction and the types of bonds formed.</a:t>
            </a:r>
            <a:endParaRPr lang="en-GB" sz="1200" b="1" dirty="0"/>
          </a:p>
        </p:txBody>
      </p:sp>
      <p:sp>
        <p:nvSpPr>
          <p:cNvPr id="15" name="TextBox 14"/>
          <p:cNvSpPr txBox="1"/>
          <p:nvPr/>
        </p:nvSpPr>
        <p:spPr>
          <a:xfrm>
            <a:off x="4444409" y="3678865"/>
            <a:ext cx="4678326" cy="2974831"/>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200" b="1" dirty="0" smtClean="0"/>
              <a:t>Can you explain how phospholipids are formed? Draw a diagram to show this happening. Label the molecules involved and name the type of reaction. Label the hydrophilic and hydrophobic part of the molecule and explain what those terms mean.</a:t>
            </a:r>
            <a:endParaRPr lang="en-GB" sz="1200" b="1" dirty="0"/>
          </a:p>
        </p:txBody>
      </p:sp>
      <p:sp>
        <p:nvSpPr>
          <p:cNvPr id="16" name="TextBox 15"/>
          <p:cNvSpPr txBox="1"/>
          <p:nvPr/>
        </p:nvSpPr>
        <p:spPr>
          <a:xfrm>
            <a:off x="204555" y="2666872"/>
            <a:ext cx="4069733" cy="2049060"/>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explain that the R-group of a fatty acid may be saturated or unsaturated</a:t>
            </a:r>
            <a:r>
              <a:rPr lang="en-GB" sz="1400" b="1" dirty="0" smtClean="0"/>
              <a:t>? What do these terms mean?</a:t>
            </a:r>
            <a:r>
              <a:rPr lang="en-US" sz="1400" b="1" dirty="0" smtClean="0">
                <a:effectLst/>
              </a:rPr>
              <a:t> </a:t>
            </a:r>
            <a:endParaRPr lang="en-GB" sz="1400" b="1" dirty="0"/>
          </a:p>
        </p:txBody>
      </p:sp>
      <p:sp>
        <p:nvSpPr>
          <p:cNvPr id="17" name="TextBox 16"/>
          <p:cNvSpPr txBox="1"/>
          <p:nvPr/>
        </p:nvSpPr>
        <p:spPr>
          <a:xfrm>
            <a:off x="9292855" y="795544"/>
            <a:ext cx="2692315" cy="2691935"/>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a:t>
            </a:r>
            <a:r>
              <a:rPr lang="en-GB" sz="1400" b="1" dirty="0" smtClean="0"/>
              <a:t>explain how the structure  of triglycerides relates to their properties?</a:t>
            </a:r>
            <a:r>
              <a:rPr lang="en-US" sz="1400" b="1" dirty="0" smtClean="0">
                <a:effectLst/>
              </a:rPr>
              <a:t> </a:t>
            </a:r>
            <a:endParaRPr lang="en-GB" sz="1400" b="1" dirty="0"/>
          </a:p>
        </p:txBody>
      </p:sp>
      <p:sp>
        <p:nvSpPr>
          <p:cNvPr id="19" name="TextBox 18"/>
          <p:cNvSpPr txBox="1"/>
          <p:nvPr/>
        </p:nvSpPr>
        <p:spPr>
          <a:xfrm>
            <a:off x="9292854" y="3678865"/>
            <a:ext cx="2692315" cy="2974831"/>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Can you explain how the structure  of phospholipids relates to their properties?</a:t>
            </a:r>
            <a:r>
              <a:rPr lang="en-US" sz="1400" b="1" dirty="0" smtClean="0">
                <a:effectLst/>
              </a:rPr>
              <a:t> </a:t>
            </a:r>
            <a:endParaRPr lang="en-GB" sz="1400" b="1" dirty="0"/>
          </a:p>
        </p:txBody>
      </p:sp>
      <p:sp>
        <p:nvSpPr>
          <p:cNvPr id="23" name="TextBox 22"/>
          <p:cNvSpPr txBox="1"/>
          <p:nvPr/>
        </p:nvSpPr>
        <p:spPr>
          <a:xfrm>
            <a:off x="204555" y="4830990"/>
            <a:ext cx="4046863" cy="1822705"/>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Can you describe how you would test for lipids?</a:t>
            </a:r>
            <a:endParaRPr lang="en-GB" sz="1400" b="1" dirty="0"/>
          </a:p>
        </p:txBody>
      </p:sp>
      <p:sp>
        <p:nvSpPr>
          <p:cNvPr id="24" name="TextBox 23"/>
          <p:cNvSpPr txBox="1"/>
          <p:nvPr/>
        </p:nvSpPr>
        <p:spPr>
          <a:xfrm>
            <a:off x="181685" y="1711586"/>
            <a:ext cx="4069733" cy="84022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are their roles?</a:t>
            </a:r>
            <a:endParaRPr lang="en-GB" sz="1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372" y="4111744"/>
            <a:ext cx="978046" cy="5562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626" y="3620636"/>
            <a:ext cx="1149792" cy="4718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626" y="3153980"/>
            <a:ext cx="1149792" cy="447359"/>
          </a:xfrm>
          <a:prstGeom prst="rect">
            <a:avLst/>
          </a:prstGeom>
        </p:spPr>
      </p:pic>
    </p:spTree>
    <p:extLst>
      <p:ext uri="{BB962C8B-B14F-4D97-AF65-F5344CB8AC3E}">
        <p14:creationId xmlns:p14="http://schemas.microsoft.com/office/powerpoint/2010/main" val="1374145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9307" y="5256391"/>
            <a:ext cx="2025863" cy="1363730"/>
          </a:xfrm>
          <a:prstGeom prst="rect">
            <a:avLst/>
          </a:prstGeom>
        </p:spPr>
      </p:pic>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- 3.1.4.1 Proteins</a:t>
            </a:r>
          </a:p>
        </p:txBody>
      </p:sp>
      <p:sp>
        <p:nvSpPr>
          <p:cNvPr id="10" name="TextBox 9"/>
          <p:cNvSpPr txBox="1"/>
          <p:nvPr/>
        </p:nvSpPr>
        <p:spPr>
          <a:xfrm>
            <a:off x="204555" y="795545"/>
            <a:ext cx="4069733" cy="22524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What is the general structure of an amino acid? </a:t>
            </a:r>
            <a:endParaRPr lang="en-GB" sz="1400" b="1" dirty="0"/>
          </a:p>
        </p:txBody>
      </p:sp>
      <p:sp>
        <p:nvSpPr>
          <p:cNvPr id="18" name="TextBox 17"/>
          <p:cNvSpPr txBox="1"/>
          <p:nvPr/>
        </p:nvSpPr>
        <p:spPr>
          <a:xfrm>
            <a:off x="204555" y="4309729"/>
            <a:ext cx="4069733" cy="234396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200" b="1" dirty="0" smtClean="0"/>
              <a:t>How do two amino acids form a dipeptide?</a:t>
            </a:r>
            <a:endParaRPr lang="en-GB" sz="1200" b="1" dirty="0"/>
          </a:p>
        </p:txBody>
      </p:sp>
      <p:sp>
        <p:nvSpPr>
          <p:cNvPr id="23" name="TextBox 22"/>
          <p:cNvSpPr txBox="1"/>
          <p:nvPr/>
        </p:nvSpPr>
        <p:spPr>
          <a:xfrm>
            <a:off x="204555" y="3097827"/>
            <a:ext cx="4046863" cy="116207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400" b="1" dirty="0" smtClean="0"/>
              <a:t>How many different types of amino acid are there? How are they different?</a:t>
            </a:r>
            <a:endParaRPr lang="en-GB" sz="1400" b="1"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75" y="4743997"/>
            <a:ext cx="2662219" cy="15552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444409" y="795544"/>
            <a:ext cx="4678326" cy="225245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200" b="1" dirty="0" smtClean="0"/>
              <a:t>How does a polypeptide form?</a:t>
            </a:r>
            <a:endParaRPr lang="en-GB" sz="1200" b="1" dirty="0"/>
          </a:p>
        </p:txBody>
      </p:sp>
      <p:sp>
        <p:nvSpPr>
          <p:cNvPr id="21" name="TextBox 20"/>
          <p:cNvSpPr txBox="1"/>
          <p:nvPr/>
        </p:nvSpPr>
        <p:spPr>
          <a:xfrm>
            <a:off x="4444409" y="3133674"/>
            <a:ext cx="7540762" cy="352002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200" b="1" dirty="0"/>
              <a:t>Can you describe the relationship between primary, secondary, tertiary and quaternary structure, and protein function?</a:t>
            </a:r>
            <a:r>
              <a:rPr lang="en-US" sz="1200" b="1" dirty="0" smtClean="0">
                <a:effectLst/>
              </a:rPr>
              <a:t> </a:t>
            </a:r>
            <a:endParaRPr lang="en-GB" sz="1200" b="1" dirty="0"/>
          </a:p>
        </p:txBody>
      </p:sp>
      <p:sp>
        <p:nvSpPr>
          <p:cNvPr id="28" name="TextBox 27"/>
          <p:cNvSpPr txBox="1"/>
          <p:nvPr/>
        </p:nvSpPr>
        <p:spPr>
          <a:xfrm>
            <a:off x="9292855" y="795543"/>
            <a:ext cx="2692315" cy="225245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200" b="1" dirty="0"/>
              <a:t>Can you explain that a functional protein may contain one or more polypeptides?</a:t>
            </a:r>
            <a:r>
              <a:rPr lang="en-US" sz="1200" b="1" dirty="0" smtClean="0">
                <a:effectLst/>
              </a:rPr>
              <a:t> </a:t>
            </a:r>
            <a:endParaRPr lang="en-GB" sz="12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735" y="3422683"/>
            <a:ext cx="2586313" cy="8372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7922" y="5035654"/>
            <a:ext cx="1342288" cy="13637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9066" y="3566173"/>
            <a:ext cx="2836041" cy="303695"/>
          </a:xfrm>
          <a:prstGeom prst="rect">
            <a:avLst/>
          </a:prstGeom>
        </p:spPr>
      </p:pic>
    </p:spTree>
    <p:extLst>
      <p:ext uri="{BB962C8B-B14F-4D97-AF65-F5344CB8AC3E}">
        <p14:creationId xmlns:p14="http://schemas.microsoft.com/office/powerpoint/2010/main" val="91774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- 3.1.4.1 Proteins</a:t>
            </a:r>
          </a:p>
        </p:txBody>
      </p:sp>
      <p:sp>
        <p:nvSpPr>
          <p:cNvPr id="23" name="TextBox 22"/>
          <p:cNvSpPr txBox="1"/>
          <p:nvPr/>
        </p:nvSpPr>
        <p:spPr>
          <a:xfrm>
            <a:off x="181686" y="795544"/>
            <a:ext cx="6968362" cy="180327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Explain the roles of proteins in living things:</a:t>
            </a:r>
            <a:endParaRPr lang="en-GB" sz="1400" b="1" dirty="0"/>
          </a:p>
        </p:txBody>
      </p:sp>
      <p:sp>
        <p:nvSpPr>
          <p:cNvPr id="25" name="TextBox 24"/>
          <p:cNvSpPr txBox="1"/>
          <p:nvPr/>
        </p:nvSpPr>
        <p:spPr>
          <a:xfrm>
            <a:off x="7315200" y="795544"/>
            <a:ext cx="4692841" cy="284412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200" b="1" dirty="0"/>
              <a:t>Can you describe the role of hydrogen bonds, ionic bonds and </a:t>
            </a:r>
            <a:r>
              <a:rPr lang="en-GB" sz="1200" b="1" dirty="0" err="1"/>
              <a:t>disulfide</a:t>
            </a:r>
            <a:r>
              <a:rPr lang="en-GB" sz="1200" b="1" dirty="0"/>
              <a:t> bridges in the structure of proteins?</a:t>
            </a:r>
            <a:r>
              <a:rPr lang="en-US" sz="1200" b="1" dirty="0" smtClean="0">
                <a:effectLst/>
              </a:rPr>
              <a:t> </a:t>
            </a:r>
            <a:endParaRPr lang="en-GB" sz="1200" b="1" dirty="0"/>
          </a:p>
        </p:txBody>
      </p:sp>
      <p:sp>
        <p:nvSpPr>
          <p:cNvPr id="26" name="TextBox 25"/>
          <p:cNvSpPr txBox="1"/>
          <p:nvPr/>
        </p:nvSpPr>
        <p:spPr>
          <a:xfrm>
            <a:off x="7315200" y="3778291"/>
            <a:ext cx="4704653" cy="2875405"/>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US" sz="1200" b="1" dirty="0" smtClean="0"/>
              <a:t>Can you describe how you would </a:t>
            </a:r>
            <a:r>
              <a:rPr lang="en-US" sz="1200" b="1" smtClean="0"/>
              <a:t>test for proteins?</a:t>
            </a:r>
            <a:endParaRPr lang="en-GB" sz="1200" b="1" dirty="0"/>
          </a:p>
        </p:txBody>
      </p:sp>
      <p:sp>
        <p:nvSpPr>
          <p:cNvPr id="12" name="TextBox 11"/>
          <p:cNvSpPr txBox="1"/>
          <p:nvPr/>
        </p:nvSpPr>
        <p:spPr>
          <a:xfrm>
            <a:off x="181684" y="2775284"/>
            <a:ext cx="6968363" cy="3878412"/>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u="sng" dirty="0" smtClean="0"/>
              <a:t>Link the structure of proteins to their functions.</a:t>
            </a:r>
            <a:r>
              <a:rPr lang="en-GB" sz="1400" b="1" dirty="0" smtClean="0"/>
              <a:t>  Do this for both globular and fibrous proteins.</a:t>
            </a:r>
            <a:r>
              <a:rPr lang="en-US" sz="1400" b="1" dirty="0" smtClean="0">
                <a:effectLst/>
              </a:rPr>
              <a:t> </a:t>
            </a:r>
            <a:endParaRPr lang="en-GB" sz="1400" b="1" dirty="0"/>
          </a:p>
        </p:txBody>
      </p:sp>
      <p:pic>
        <p:nvPicPr>
          <p:cNvPr id="1026" name="Picture 2" descr="Image result for globular 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398" y="3215296"/>
            <a:ext cx="1620851" cy="112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52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1685" y="152402"/>
            <a:ext cx="11803486" cy="45175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lvl="0" algn="ctr"/>
            <a:r>
              <a:rPr lang="en-US" sz="2400" b="1" dirty="0" smtClean="0"/>
              <a:t>Topic 1: Biological Molecules - 3.1.4.2 Enzymes</a:t>
            </a:r>
          </a:p>
        </p:txBody>
      </p:sp>
      <p:sp>
        <p:nvSpPr>
          <p:cNvPr id="23" name="TextBox 22"/>
          <p:cNvSpPr txBox="1"/>
          <p:nvPr/>
        </p:nvSpPr>
        <p:spPr>
          <a:xfrm>
            <a:off x="181686" y="795544"/>
            <a:ext cx="2956369" cy="3568638"/>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a:t>Can you explain </a:t>
            </a:r>
            <a:r>
              <a:rPr lang="en-GB" sz="1400" b="1" dirty="0" smtClean="0"/>
              <a:t>how each </a:t>
            </a:r>
            <a:r>
              <a:rPr lang="en-GB" sz="1400" b="1" dirty="0"/>
              <a:t>enzyme lowers the activation energy of the reaction it catalyses?</a:t>
            </a:r>
            <a:r>
              <a:rPr lang="en-US" sz="1400" b="1" dirty="0" smtClean="0">
                <a:effectLst/>
              </a:rPr>
              <a:t> </a:t>
            </a:r>
            <a:endParaRPr lang="en-GB" sz="1400" b="1" dirty="0"/>
          </a:p>
        </p:txBody>
      </p:sp>
      <p:sp>
        <p:nvSpPr>
          <p:cNvPr id="10" name="TextBox 9"/>
          <p:cNvSpPr txBox="1"/>
          <p:nvPr/>
        </p:nvSpPr>
        <p:spPr>
          <a:xfrm>
            <a:off x="181685" y="4555568"/>
            <a:ext cx="11730080" cy="2115396"/>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Can you draw a </a:t>
            </a:r>
            <a:r>
              <a:rPr lang="en-GB" sz="1400" b="1" smtClean="0"/>
              <a:t>diagram to describe </a:t>
            </a:r>
            <a:r>
              <a:rPr lang="en-GB" sz="1400" b="1" dirty="0" smtClean="0"/>
              <a:t>the induced-fit model of enzyme action</a:t>
            </a:r>
            <a:r>
              <a:rPr lang="en-US" sz="1400" b="1" dirty="0" smtClean="0">
                <a:effectLst/>
              </a:rPr>
              <a:t> ?</a:t>
            </a:r>
            <a:endParaRPr lang="en-GB" sz="1400" b="1" dirty="0"/>
          </a:p>
        </p:txBody>
      </p:sp>
      <p:sp>
        <p:nvSpPr>
          <p:cNvPr id="11" name="TextBox 10"/>
          <p:cNvSpPr txBox="1"/>
          <p:nvPr/>
        </p:nvSpPr>
        <p:spPr>
          <a:xfrm>
            <a:off x="3345873" y="816324"/>
            <a:ext cx="4140932" cy="354785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How does an enzyme’s structure relate to it’s function?</a:t>
            </a:r>
            <a:endParaRPr lang="en-GB" sz="1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59" y="2718946"/>
            <a:ext cx="1709937" cy="16452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866" y="2280347"/>
            <a:ext cx="3516619" cy="1955671"/>
          </a:xfrm>
          <a:prstGeom prst="rect">
            <a:avLst/>
          </a:prstGeom>
        </p:spPr>
      </p:pic>
      <p:sp>
        <p:nvSpPr>
          <p:cNvPr id="15" name="TextBox 14"/>
          <p:cNvSpPr txBox="1"/>
          <p:nvPr/>
        </p:nvSpPr>
        <p:spPr>
          <a:xfrm>
            <a:off x="7668491" y="816323"/>
            <a:ext cx="4316680" cy="3547857"/>
          </a:xfrm>
          <a:prstGeom prst="roundRect">
            <a:avLst>
              <a:gd name="adj" fmla="val 3493"/>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b="1" dirty="0" smtClean="0"/>
              <a:t>Describe how you could measure the rate of an enzyme-catalysed reaction and explain the results you would expect? </a:t>
            </a:r>
            <a:endParaRPr lang="en-GB" sz="14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151" y="2931111"/>
            <a:ext cx="1336614" cy="134537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9241" y="1470674"/>
            <a:ext cx="1322524" cy="1372746"/>
          </a:xfrm>
          <a:prstGeom prst="rect">
            <a:avLst/>
          </a:prstGeom>
        </p:spPr>
      </p:pic>
    </p:spTree>
    <p:extLst>
      <p:ext uri="{BB962C8B-B14F-4D97-AF65-F5344CB8AC3E}">
        <p14:creationId xmlns:p14="http://schemas.microsoft.com/office/powerpoint/2010/main" val="588887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1725</Words>
  <Application>Microsoft Office PowerPoint</Application>
  <PresentationFormat>Widescreen</PresentationFormat>
  <Paragraphs>165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Biology Support Pack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J M Booth</dc:creator>
  <cp:lastModifiedBy>Alex Chappelow</cp:lastModifiedBy>
  <cp:revision>56</cp:revision>
  <cp:lastPrinted>2018-06-25T14:49:04Z</cp:lastPrinted>
  <dcterms:created xsi:type="dcterms:W3CDTF">2016-03-19T16:01:33Z</dcterms:created>
  <dcterms:modified xsi:type="dcterms:W3CDTF">2018-06-25T16:17:36Z</dcterms:modified>
</cp:coreProperties>
</file>