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0" r:id="rId3"/>
    <p:sldId id="271" r:id="rId4"/>
    <p:sldId id="272" r:id="rId5"/>
    <p:sldId id="273" r:id="rId6"/>
    <p:sldId id="274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88" r:id="rId20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49"/>
    <p:restoredTop sz="94659"/>
  </p:normalViewPr>
  <p:slideViewPr>
    <p:cSldViewPr snapToGrid="0" snapToObjects="1">
      <p:cViewPr varScale="1">
        <p:scale>
          <a:sx n="81" d="100"/>
          <a:sy n="81" d="100"/>
        </p:scale>
        <p:origin x="96" y="7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9C0FD-2ACE-744B-A712-8526131E3F73}" type="datetimeFigureOut">
              <a:rPr lang="en-US" smtClean="0"/>
              <a:t>6/25/2018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3AC97-BB9A-5F42-A2AD-EFF039322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56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9C0FD-2ACE-744B-A712-8526131E3F73}" type="datetimeFigureOut">
              <a:rPr lang="en-US" smtClean="0"/>
              <a:t>6/25/2018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3AC97-BB9A-5F42-A2AD-EFF039322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50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9C0FD-2ACE-744B-A712-8526131E3F73}" type="datetimeFigureOut">
              <a:rPr lang="en-US" smtClean="0"/>
              <a:t>6/25/2018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3AC97-BB9A-5F42-A2AD-EFF039322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938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9C0FD-2ACE-744B-A712-8526131E3F73}" type="datetimeFigureOut">
              <a:rPr lang="en-US" smtClean="0"/>
              <a:t>6/25/2018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3AC97-BB9A-5F42-A2AD-EFF039322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831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9C0FD-2ACE-744B-A712-8526131E3F73}" type="datetimeFigureOut">
              <a:rPr lang="en-US" smtClean="0"/>
              <a:t>6/25/2018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3AC97-BB9A-5F42-A2AD-EFF039322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648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9C0FD-2ACE-744B-A712-8526131E3F73}" type="datetimeFigureOut">
              <a:rPr lang="en-US" smtClean="0"/>
              <a:t>6/25/2018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3AC97-BB9A-5F42-A2AD-EFF039322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384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9C0FD-2ACE-744B-A712-8526131E3F73}" type="datetimeFigureOut">
              <a:rPr lang="en-US" smtClean="0"/>
              <a:t>6/25/2018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3AC97-BB9A-5F42-A2AD-EFF039322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92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9C0FD-2ACE-744B-A712-8526131E3F73}" type="datetimeFigureOut">
              <a:rPr lang="en-US" smtClean="0"/>
              <a:t>6/25/2018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3AC97-BB9A-5F42-A2AD-EFF039322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013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9C0FD-2ACE-744B-A712-8526131E3F73}" type="datetimeFigureOut">
              <a:rPr lang="en-US" smtClean="0"/>
              <a:t>6/25/2018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3AC97-BB9A-5F42-A2AD-EFF039322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30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9C0FD-2ACE-744B-A712-8526131E3F73}" type="datetimeFigureOut">
              <a:rPr lang="en-US" smtClean="0"/>
              <a:t>6/25/2018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3AC97-BB9A-5F42-A2AD-EFF039322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989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9C0FD-2ACE-744B-A712-8526131E3F73}" type="datetimeFigureOut">
              <a:rPr lang="en-US" smtClean="0"/>
              <a:t>6/25/2018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3AC97-BB9A-5F42-A2AD-EFF039322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480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19C0FD-2ACE-744B-A712-8526131E3F73}" type="datetimeFigureOut">
              <a:rPr lang="en-US" smtClean="0"/>
              <a:t>6/25/2018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D3AC97-BB9A-5F42-A2AD-EFF039322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570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google.co.uk/url?sa=i&amp;rct=j&amp;q=villi+and+microvilli&amp;source=images&amp;cd=&amp;cad=rja&amp;docid=Uto1tX8PuAmhaM&amp;tbnid=q2tm0ZmML9B65M:&amp;ved=0CAUQjRw&amp;url=http://www.daviddarling.info/encyclopedia/S/small_intestine.html&amp;ei=ZodFUd2TApCr0AW_1ICADQ&amp;bvm=bv.43828540,d.d2k&amp;psig=AFQjCNEEakeAaEMfUjY6C5EmNwJAT24pAA&amp;ust=1363597517678737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1685" y="718458"/>
            <a:ext cx="3802486" cy="3510642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2000" b="1" dirty="0" smtClean="0">
                <a:solidFill>
                  <a:schemeClr val="bg1">
                    <a:lumMod val="75000"/>
                  </a:schemeClr>
                </a:solidFill>
              </a:rPr>
              <a:t>Section 3.1: Biological Molecules</a:t>
            </a:r>
          </a:p>
          <a:p>
            <a:pPr lvl="0"/>
            <a:r>
              <a:rPr lang="en-US" sz="2000" b="1" dirty="0" smtClean="0">
                <a:solidFill>
                  <a:schemeClr val="bg1">
                    <a:lumMod val="75000"/>
                  </a:schemeClr>
                </a:solidFill>
              </a:rPr>
              <a:t>3.1.1 Monomers and Polymers</a:t>
            </a:r>
          </a:p>
          <a:p>
            <a:pPr lvl="0"/>
            <a:r>
              <a:rPr lang="en-US" sz="2000" b="1" dirty="0" smtClean="0">
                <a:solidFill>
                  <a:schemeClr val="bg1">
                    <a:lumMod val="75000"/>
                  </a:schemeClr>
                </a:solidFill>
              </a:rPr>
              <a:t>3.1.2 Carbohydrates</a:t>
            </a:r>
          </a:p>
          <a:p>
            <a:pPr lvl="0"/>
            <a:r>
              <a:rPr lang="en-US" sz="2000" b="1" dirty="0" smtClean="0">
                <a:solidFill>
                  <a:schemeClr val="bg1">
                    <a:lumMod val="75000"/>
                  </a:schemeClr>
                </a:solidFill>
              </a:rPr>
              <a:t>3.1.3 Lipids</a:t>
            </a:r>
          </a:p>
          <a:p>
            <a:pPr lvl="0"/>
            <a:r>
              <a:rPr lang="en-US" sz="2000" b="1" dirty="0" smtClean="0">
                <a:solidFill>
                  <a:schemeClr val="bg1">
                    <a:lumMod val="75000"/>
                  </a:schemeClr>
                </a:solidFill>
              </a:rPr>
              <a:t>3.1.4.1 Proteins</a:t>
            </a:r>
          </a:p>
          <a:p>
            <a:pPr lvl="0"/>
            <a:r>
              <a:rPr lang="en-US" sz="2000" b="1" dirty="0" smtClean="0">
                <a:solidFill>
                  <a:schemeClr val="bg1">
                    <a:lumMod val="75000"/>
                  </a:schemeClr>
                </a:solidFill>
              </a:rPr>
              <a:t>3.1.4.2 Enzymes </a:t>
            </a:r>
          </a:p>
          <a:p>
            <a:pPr lvl="0"/>
            <a:r>
              <a:rPr lang="en-US" sz="2000" b="1" dirty="0" smtClean="0">
                <a:solidFill>
                  <a:schemeClr val="bg1">
                    <a:lumMod val="75000"/>
                  </a:schemeClr>
                </a:solidFill>
              </a:rPr>
              <a:t>3.1.5.1 Nucleic acid structure</a:t>
            </a:r>
          </a:p>
          <a:p>
            <a:pPr lvl="0"/>
            <a:r>
              <a:rPr lang="en-US" sz="2000" b="1" dirty="0" smtClean="0">
                <a:solidFill>
                  <a:schemeClr val="bg1">
                    <a:lumMod val="75000"/>
                  </a:schemeClr>
                </a:solidFill>
              </a:rPr>
              <a:t>3.1.5.2 DNA Replication</a:t>
            </a:r>
          </a:p>
          <a:p>
            <a:pPr lvl="0"/>
            <a:r>
              <a:rPr lang="en-US" sz="2000" b="1" dirty="0" smtClean="0">
                <a:solidFill>
                  <a:schemeClr val="bg1">
                    <a:lumMod val="75000"/>
                  </a:schemeClr>
                </a:solidFill>
              </a:rPr>
              <a:t>3.1.6 ATP</a:t>
            </a:r>
          </a:p>
          <a:p>
            <a:pPr lvl="0"/>
            <a:r>
              <a:rPr lang="en-US" sz="2000" b="1" dirty="0" smtClean="0">
                <a:solidFill>
                  <a:schemeClr val="bg1">
                    <a:lumMod val="75000"/>
                  </a:schemeClr>
                </a:solidFill>
              </a:rPr>
              <a:t>3.1.7 Water</a:t>
            </a:r>
          </a:p>
          <a:p>
            <a:pPr lvl="0"/>
            <a:r>
              <a:rPr lang="en-US" sz="2000" b="1" dirty="0" smtClean="0">
                <a:solidFill>
                  <a:schemeClr val="bg1">
                    <a:lumMod val="75000"/>
                  </a:schemeClr>
                </a:solidFill>
              </a:rPr>
              <a:t>3.1.8 Inorganic Ions</a:t>
            </a:r>
          </a:p>
          <a:p>
            <a:pPr marL="342900" lvl="0" indent="-342900">
              <a:buFont typeface="Arial" charset="0"/>
              <a:buChar char="•"/>
            </a:pPr>
            <a:endParaRPr lang="en-US" sz="2000" b="1" dirty="0" smtClean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1685" y="152402"/>
            <a:ext cx="11803486" cy="451756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lvl="0" algn="ctr"/>
            <a:r>
              <a:rPr lang="en-US" sz="2400" b="1" dirty="0" smtClean="0"/>
              <a:t>AS Level Paper 1 and 2. A2 Level Paper 1 and 3 - Topics 1-4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1685" y="4343400"/>
            <a:ext cx="5353701" cy="2318656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2000" b="1" dirty="0" smtClean="0">
                <a:solidFill>
                  <a:schemeClr val="bg1">
                    <a:lumMod val="75000"/>
                  </a:schemeClr>
                </a:solidFill>
              </a:rPr>
              <a:t>Section 3.2: Cells</a:t>
            </a:r>
          </a:p>
          <a:p>
            <a:pPr lvl="0"/>
            <a:r>
              <a:rPr lang="en-US" sz="2000" b="1" dirty="0" smtClean="0">
                <a:solidFill>
                  <a:schemeClr val="bg1">
                    <a:lumMod val="75000"/>
                  </a:schemeClr>
                </a:solidFill>
              </a:rPr>
              <a:t>3.2.1.1 Eukaryotic cells</a:t>
            </a:r>
          </a:p>
          <a:p>
            <a:pPr lvl="0"/>
            <a:r>
              <a:rPr lang="en-US" sz="2000" b="1" dirty="0" smtClean="0">
                <a:solidFill>
                  <a:schemeClr val="bg1">
                    <a:lumMod val="75000"/>
                  </a:schemeClr>
                </a:solidFill>
              </a:rPr>
              <a:t>3.2.1.2 Prokaryotic cells and viruses</a:t>
            </a:r>
          </a:p>
          <a:p>
            <a:pPr lvl="0"/>
            <a:r>
              <a:rPr lang="en-US" sz="2000" b="1" dirty="0" smtClean="0">
                <a:solidFill>
                  <a:schemeClr val="bg1">
                    <a:lumMod val="75000"/>
                  </a:schemeClr>
                </a:solidFill>
              </a:rPr>
              <a:t>3.2.1.3 Studying cells</a:t>
            </a:r>
          </a:p>
          <a:p>
            <a:pPr lvl="0"/>
            <a:r>
              <a:rPr lang="en-US" sz="2000" b="1" dirty="0" smtClean="0">
                <a:solidFill>
                  <a:schemeClr val="bg1">
                    <a:lumMod val="75000"/>
                  </a:schemeClr>
                </a:solidFill>
              </a:rPr>
              <a:t>3.2.2 All cells arise from other cells</a:t>
            </a:r>
          </a:p>
          <a:p>
            <a:pPr lvl="0"/>
            <a:r>
              <a:rPr lang="en-US" sz="2000" b="1" dirty="0" smtClean="0">
                <a:solidFill>
                  <a:schemeClr val="bg1">
                    <a:lumMod val="75000"/>
                  </a:schemeClr>
                </a:solidFill>
              </a:rPr>
              <a:t>3.2.3 Transport across cell membranes</a:t>
            </a:r>
          </a:p>
          <a:p>
            <a:pPr lvl="0"/>
            <a:r>
              <a:rPr lang="en-US" sz="2000" b="1" dirty="0" smtClean="0">
                <a:solidFill>
                  <a:schemeClr val="bg1">
                    <a:lumMod val="75000"/>
                  </a:schemeClr>
                </a:solidFill>
              </a:rPr>
              <a:t>3.2.4 Cell recognition and the immune system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82185" y="718458"/>
            <a:ext cx="7802986" cy="1959428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2000" b="1" dirty="0" smtClean="0">
                <a:solidFill>
                  <a:schemeClr val="accent5"/>
                </a:solidFill>
              </a:rPr>
              <a:t>Section 3.3 Organisms exchange substances with their environment</a:t>
            </a:r>
          </a:p>
          <a:p>
            <a:r>
              <a:rPr lang="en-US" sz="2000" b="1" dirty="0" smtClean="0">
                <a:solidFill>
                  <a:schemeClr val="accent5"/>
                </a:solidFill>
              </a:rPr>
              <a:t>3.3.1 Surface area to volume ratio</a:t>
            </a:r>
          </a:p>
          <a:p>
            <a:r>
              <a:rPr lang="en-US" sz="2000" b="1" dirty="0" smtClean="0">
                <a:solidFill>
                  <a:schemeClr val="accent5"/>
                </a:solidFill>
              </a:rPr>
              <a:t>3.3.2 Gas exchange</a:t>
            </a:r>
          </a:p>
          <a:p>
            <a:r>
              <a:rPr lang="en-US" sz="2000" b="1" dirty="0" smtClean="0">
                <a:solidFill>
                  <a:schemeClr val="accent5"/>
                </a:solidFill>
              </a:rPr>
              <a:t>3.3.3 Digestion and absorption</a:t>
            </a:r>
          </a:p>
          <a:p>
            <a:r>
              <a:rPr lang="en-US" sz="2000" b="1" dirty="0" smtClean="0">
                <a:solidFill>
                  <a:schemeClr val="accent5"/>
                </a:solidFill>
              </a:rPr>
              <a:t>3.3.4.1 Mass transport in animals</a:t>
            </a:r>
          </a:p>
          <a:p>
            <a:r>
              <a:rPr lang="en-US" sz="2000" b="1" dirty="0" smtClean="0">
                <a:solidFill>
                  <a:schemeClr val="accent5"/>
                </a:solidFill>
              </a:rPr>
              <a:t>3.3.4.2 Mass transport in plants</a:t>
            </a:r>
          </a:p>
          <a:p>
            <a:pPr marL="342900" lvl="0" indent="-342900">
              <a:buFont typeface="Arial" charset="0"/>
              <a:buChar char="•"/>
            </a:pPr>
            <a:endParaRPr lang="en-US" sz="2000" b="1" dirty="0" smtClean="0">
              <a:solidFill>
                <a:schemeClr val="accent5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63985" y="2792186"/>
            <a:ext cx="6221185" cy="3869870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2000" b="1" dirty="0" smtClean="0">
                <a:solidFill>
                  <a:schemeClr val="bg1">
                    <a:lumMod val="75000"/>
                  </a:schemeClr>
                </a:solidFill>
              </a:rPr>
              <a:t>Section 3.4 Genetic information, variation and relationships between organisms</a:t>
            </a:r>
          </a:p>
          <a:p>
            <a:r>
              <a:rPr lang="en-US" sz="2000" b="1" dirty="0" smtClean="0">
                <a:solidFill>
                  <a:schemeClr val="bg1">
                    <a:lumMod val="75000"/>
                  </a:schemeClr>
                </a:solidFill>
              </a:rPr>
              <a:t>3.4.1 DNA, genes and chromosomes</a:t>
            </a:r>
          </a:p>
          <a:p>
            <a:r>
              <a:rPr lang="en-US" sz="2000" b="1" dirty="0" smtClean="0">
                <a:solidFill>
                  <a:schemeClr val="bg1">
                    <a:lumMod val="75000"/>
                  </a:schemeClr>
                </a:solidFill>
              </a:rPr>
              <a:t>3.4.2 DNA and protein synthesis</a:t>
            </a:r>
          </a:p>
          <a:p>
            <a:r>
              <a:rPr lang="en-US" sz="2000" b="1" dirty="0" smtClean="0">
                <a:solidFill>
                  <a:schemeClr val="bg1">
                    <a:lumMod val="75000"/>
                  </a:schemeClr>
                </a:solidFill>
              </a:rPr>
              <a:t>3.4.3 Genetic diversity - mutations and meiosis</a:t>
            </a:r>
          </a:p>
          <a:p>
            <a:r>
              <a:rPr lang="en-US" sz="2000" b="1" dirty="0" smtClean="0">
                <a:solidFill>
                  <a:schemeClr val="bg1">
                    <a:lumMod val="75000"/>
                  </a:schemeClr>
                </a:solidFill>
              </a:rPr>
              <a:t>3.4.4 Genetic diversity and adaptation – natural selection</a:t>
            </a:r>
          </a:p>
          <a:p>
            <a:r>
              <a:rPr lang="en-US" sz="2000" b="1" dirty="0" smtClean="0">
                <a:solidFill>
                  <a:schemeClr val="bg1">
                    <a:lumMod val="75000"/>
                  </a:schemeClr>
                </a:solidFill>
              </a:rPr>
              <a:t>3.4.5 Species and taxonomy</a:t>
            </a:r>
          </a:p>
          <a:p>
            <a:r>
              <a:rPr lang="en-US" sz="2000" b="1" dirty="0" smtClean="0">
                <a:solidFill>
                  <a:schemeClr val="bg1">
                    <a:lumMod val="75000"/>
                  </a:schemeClr>
                </a:solidFill>
              </a:rPr>
              <a:t>3.4.6 Biodiversity </a:t>
            </a:r>
          </a:p>
          <a:p>
            <a:r>
              <a:rPr lang="en-US" sz="2000" b="1" dirty="0" smtClean="0">
                <a:solidFill>
                  <a:schemeClr val="bg1">
                    <a:lumMod val="75000"/>
                  </a:schemeClr>
                </a:solidFill>
              </a:rPr>
              <a:t>3.4.7 Investigating biodiversity</a:t>
            </a:r>
          </a:p>
          <a:p>
            <a:pPr marL="342900" lvl="0" indent="-342900">
              <a:buFont typeface="Arial" charset="0"/>
              <a:buChar char="•"/>
            </a:pPr>
            <a:endParaRPr lang="en-US" sz="2000" b="1" dirty="0" smtClean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8463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181685" y="152402"/>
            <a:ext cx="11803486" cy="451756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r>
              <a:rPr lang="en-US" sz="2400" b="1" dirty="0" smtClean="0"/>
              <a:t>Topic 3: 3.3.3 Digestion and absorption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81685" y="772312"/>
            <a:ext cx="6066715" cy="5933286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GB" sz="1400" b="1" dirty="0" smtClean="0"/>
              <a:t>Describe the different stages of starch digestion, and explain how this large insoluble molecule ends up as individual glucose monomers</a:t>
            </a:r>
            <a:endParaRPr lang="en-US" sz="1400" b="1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6444343" y="737102"/>
            <a:ext cx="5540828" cy="3059458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GB" sz="1400" b="1" dirty="0"/>
              <a:t>Can you describe digestion of </a:t>
            </a:r>
            <a:r>
              <a:rPr lang="en-GB" sz="1400" b="1" dirty="0" smtClean="0"/>
              <a:t>lipids by </a:t>
            </a:r>
            <a:r>
              <a:rPr lang="en-US" sz="1400" b="1" dirty="0" smtClean="0"/>
              <a:t>lipase, including the action of bile salts in mammals?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464" y="1308419"/>
            <a:ext cx="1173652" cy="2523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444343" y="3831770"/>
            <a:ext cx="5540828" cy="2873828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GB" sz="1400" b="1" dirty="0"/>
              <a:t>Can you describe digestion of </a:t>
            </a:r>
            <a:r>
              <a:rPr lang="en-US" sz="1400" b="1" dirty="0" smtClean="0"/>
              <a:t>proteins by </a:t>
            </a:r>
            <a:r>
              <a:rPr lang="en-US" sz="1400" b="1" dirty="0" err="1" smtClean="0"/>
              <a:t>endopeptidases</a:t>
            </a:r>
            <a:r>
              <a:rPr lang="en-US" sz="1400" b="1" dirty="0" smtClean="0"/>
              <a:t>, </a:t>
            </a:r>
            <a:r>
              <a:rPr lang="en-US" sz="1400" b="1" dirty="0" err="1" smtClean="0"/>
              <a:t>exopeptidases</a:t>
            </a:r>
            <a:r>
              <a:rPr lang="en-US" sz="1400" b="1" dirty="0" smtClean="0"/>
              <a:t> and membrane-bound </a:t>
            </a:r>
            <a:r>
              <a:rPr lang="en-US" sz="1400" b="1" dirty="0" err="1" smtClean="0"/>
              <a:t>dipeptidases</a:t>
            </a:r>
            <a:r>
              <a:rPr lang="en-US" sz="1400" b="1" dirty="0" smtClean="0"/>
              <a:t> in mammals?</a:t>
            </a:r>
          </a:p>
        </p:txBody>
      </p:sp>
    </p:spTree>
    <p:extLst>
      <p:ext uri="{BB962C8B-B14F-4D97-AF65-F5344CB8AC3E}">
        <p14:creationId xmlns:p14="http://schemas.microsoft.com/office/powerpoint/2010/main" val="156468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181685" y="152402"/>
            <a:ext cx="11803486" cy="451756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r>
              <a:rPr lang="en-US" sz="2400" b="1" dirty="0" smtClean="0"/>
              <a:t>Topic 3: 3.3.3 Digestion and absorption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1685" y="772312"/>
            <a:ext cx="5540828" cy="5922976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GB" sz="1400" b="1" dirty="0"/>
              <a:t>Can you describe </a:t>
            </a:r>
            <a:r>
              <a:rPr lang="en-US" sz="1400" b="1" dirty="0" smtClean="0"/>
              <a:t>the structure of the ileum and explain how it is adapted for the function of absorption?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918200" y="772312"/>
            <a:ext cx="6066971" cy="2961488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Can you explain how co-transport allows the absorption of amino acids and monosaccharides?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918200" y="3733800"/>
            <a:ext cx="6066971" cy="2961488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Can you explain how triglycerides are absorbed?</a:t>
            </a:r>
          </a:p>
        </p:txBody>
      </p:sp>
      <p:pic>
        <p:nvPicPr>
          <p:cNvPr id="11" name="Picture 2" descr="http://www.daviddarling.info/images/small_intestine_cross-section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224" y="1518163"/>
            <a:ext cx="3522372" cy="198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000" y="3901954"/>
            <a:ext cx="2028371" cy="273718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484" y="1350009"/>
            <a:ext cx="1832687" cy="2215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80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181685" y="152402"/>
            <a:ext cx="11803486" cy="451756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r>
              <a:rPr lang="en-US" sz="2400" b="1" dirty="0" smtClean="0"/>
              <a:t>Topic 3: 3.3.4.1 Mass transport in animals: </a:t>
            </a:r>
            <a:r>
              <a:rPr lang="en-US" sz="2400" b="1" dirty="0" err="1" smtClean="0"/>
              <a:t>Haemoglobin</a:t>
            </a:r>
            <a:r>
              <a:rPr lang="en-US" sz="2400" b="1" dirty="0" smtClean="0"/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1685" y="772312"/>
            <a:ext cx="5609515" cy="2148688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What is </a:t>
            </a:r>
            <a:r>
              <a:rPr lang="en-US" sz="1400" b="1" smtClean="0"/>
              <a:t>the function </a:t>
            </a:r>
            <a:r>
              <a:rPr lang="en-US" sz="1400" b="1" dirty="0" smtClean="0"/>
              <a:t>of </a:t>
            </a:r>
            <a:r>
              <a:rPr lang="en-US" sz="1400" b="1" dirty="0" err="1" smtClean="0"/>
              <a:t>haemoglobin</a:t>
            </a:r>
            <a:r>
              <a:rPr lang="en-US" sz="1400" b="1" dirty="0" smtClean="0"/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81685" y="3098800"/>
            <a:ext cx="5609515" cy="3479800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What is the structure of </a:t>
            </a:r>
            <a:r>
              <a:rPr lang="en-US" sz="1400" b="1" dirty="0" err="1" smtClean="0"/>
              <a:t>haemoglobin</a:t>
            </a:r>
            <a:r>
              <a:rPr lang="en-US" sz="1400" b="1" dirty="0" smtClean="0"/>
              <a:t>?</a:t>
            </a:r>
          </a:p>
          <a:p>
            <a:endParaRPr lang="en-US" sz="1400" b="1" dirty="0" smtClean="0"/>
          </a:p>
          <a:p>
            <a:r>
              <a:rPr lang="en-US" sz="1400" b="1" dirty="0" smtClean="0"/>
              <a:t>Primary structure</a:t>
            </a:r>
          </a:p>
          <a:p>
            <a:endParaRPr lang="en-US" sz="1400" b="1" dirty="0"/>
          </a:p>
          <a:p>
            <a:endParaRPr lang="en-US" sz="1400" b="1" dirty="0" smtClean="0"/>
          </a:p>
          <a:p>
            <a:r>
              <a:rPr lang="en-US" sz="1400" b="1" dirty="0" smtClean="0"/>
              <a:t>Secondary structure:</a:t>
            </a:r>
          </a:p>
          <a:p>
            <a:endParaRPr lang="en-US" sz="1400" b="1" dirty="0"/>
          </a:p>
          <a:p>
            <a:endParaRPr lang="en-US" sz="1400" b="1" dirty="0" smtClean="0"/>
          </a:p>
          <a:p>
            <a:endParaRPr lang="en-US" sz="1400" b="1" dirty="0"/>
          </a:p>
          <a:p>
            <a:r>
              <a:rPr lang="en-US" sz="1400" b="1" dirty="0" smtClean="0"/>
              <a:t>Tertiary structure:</a:t>
            </a:r>
          </a:p>
          <a:p>
            <a:endParaRPr lang="en-US" sz="1400" b="1" dirty="0"/>
          </a:p>
          <a:p>
            <a:endParaRPr lang="en-US" sz="1400" b="1" dirty="0" smtClean="0"/>
          </a:p>
          <a:p>
            <a:endParaRPr lang="en-US" sz="1400" b="1" dirty="0"/>
          </a:p>
          <a:p>
            <a:r>
              <a:rPr lang="en-US" sz="1400" b="1" dirty="0" smtClean="0"/>
              <a:t>Quaternary structure: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994399" y="772312"/>
            <a:ext cx="5990771" cy="3494888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What are the differences between </a:t>
            </a:r>
            <a:r>
              <a:rPr lang="en-US" sz="1400" b="1" dirty="0" err="1" smtClean="0"/>
              <a:t>haemoglobins</a:t>
            </a:r>
            <a:r>
              <a:rPr lang="en-US" sz="1400" b="1" dirty="0" smtClean="0"/>
              <a:t> in difference organisms and what are the reasons for these differences?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994399" y="4470400"/>
            <a:ext cx="5990771" cy="2108200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smtClean="0"/>
              <a:t>What is meant by the loading and unloading of oxygen?</a:t>
            </a:r>
            <a:endParaRPr lang="en-US" sz="1400" b="1" dirty="0" smtClean="0"/>
          </a:p>
        </p:txBody>
      </p:sp>
    </p:spTree>
    <p:extLst>
      <p:ext uri="{BB962C8B-B14F-4D97-AF65-F5344CB8AC3E}">
        <p14:creationId xmlns:p14="http://schemas.microsoft.com/office/powerpoint/2010/main" val="1155644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181685" y="152402"/>
            <a:ext cx="11803486" cy="451756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r>
              <a:rPr lang="en-US" sz="2400" b="1" dirty="0" smtClean="0"/>
              <a:t>Topic 3: 3.3.4.1 Mass transport in animals: </a:t>
            </a:r>
            <a:r>
              <a:rPr lang="en-US" sz="2400" b="1" dirty="0" err="1" smtClean="0"/>
              <a:t>Haemoglobin</a:t>
            </a:r>
            <a:r>
              <a:rPr lang="en-US" sz="2400" b="1" dirty="0" smtClean="0"/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1685" y="772312"/>
            <a:ext cx="5609515" cy="3317088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What are the </a:t>
            </a:r>
            <a:r>
              <a:rPr lang="en-US" sz="1400" b="1" smtClean="0"/>
              <a:t>main features of an oxygen dissociation curve?</a:t>
            </a:r>
            <a:endParaRPr lang="en-US" sz="1400" b="1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5994399" y="772312"/>
            <a:ext cx="5990771" cy="5780888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Can you explain the </a:t>
            </a:r>
            <a:r>
              <a:rPr lang="en-US" sz="1400" b="1" smtClean="0"/>
              <a:t>Bohr effect using the graph to help?</a:t>
            </a:r>
            <a:endParaRPr lang="en-US" sz="1400" b="1" dirty="0" smtClean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1001" y="3370097"/>
            <a:ext cx="2491680" cy="2992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62395" y="4257554"/>
            <a:ext cx="5609515" cy="2295646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What does a shift to the left mean?</a:t>
            </a:r>
          </a:p>
          <a:p>
            <a:endParaRPr lang="en-US" sz="1400" b="1" dirty="0"/>
          </a:p>
          <a:p>
            <a:endParaRPr lang="en-US" sz="1400" b="1" dirty="0" smtClean="0"/>
          </a:p>
          <a:p>
            <a:endParaRPr lang="en-US" sz="1400" b="1" dirty="0"/>
          </a:p>
          <a:p>
            <a:endParaRPr lang="en-US" sz="1400" b="1" dirty="0"/>
          </a:p>
          <a:p>
            <a:r>
              <a:rPr lang="en-US" sz="1400" b="1" dirty="0" smtClean="0"/>
              <a:t>What does a shift to the right mean?</a:t>
            </a:r>
          </a:p>
        </p:txBody>
      </p:sp>
    </p:spTree>
    <p:extLst>
      <p:ext uri="{BB962C8B-B14F-4D97-AF65-F5344CB8AC3E}">
        <p14:creationId xmlns:p14="http://schemas.microsoft.com/office/powerpoint/2010/main" val="91671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181685" y="152402"/>
            <a:ext cx="11803486" cy="451756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r>
              <a:rPr lang="en-US" sz="2400" b="1" dirty="0" smtClean="0"/>
              <a:t>Topic 3: 3.3.4.1 Mass transport in animals: Circulatory system in a mammal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1685" y="772312"/>
            <a:ext cx="5609515" cy="2478888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Why do organisms need a transport system?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994399" y="772312"/>
            <a:ext cx="5990771" cy="5780888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Can you describe the general pattern of blood circulation in a mammal and label the following diagram of a mammalian circulatory system?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1685" y="3419354"/>
            <a:ext cx="5609515" cy="3133846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What are the features of this transport system?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225" y="1795956"/>
            <a:ext cx="4006447" cy="41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773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181685" y="152402"/>
            <a:ext cx="11803486" cy="451756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r>
              <a:rPr lang="en-US" sz="2400" b="1" dirty="0" smtClean="0"/>
              <a:t>Topic 3: 3.3.4.1 Mass transport in animals: Heart structure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81685" y="823111"/>
            <a:ext cx="5685715" cy="5780888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Can you label the structure of </a:t>
            </a:r>
            <a:r>
              <a:rPr lang="en-US" sz="1400" b="1" smtClean="0"/>
              <a:t>the heart?</a:t>
            </a:r>
            <a:endParaRPr lang="en-US" sz="1400" b="1" dirty="0" smtClean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570" y="1622818"/>
            <a:ext cx="3124200" cy="418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083426" y="3291118"/>
            <a:ext cx="5901743" cy="1270000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How do we supply the heart muscle with oxygen?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83427" y="4673600"/>
            <a:ext cx="5901743" cy="1930399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What are risk factors associated with cardiovascular disease?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83426" y="823112"/>
            <a:ext cx="5901743" cy="1101848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Can you explain </a:t>
            </a:r>
            <a:r>
              <a:rPr lang="en-US" sz="1400" b="1" smtClean="0"/>
              <a:t>the double pump system?</a:t>
            </a:r>
            <a:endParaRPr lang="en-US" sz="1400" b="1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6083426" y="2021118"/>
            <a:ext cx="5901743" cy="1173842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How does the structure of the heart relate to its function?</a:t>
            </a:r>
          </a:p>
        </p:txBody>
      </p:sp>
    </p:spTree>
    <p:extLst>
      <p:ext uri="{BB962C8B-B14F-4D97-AF65-F5344CB8AC3E}">
        <p14:creationId xmlns:p14="http://schemas.microsoft.com/office/powerpoint/2010/main" val="1983122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181685" y="152402"/>
            <a:ext cx="11803486" cy="451756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r>
              <a:rPr lang="en-US" sz="2400" b="1" dirty="0" smtClean="0"/>
              <a:t>Topic 3: 3.3.4.1 Mass transport in animals: Cardiac Cycle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81685" y="823111"/>
            <a:ext cx="4441115" cy="5780888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Can you explain the stages in the cardiac cycle and what happens at each stage: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04754" y="823111"/>
            <a:ext cx="5025046" cy="1996517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Can you explain, using diagrams, how valves control the flow of blood?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639" y="1646103"/>
            <a:ext cx="1187310" cy="1426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639" y="3322165"/>
            <a:ext cx="1402789" cy="13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639" y="4942703"/>
            <a:ext cx="2144950" cy="1426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0007600" y="823111"/>
            <a:ext cx="1977571" cy="1996517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How do </a:t>
            </a:r>
            <a:r>
              <a:rPr lang="en-US" sz="1400" b="1" smtClean="0"/>
              <a:t>you calculate </a:t>
            </a:r>
            <a:r>
              <a:rPr lang="en-US" sz="1400" b="1" dirty="0" smtClean="0"/>
              <a:t>cardiac output?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804754" y="3038581"/>
            <a:ext cx="7180417" cy="3565418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GB" sz="1400" dirty="0"/>
              <a:t>Can you describe the pressure and volume changes and associated valve movements during the cardiac cycle that maintain a unidirectional flow of blood?</a:t>
            </a:r>
            <a:r>
              <a:rPr lang="en-US" sz="1400" dirty="0" smtClean="0">
                <a:effectLst/>
              </a:rPr>
              <a:t> </a:t>
            </a:r>
            <a:endParaRPr lang="en-US" sz="1400" b="1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3236" y="3530599"/>
            <a:ext cx="2300248" cy="307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668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181685" y="152402"/>
            <a:ext cx="11803486" cy="451756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r>
              <a:rPr lang="en-US" sz="2400" b="1" dirty="0" smtClean="0"/>
              <a:t>Topic 3: 3.3.4.1 Mass transport in animals: Blood vessels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81685" y="823111"/>
            <a:ext cx="6925843" cy="5653889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Can you label the blood vessels and their structures. </a:t>
            </a:r>
            <a:r>
              <a:rPr lang="en-GB" sz="1400" b="1" dirty="0" smtClean="0"/>
              <a:t>stating the function of the structure and how this relates to the function of the blood vessel?</a:t>
            </a:r>
          </a:p>
          <a:p>
            <a:endParaRPr lang="en-GB" sz="1400" b="1" dirty="0"/>
          </a:p>
          <a:p>
            <a:endParaRPr lang="en-GB" sz="1400" b="1" dirty="0" smtClean="0"/>
          </a:p>
          <a:p>
            <a:endParaRPr lang="en-GB" sz="1400" b="1" dirty="0"/>
          </a:p>
          <a:p>
            <a:endParaRPr lang="en-GB" sz="1400" b="1" dirty="0" smtClean="0"/>
          </a:p>
          <a:p>
            <a:endParaRPr lang="en-GB" sz="1400" b="1" dirty="0"/>
          </a:p>
          <a:p>
            <a:endParaRPr lang="en-GB" sz="1400" b="1" dirty="0" smtClean="0"/>
          </a:p>
          <a:p>
            <a:endParaRPr lang="en-GB" sz="1400" b="1" dirty="0" smtClean="0"/>
          </a:p>
          <a:p>
            <a:endParaRPr lang="en-GB" sz="1400" b="1" dirty="0"/>
          </a:p>
          <a:p>
            <a:endParaRPr lang="en-GB" sz="1400" b="1" dirty="0" smtClean="0"/>
          </a:p>
          <a:p>
            <a:endParaRPr lang="en-GB" sz="1400" b="1" dirty="0"/>
          </a:p>
          <a:p>
            <a:endParaRPr lang="en-GB" sz="1400" b="1" dirty="0" smtClean="0"/>
          </a:p>
          <a:p>
            <a:endParaRPr lang="en-GB" sz="1400" b="1" dirty="0"/>
          </a:p>
          <a:p>
            <a:endParaRPr lang="en-GB" sz="1400" b="1" dirty="0" smtClean="0"/>
          </a:p>
          <a:p>
            <a:endParaRPr lang="en-GB" sz="1400" b="1" dirty="0"/>
          </a:p>
          <a:p>
            <a:endParaRPr lang="en-GB" sz="1400" b="1" dirty="0" smtClean="0"/>
          </a:p>
          <a:p>
            <a:endParaRPr lang="en-GB" sz="1400" b="1" dirty="0" smtClean="0"/>
          </a:p>
          <a:p>
            <a:endParaRPr lang="en-GB" sz="1400" b="1" dirty="0"/>
          </a:p>
          <a:p>
            <a:endParaRPr lang="en-GB" sz="1400" b="1" dirty="0" smtClean="0"/>
          </a:p>
          <a:p>
            <a:endParaRPr lang="en-GB" sz="1400" b="1" dirty="0"/>
          </a:p>
          <a:p>
            <a:endParaRPr lang="en-GB" sz="1400" b="1" dirty="0" smtClean="0"/>
          </a:p>
          <a:p>
            <a:r>
              <a:rPr lang="en-GB" sz="1400" b="1" dirty="0" smtClean="0"/>
              <a:t>How is the arteriole structure related to its function?</a:t>
            </a:r>
          </a:p>
          <a:p>
            <a:endParaRPr lang="en-GB" sz="1400" b="1" dirty="0" smtClean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231" y="2626083"/>
            <a:ext cx="3703705" cy="171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7315200" y="823111"/>
            <a:ext cx="4606343" cy="5653889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GB" sz="1400" b="1" dirty="0"/>
              <a:t>Can you describe the formation of tissue fluid and its return to the circulatory system?</a:t>
            </a:r>
            <a:r>
              <a:rPr lang="en-US" sz="1400" b="1" dirty="0" smtClean="0">
                <a:effectLst/>
              </a:rPr>
              <a:t> </a:t>
            </a:r>
            <a:endParaRPr lang="en-GB" sz="1400" b="1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3543" y="4343400"/>
            <a:ext cx="3048000" cy="2047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2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181685" y="152402"/>
            <a:ext cx="11803486" cy="451756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r>
              <a:rPr lang="en-US" sz="2400" b="1" dirty="0" smtClean="0"/>
              <a:t>Topic 3: 3.3.4.2 Mass transport in plants: Xylem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81686" y="823111"/>
            <a:ext cx="3574340" cy="1208889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What </a:t>
            </a:r>
            <a:r>
              <a:rPr lang="en-US" sz="1400" b="1" smtClean="0"/>
              <a:t>is transpiration?</a:t>
            </a:r>
            <a:endParaRPr lang="en-GB" sz="1400" b="1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181685" y="2250953"/>
            <a:ext cx="8606715" cy="4226047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How does water move through the leaf?</a:t>
            </a:r>
          </a:p>
          <a:p>
            <a:endParaRPr lang="en-US" sz="1400" b="1" dirty="0"/>
          </a:p>
          <a:p>
            <a:endParaRPr lang="en-US" sz="1400" b="1" dirty="0" smtClean="0"/>
          </a:p>
          <a:p>
            <a:endParaRPr lang="en-US" sz="1400" b="1" dirty="0"/>
          </a:p>
          <a:p>
            <a:endParaRPr lang="en-US" sz="1400" b="1" dirty="0" smtClean="0"/>
          </a:p>
          <a:p>
            <a:endParaRPr lang="en-US" sz="1400" b="1" dirty="0"/>
          </a:p>
          <a:p>
            <a:r>
              <a:rPr lang="en-US" sz="1400" b="1" dirty="0" smtClean="0"/>
              <a:t>How does water move up the xylem?</a:t>
            </a:r>
          </a:p>
          <a:p>
            <a:endParaRPr lang="en-US" sz="1400" b="1" dirty="0"/>
          </a:p>
          <a:p>
            <a:endParaRPr lang="en-US" sz="1400" b="1" dirty="0" smtClean="0"/>
          </a:p>
          <a:p>
            <a:endParaRPr lang="en-US" sz="1400" b="1" dirty="0"/>
          </a:p>
          <a:p>
            <a:endParaRPr lang="en-US" sz="1400" b="1" dirty="0" smtClean="0"/>
          </a:p>
          <a:p>
            <a:endParaRPr lang="en-US" sz="1400" b="1" dirty="0"/>
          </a:p>
          <a:p>
            <a:endParaRPr lang="en-US" sz="1400" b="1" dirty="0" smtClean="0"/>
          </a:p>
          <a:p>
            <a:endParaRPr lang="en-US" sz="1400" b="1" dirty="0"/>
          </a:p>
          <a:p>
            <a:r>
              <a:rPr lang="en-US" sz="1400" b="1" dirty="0" smtClean="0"/>
              <a:t>What is the cohesion-tension theory?</a:t>
            </a:r>
            <a:endParaRPr lang="en-GB" sz="1400" b="1" dirty="0" smtClean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3069941"/>
            <a:ext cx="3279775" cy="2588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895725" y="823111"/>
            <a:ext cx="4892675" cy="1208889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What is the evidence for the cohesion-tension theory?</a:t>
            </a:r>
            <a:endParaRPr lang="en-GB" sz="1400" b="1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8928099" y="847114"/>
            <a:ext cx="3057072" cy="2734286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How would you use a </a:t>
            </a:r>
            <a:r>
              <a:rPr lang="en-US" sz="1400" b="1" dirty="0" err="1" smtClean="0"/>
              <a:t>potometer</a:t>
            </a:r>
            <a:r>
              <a:rPr lang="en-US" sz="1400" b="1" dirty="0" smtClean="0"/>
              <a:t> to measure water uptake?</a:t>
            </a:r>
            <a:endParaRPr lang="en-GB" sz="1400" b="1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8928099" y="3742714"/>
            <a:ext cx="3057072" cy="2734286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How are root hair cells adapted for its function?</a:t>
            </a:r>
          </a:p>
          <a:p>
            <a:endParaRPr lang="en-US" sz="1400" b="1" dirty="0"/>
          </a:p>
          <a:p>
            <a:endParaRPr lang="en-US" sz="1400" b="1" dirty="0"/>
          </a:p>
          <a:p>
            <a:endParaRPr lang="en-US" sz="1400" b="1" dirty="0" smtClean="0"/>
          </a:p>
          <a:p>
            <a:endParaRPr lang="en-US" sz="1400" b="1" dirty="0"/>
          </a:p>
          <a:p>
            <a:r>
              <a:rPr lang="en-US" sz="1400" b="1" dirty="0" smtClean="0"/>
              <a:t>How are xylem vessels adapted for their function?</a:t>
            </a:r>
            <a:endParaRPr lang="en-GB" sz="1400" b="1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8899" y="2442415"/>
            <a:ext cx="1789113" cy="108439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349552" y="2411104"/>
            <a:ext cx="477672" cy="7087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08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181685" y="152402"/>
            <a:ext cx="11803486" cy="451756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r>
              <a:rPr lang="en-US" sz="2400" b="1" dirty="0" smtClean="0"/>
              <a:t>Topic 3: 3.3.4.2 Mass transport in plants: Phloem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81684" y="823112"/>
            <a:ext cx="8759115" cy="1784621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What is the job of the phloem? </a:t>
            </a:r>
            <a:endParaRPr lang="en-GB" sz="1400" b="1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181684" y="2743200"/>
            <a:ext cx="8759116" cy="3917044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GB" sz="1400" b="1" dirty="0"/>
              <a:t>Can you explain the mass flow hypothesis for the mechanism of translocation in plants</a:t>
            </a:r>
            <a:r>
              <a:rPr lang="en-GB" sz="1400" b="1" dirty="0" smtClean="0"/>
              <a:t>?</a:t>
            </a:r>
          </a:p>
          <a:p>
            <a:endParaRPr lang="en-GB" sz="1400" b="1" dirty="0">
              <a:effectLst/>
            </a:endParaRPr>
          </a:p>
          <a:p>
            <a:pPr marL="342900" indent="-342900">
              <a:buAutoNum type="arabicPeriod"/>
            </a:pPr>
            <a:r>
              <a:rPr lang="en-GB" sz="1400" b="1" dirty="0" smtClean="0"/>
              <a:t>Transfer of sucrose into sieve elements from photosynthesising tissue</a:t>
            </a:r>
          </a:p>
          <a:p>
            <a:pPr marL="342900" indent="-342900">
              <a:buAutoNum type="arabicPeriod"/>
            </a:pPr>
            <a:endParaRPr lang="en-GB" sz="1400" b="1" dirty="0">
              <a:effectLst/>
            </a:endParaRPr>
          </a:p>
          <a:p>
            <a:pPr marL="342900" indent="-342900">
              <a:buAutoNum type="arabicPeriod"/>
            </a:pPr>
            <a:endParaRPr lang="en-GB" sz="1400" b="1" dirty="0" smtClean="0"/>
          </a:p>
          <a:p>
            <a:pPr marL="342900" indent="-342900">
              <a:buAutoNum type="arabicPeriod"/>
            </a:pPr>
            <a:endParaRPr lang="en-GB" sz="1400" b="1" dirty="0">
              <a:effectLst/>
            </a:endParaRPr>
          </a:p>
          <a:p>
            <a:pPr marL="342900" indent="-342900">
              <a:buAutoNum type="arabicPeriod"/>
            </a:pPr>
            <a:endParaRPr lang="en-GB" sz="1400" b="1" dirty="0" smtClean="0"/>
          </a:p>
          <a:p>
            <a:pPr marL="342900" indent="-342900">
              <a:buAutoNum type="arabicPeriod"/>
            </a:pPr>
            <a:r>
              <a:rPr lang="en-GB" sz="1400" b="1" dirty="0" smtClean="0">
                <a:effectLst/>
              </a:rPr>
              <a:t>Mass flow of sucrose through sieve tube elements</a:t>
            </a:r>
          </a:p>
          <a:p>
            <a:pPr marL="342900" indent="-342900">
              <a:buAutoNum type="arabicPeriod"/>
            </a:pPr>
            <a:endParaRPr lang="en-GB" sz="1400" b="1" dirty="0"/>
          </a:p>
          <a:p>
            <a:pPr marL="342900" indent="-342900">
              <a:buAutoNum type="arabicPeriod"/>
            </a:pPr>
            <a:endParaRPr lang="en-GB" sz="1400" b="1" dirty="0" smtClean="0">
              <a:effectLst/>
            </a:endParaRPr>
          </a:p>
          <a:p>
            <a:pPr marL="342900" indent="-342900">
              <a:buAutoNum type="arabicPeriod"/>
            </a:pPr>
            <a:endParaRPr lang="en-GB" sz="1400" b="1" dirty="0" smtClean="0">
              <a:effectLst/>
            </a:endParaRPr>
          </a:p>
          <a:p>
            <a:pPr marL="342900" indent="-342900">
              <a:buAutoNum type="arabicPeriod"/>
            </a:pPr>
            <a:endParaRPr lang="en-GB" sz="1400" b="1" dirty="0"/>
          </a:p>
          <a:p>
            <a:pPr marL="342900" indent="-342900">
              <a:buAutoNum type="arabicPeriod"/>
            </a:pPr>
            <a:endParaRPr lang="en-GB" sz="1400" b="1" dirty="0" smtClean="0">
              <a:effectLst/>
            </a:endParaRPr>
          </a:p>
          <a:p>
            <a:pPr marL="342900" indent="-342900">
              <a:buAutoNum type="arabicPeriod"/>
            </a:pPr>
            <a:r>
              <a:rPr lang="en-GB" sz="1400" b="1" dirty="0" smtClean="0"/>
              <a:t>Transfer of sucrose from the sieve tube elements into storage or other sink cells</a:t>
            </a:r>
            <a:r>
              <a:rPr lang="en-US" sz="1400" b="1" dirty="0" smtClean="0">
                <a:effectLst/>
              </a:rPr>
              <a:t> </a:t>
            </a:r>
            <a:endParaRPr lang="en-GB" sz="1400" b="1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9110133" y="856978"/>
            <a:ext cx="2875038" cy="5803266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GB" sz="1400" b="1"/>
              <a:t>Can you explain the use of tracers and ringing experiments to investigate transport in plants?</a:t>
            </a:r>
            <a:r>
              <a:rPr lang="en-US" sz="1400" b="1" dirty="0" smtClean="0">
                <a:effectLst/>
              </a:rPr>
              <a:t> </a:t>
            </a:r>
            <a:endParaRPr lang="en-GB" sz="1400" b="1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3840" y="3285110"/>
            <a:ext cx="2346959" cy="318886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029"/>
          <a:stretch/>
        </p:blipFill>
        <p:spPr>
          <a:xfrm>
            <a:off x="5552977" y="983987"/>
            <a:ext cx="1589117" cy="152605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674" b="996"/>
          <a:stretch/>
        </p:blipFill>
        <p:spPr>
          <a:xfrm>
            <a:off x="7142094" y="983987"/>
            <a:ext cx="1798705" cy="1478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001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181685" y="152402"/>
            <a:ext cx="11803486" cy="451756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r>
              <a:rPr lang="en-US" sz="2400" b="1" dirty="0" smtClean="0"/>
              <a:t>Topic 3: 3.3.1 Surface area to volume ratio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81686" y="750541"/>
            <a:ext cx="5481178" cy="1752027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Can you describe the relationship between the size of an organism or structure and its surface area </a:t>
            </a:r>
            <a:r>
              <a:rPr lang="en-US" sz="1400" b="1" smtClean="0"/>
              <a:t>to volume ratio?</a:t>
            </a:r>
            <a:endParaRPr lang="en-US" sz="1400" b="1" dirty="0" smtClean="0"/>
          </a:p>
          <a:p>
            <a:pPr marL="342900" lvl="0" indent="-342900">
              <a:buFont typeface="Arial" charset="0"/>
              <a:buChar char="•"/>
            </a:pPr>
            <a:endParaRPr lang="en-US" sz="1400" b="1" dirty="0" smtClean="0"/>
          </a:p>
        </p:txBody>
      </p:sp>
      <p:sp>
        <p:nvSpPr>
          <p:cNvPr id="26" name="TextBox 25"/>
          <p:cNvSpPr txBox="1"/>
          <p:nvPr/>
        </p:nvSpPr>
        <p:spPr>
          <a:xfrm>
            <a:off x="181685" y="2648951"/>
            <a:ext cx="5481178" cy="1960575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What things need to be transferred between an organism and its environment?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81685" y="4755909"/>
            <a:ext cx="5481178" cy="1752027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How is surface area to volume ratio calculated?</a:t>
            </a:r>
          </a:p>
          <a:p>
            <a:endParaRPr lang="en-US" sz="1400" b="1" dirty="0"/>
          </a:p>
          <a:p>
            <a:endParaRPr lang="en-US" sz="1400" b="1" dirty="0" smtClean="0"/>
          </a:p>
          <a:p>
            <a:endParaRPr lang="en-US" sz="1400" b="1" dirty="0"/>
          </a:p>
          <a:p>
            <a:r>
              <a:rPr lang="en-US" sz="1400" b="1" dirty="0" smtClean="0"/>
              <a:t>Compare the </a:t>
            </a:r>
            <a:r>
              <a:rPr lang="en-US" sz="1400" b="1" dirty="0" err="1" smtClean="0"/>
              <a:t>SA:Vol</a:t>
            </a:r>
            <a:r>
              <a:rPr lang="en-US" sz="1400" b="1" dirty="0" smtClean="0"/>
              <a:t> ratio of a 1cm</a:t>
            </a:r>
            <a:r>
              <a:rPr lang="en-US" sz="1400" b="1" baseline="30000" dirty="0" smtClean="0"/>
              <a:t>3</a:t>
            </a:r>
            <a:r>
              <a:rPr lang="en-US" sz="1400" b="1" dirty="0" smtClean="0"/>
              <a:t> and 6cm</a:t>
            </a:r>
            <a:r>
              <a:rPr lang="en-US" sz="1400" b="1" baseline="30000" dirty="0" smtClean="0"/>
              <a:t>3</a:t>
            </a:r>
            <a:r>
              <a:rPr lang="en-US" sz="1400" b="1" dirty="0" smtClean="0"/>
              <a:t> cube.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836528" y="1889531"/>
            <a:ext cx="6148643" cy="2866378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What are features of </a:t>
            </a:r>
            <a:r>
              <a:rPr lang="en-US" sz="1400" b="1" dirty="0" err="1" smtClean="0"/>
              <a:t>specialised</a:t>
            </a:r>
            <a:r>
              <a:rPr lang="en-US" sz="1400" b="1" dirty="0" smtClean="0"/>
              <a:t> exchange surfaces?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836527" y="750541"/>
            <a:ext cx="6148644" cy="998048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What is </a:t>
            </a:r>
            <a:r>
              <a:rPr lang="en-US" sz="1400" b="1" dirty="0"/>
              <a:t>F</a:t>
            </a:r>
            <a:r>
              <a:rPr lang="en-US" sz="1400" b="1" dirty="0" smtClean="0"/>
              <a:t>ick’s law?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836528" y="4896851"/>
            <a:ext cx="6148643" cy="1611085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What is the relationship between surface area to volume ratio and metabolic rate?</a:t>
            </a:r>
          </a:p>
        </p:txBody>
      </p:sp>
    </p:spTree>
    <p:extLst>
      <p:ext uri="{BB962C8B-B14F-4D97-AF65-F5344CB8AC3E}">
        <p14:creationId xmlns:p14="http://schemas.microsoft.com/office/powerpoint/2010/main" val="77870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181685" y="152402"/>
            <a:ext cx="11803486" cy="451756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r>
              <a:rPr lang="en-US" sz="2400" b="1" dirty="0" smtClean="0"/>
              <a:t>Topic 3: 3.3.2 Gas exchange in single celled organisms &amp; insects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81686" y="750541"/>
            <a:ext cx="5522428" cy="2711116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How do single celled organisms exchange substances?</a:t>
            </a:r>
          </a:p>
          <a:p>
            <a:pPr marL="342900" lvl="0" indent="-342900">
              <a:buFont typeface="Arial" charset="0"/>
              <a:buChar char="•"/>
            </a:pPr>
            <a:endParaRPr lang="en-US" sz="1400" b="1" dirty="0" smtClean="0"/>
          </a:p>
        </p:txBody>
      </p:sp>
      <p:sp>
        <p:nvSpPr>
          <p:cNvPr id="26" name="TextBox 25"/>
          <p:cNvSpPr txBox="1"/>
          <p:nvPr/>
        </p:nvSpPr>
        <p:spPr>
          <a:xfrm>
            <a:off x="5856514" y="750542"/>
            <a:ext cx="6128657" cy="2711116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Describe the pathway of an oxygen molecule into a respiring cell in an insect’s body (use a diagram if necessary)</a:t>
            </a:r>
            <a:endParaRPr lang="en-US" sz="1400" b="1" dirty="0"/>
          </a:p>
          <a:p>
            <a:endParaRPr lang="en-US" sz="1400" b="1" dirty="0" smtClean="0"/>
          </a:p>
          <a:p>
            <a:endParaRPr lang="en-US" sz="1400" b="1" dirty="0"/>
          </a:p>
          <a:p>
            <a:endParaRPr lang="en-US" sz="1400" b="1" dirty="0" smtClean="0"/>
          </a:p>
          <a:p>
            <a:endParaRPr lang="en-US" sz="1400" b="1" dirty="0"/>
          </a:p>
          <a:p>
            <a:endParaRPr lang="en-US" sz="1400" b="1" dirty="0" smtClean="0"/>
          </a:p>
          <a:p>
            <a:endParaRPr lang="en-US" sz="1400" b="1" dirty="0"/>
          </a:p>
          <a:p>
            <a:endParaRPr lang="en-US" sz="1400" b="1" dirty="0" smtClean="0"/>
          </a:p>
          <a:p>
            <a:endParaRPr lang="en-US" sz="1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81685" y="3608040"/>
            <a:ext cx="5522428" cy="2945160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How do insects reduce water loss?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56514" y="3608040"/>
            <a:ext cx="6128657" cy="2945160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Explain how both abdominal pumping and fluid in the </a:t>
            </a:r>
            <a:r>
              <a:rPr lang="en-US" sz="1400" b="1" dirty="0" err="1" smtClean="0"/>
              <a:t>tracheoles</a:t>
            </a:r>
            <a:r>
              <a:rPr lang="en-US" sz="1400" b="1" dirty="0" smtClean="0"/>
              <a:t> can be used to control the rate of gas exchange in insects.</a:t>
            </a:r>
            <a:endParaRPr lang="en-US" sz="1400" b="1" dirty="0"/>
          </a:p>
          <a:p>
            <a:endParaRPr lang="en-US" sz="1400" b="1" dirty="0" smtClean="0"/>
          </a:p>
          <a:p>
            <a:endParaRPr lang="en-US" sz="1400" b="1" dirty="0"/>
          </a:p>
          <a:p>
            <a:endParaRPr lang="en-US" sz="1400" b="1" dirty="0" smtClean="0"/>
          </a:p>
          <a:p>
            <a:endParaRPr lang="en-US" sz="1400" b="1" dirty="0"/>
          </a:p>
          <a:p>
            <a:endParaRPr lang="en-US" sz="1400" b="1" dirty="0" smtClean="0"/>
          </a:p>
          <a:p>
            <a:endParaRPr lang="en-US" sz="1400" b="1" dirty="0"/>
          </a:p>
          <a:p>
            <a:endParaRPr lang="en-US" sz="1400" b="1" dirty="0" smtClean="0"/>
          </a:p>
          <a:p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03433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181685" y="152402"/>
            <a:ext cx="11803486" cy="451756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r>
              <a:rPr lang="en-US" sz="2400" b="1" dirty="0" smtClean="0"/>
              <a:t>Topic 3: 3.3.2 Gas exchange in fish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81685" y="772313"/>
            <a:ext cx="6128657" cy="5802659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How are fish adapted for efficient gas exchange?</a:t>
            </a:r>
          </a:p>
          <a:p>
            <a:endParaRPr lang="en-US" sz="1400" b="1" dirty="0"/>
          </a:p>
          <a:p>
            <a:endParaRPr lang="en-US" sz="1400" b="1" dirty="0" smtClean="0"/>
          </a:p>
          <a:p>
            <a:endParaRPr lang="en-US" sz="1400" b="1" dirty="0"/>
          </a:p>
          <a:p>
            <a:endParaRPr lang="en-US" sz="1400" b="1" dirty="0" smtClean="0"/>
          </a:p>
          <a:p>
            <a:endParaRPr lang="en-US" sz="1400" b="1" dirty="0"/>
          </a:p>
          <a:p>
            <a:endParaRPr lang="en-US" sz="1400" b="1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6466114" y="772314"/>
            <a:ext cx="5519057" cy="5802658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Explain countercurrent flow and parallel flow:</a:t>
            </a:r>
          </a:p>
          <a:p>
            <a:endParaRPr lang="en-US" sz="1400" b="1" dirty="0"/>
          </a:p>
          <a:p>
            <a:endParaRPr lang="en-US" sz="1400" b="1" dirty="0" smtClean="0"/>
          </a:p>
          <a:p>
            <a:endParaRPr lang="en-US" sz="1400" b="1" dirty="0"/>
          </a:p>
          <a:p>
            <a:endParaRPr lang="en-US" sz="1400" b="1" dirty="0" smtClean="0"/>
          </a:p>
          <a:p>
            <a:endParaRPr lang="en-US" sz="1400" b="1" dirty="0"/>
          </a:p>
          <a:p>
            <a:endParaRPr lang="en-US" sz="1400" b="1" dirty="0" smtClean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752" y="1603642"/>
            <a:ext cx="3642579" cy="41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086" y="1440340"/>
            <a:ext cx="3753885" cy="3175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685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181685" y="152402"/>
            <a:ext cx="11803486" cy="451756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r>
              <a:rPr lang="en-US" sz="2400" b="1" dirty="0" smtClean="0"/>
              <a:t>Topic 3: 3.3.2 Gas exchange in plants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81685" y="772313"/>
            <a:ext cx="6128657" cy="5802659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How are plants adapted for efficient gas exchange?</a:t>
            </a:r>
          </a:p>
          <a:p>
            <a:endParaRPr lang="en-US" sz="1400" b="1" dirty="0"/>
          </a:p>
          <a:p>
            <a:endParaRPr lang="en-US" sz="1400" b="1" dirty="0" smtClean="0"/>
          </a:p>
          <a:p>
            <a:endParaRPr lang="en-US" sz="1400" b="1" dirty="0"/>
          </a:p>
          <a:p>
            <a:endParaRPr lang="en-US" sz="1400" b="1" dirty="0" smtClean="0"/>
          </a:p>
          <a:p>
            <a:endParaRPr lang="en-US" sz="1400" b="1" dirty="0"/>
          </a:p>
          <a:p>
            <a:endParaRPr lang="en-US" sz="1400" b="1" dirty="0" smtClean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084" y="2321115"/>
            <a:ext cx="3456316" cy="3528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466114" y="772313"/>
            <a:ext cx="5519057" cy="2239471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Describe how the stomata open and close and explain why this happens:</a:t>
            </a:r>
          </a:p>
          <a:p>
            <a:endParaRPr lang="en-US" sz="1400" b="1" dirty="0"/>
          </a:p>
          <a:p>
            <a:endParaRPr lang="en-US" sz="1400" b="1" dirty="0" smtClean="0"/>
          </a:p>
          <a:p>
            <a:endParaRPr lang="en-US" sz="1400" b="1" dirty="0"/>
          </a:p>
          <a:p>
            <a:endParaRPr lang="en-US" sz="1400" b="1" dirty="0" smtClean="0"/>
          </a:p>
          <a:p>
            <a:endParaRPr lang="en-US" sz="1400" b="1" dirty="0"/>
          </a:p>
          <a:p>
            <a:endParaRPr lang="en-US" sz="1400" b="1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050"/>
          <a:stretch/>
        </p:blipFill>
        <p:spPr>
          <a:xfrm>
            <a:off x="8889319" y="1679624"/>
            <a:ext cx="1401872" cy="123050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117" b="-1159"/>
          <a:stretch/>
        </p:blipFill>
        <p:spPr>
          <a:xfrm>
            <a:off x="10349101" y="1679624"/>
            <a:ext cx="1578160" cy="128298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466114" y="3034866"/>
            <a:ext cx="5519057" cy="3540106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What adaptations do </a:t>
            </a:r>
            <a:r>
              <a:rPr lang="en-US" sz="1400" b="1" dirty="0" err="1" smtClean="0"/>
              <a:t>xerophytic</a:t>
            </a:r>
            <a:r>
              <a:rPr lang="en-US" sz="1400" b="1" dirty="0" smtClean="0"/>
              <a:t> plants have to try and limit water loss? </a:t>
            </a:r>
          </a:p>
          <a:p>
            <a:endParaRPr lang="en-US" sz="1400" b="1" dirty="0"/>
          </a:p>
          <a:p>
            <a:endParaRPr lang="en-US" sz="1400" b="1" dirty="0" smtClean="0"/>
          </a:p>
          <a:p>
            <a:endParaRPr lang="en-US" sz="1400" b="1" dirty="0"/>
          </a:p>
          <a:p>
            <a:endParaRPr lang="en-US" sz="1400" b="1" dirty="0" smtClean="0"/>
          </a:p>
          <a:p>
            <a:endParaRPr lang="en-US" sz="1400" b="1" dirty="0"/>
          </a:p>
          <a:p>
            <a:endParaRPr lang="en-US" sz="1400" b="1" dirty="0" smtClean="0"/>
          </a:p>
        </p:txBody>
      </p:sp>
    </p:spTree>
    <p:extLst>
      <p:ext uri="{BB962C8B-B14F-4D97-AF65-F5344CB8AC3E}">
        <p14:creationId xmlns:p14="http://schemas.microsoft.com/office/powerpoint/2010/main" val="1340544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181685" y="152402"/>
            <a:ext cx="11803486" cy="451756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r>
              <a:rPr lang="en-US" sz="2400" b="1" dirty="0" smtClean="0"/>
              <a:t>Topic 3: 3.3.2 Gas exchange in lungs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81685" y="772313"/>
            <a:ext cx="11803486" cy="5802659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Can you label the structures of the human gas exchange system and give functions of the main parts? </a:t>
            </a:r>
          </a:p>
          <a:p>
            <a:endParaRPr lang="en-US" sz="1400" b="1" dirty="0"/>
          </a:p>
          <a:p>
            <a:endParaRPr lang="en-US" sz="1400" b="1" dirty="0" smtClean="0"/>
          </a:p>
          <a:p>
            <a:endParaRPr lang="en-US" sz="1400" b="1" dirty="0"/>
          </a:p>
          <a:p>
            <a:endParaRPr lang="en-US" sz="1400" b="1" dirty="0" smtClean="0"/>
          </a:p>
          <a:p>
            <a:endParaRPr lang="en-US" sz="1400" b="1" dirty="0"/>
          </a:p>
          <a:p>
            <a:endParaRPr lang="en-US" sz="1400" b="1" dirty="0" smtClean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1114" y="1652676"/>
            <a:ext cx="5292144" cy="368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5911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181685" y="152402"/>
            <a:ext cx="11803486" cy="451756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r>
              <a:rPr lang="en-US" sz="2400" b="1" dirty="0" smtClean="0"/>
              <a:t>Topic 3: 3.3.2 Gas exchange in lungs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81685" y="772313"/>
            <a:ext cx="6785172" cy="5802659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Can you describe </a:t>
            </a:r>
            <a:r>
              <a:rPr lang="en-US" sz="1400" b="1" smtClean="0"/>
              <a:t>what happens during ventilation</a:t>
            </a:r>
            <a:r>
              <a:rPr lang="en-US" sz="1400" b="1" dirty="0" smtClean="0"/>
              <a:t>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00"/>
          <a:stretch/>
        </p:blipFill>
        <p:spPr>
          <a:xfrm>
            <a:off x="5617029" y="1072545"/>
            <a:ext cx="1175657" cy="54746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84571" y="3499184"/>
            <a:ext cx="4800600" cy="3075788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How do you calculate pulmonary ventilation rate?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184571" y="772313"/>
            <a:ext cx="4800600" cy="2558716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What </a:t>
            </a:r>
            <a:r>
              <a:rPr lang="en-US" sz="1400" b="1" smtClean="0"/>
              <a:t>is ventilation?</a:t>
            </a:r>
            <a:endParaRPr lang="en-US" sz="1400" b="1" dirty="0" smtClean="0"/>
          </a:p>
        </p:txBody>
      </p:sp>
    </p:spTree>
    <p:extLst>
      <p:ext uri="{BB962C8B-B14F-4D97-AF65-F5344CB8AC3E}">
        <p14:creationId xmlns:p14="http://schemas.microsoft.com/office/powerpoint/2010/main" val="1536231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181685" y="152402"/>
            <a:ext cx="11803486" cy="451756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r>
              <a:rPr lang="en-US" sz="2400" b="1" dirty="0" smtClean="0"/>
              <a:t>Topic 3: 3.3.2 Gas exchange in lungs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81685" y="772313"/>
            <a:ext cx="6088486" cy="5802659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How are the alveoli adapted for efficient gas exchange?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22571" y="772312"/>
            <a:ext cx="5562600" cy="5802659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For each of the listed diseases explain </a:t>
            </a:r>
            <a:r>
              <a:rPr lang="en-US" sz="1400" b="1" u="sng" dirty="0" smtClean="0"/>
              <a:t>how</a:t>
            </a:r>
            <a:r>
              <a:rPr lang="en-US" sz="1400" b="1" dirty="0" smtClean="0"/>
              <a:t> they affect the rate of gas exchange (link back to Fick’s law):</a:t>
            </a:r>
          </a:p>
          <a:p>
            <a:endParaRPr lang="en-US" sz="1400" b="1" dirty="0"/>
          </a:p>
          <a:p>
            <a:r>
              <a:rPr lang="en-US" sz="1400" b="1" u="sng" dirty="0" smtClean="0"/>
              <a:t>Pulmonary Fibrosis</a:t>
            </a:r>
          </a:p>
          <a:p>
            <a:endParaRPr lang="en-US" sz="1400" b="1" u="sng" dirty="0"/>
          </a:p>
          <a:p>
            <a:endParaRPr lang="en-US" sz="1400" b="1" u="sng" dirty="0" smtClean="0"/>
          </a:p>
          <a:p>
            <a:endParaRPr lang="en-US" sz="1400" b="1" u="sng" dirty="0" smtClean="0"/>
          </a:p>
          <a:p>
            <a:endParaRPr lang="en-US" sz="1400" b="1" u="sng" dirty="0"/>
          </a:p>
          <a:p>
            <a:endParaRPr lang="en-US" sz="1400" b="1" u="sng" dirty="0"/>
          </a:p>
          <a:p>
            <a:endParaRPr lang="en-US" sz="1400" b="1" u="sng" dirty="0" smtClean="0"/>
          </a:p>
          <a:p>
            <a:endParaRPr lang="en-US" sz="1400" b="1" u="sng" dirty="0" smtClean="0"/>
          </a:p>
          <a:p>
            <a:r>
              <a:rPr lang="en-US" sz="1400" b="1" u="sng" dirty="0" smtClean="0"/>
              <a:t>Emphysema</a:t>
            </a:r>
          </a:p>
          <a:p>
            <a:endParaRPr lang="en-US" sz="1400" b="1" u="sng" dirty="0"/>
          </a:p>
          <a:p>
            <a:endParaRPr lang="en-US" sz="1400" b="1" u="sng" dirty="0" smtClean="0"/>
          </a:p>
          <a:p>
            <a:endParaRPr lang="en-US" sz="1400" b="1" u="sng" dirty="0"/>
          </a:p>
          <a:p>
            <a:endParaRPr lang="en-US" sz="1400" b="1" u="sng" dirty="0" smtClean="0"/>
          </a:p>
          <a:p>
            <a:endParaRPr lang="en-US" sz="1400" b="1" u="sng" dirty="0"/>
          </a:p>
          <a:p>
            <a:endParaRPr lang="en-US" sz="1400" b="1" u="sng" dirty="0" smtClean="0"/>
          </a:p>
          <a:p>
            <a:endParaRPr lang="en-US" sz="1400" b="1" u="sng" dirty="0"/>
          </a:p>
          <a:p>
            <a:r>
              <a:rPr lang="en-US" sz="1400" b="1" u="sng" dirty="0" smtClean="0"/>
              <a:t>Asthma</a:t>
            </a:r>
          </a:p>
          <a:p>
            <a:endParaRPr lang="en-US" sz="1400" b="1" u="sng" dirty="0"/>
          </a:p>
          <a:p>
            <a:endParaRPr lang="en-US" sz="1400" b="1" u="sng" dirty="0" smtClean="0"/>
          </a:p>
          <a:p>
            <a:endParaRPr lang="en-US" sz="1400" b="1" u="sng" dirty="0"/>
          </a:p>
          <a:p>
            <a:endParaRPr lang="en-US" sz="1400" b="1" u="sng" dirty="0" smtClean="0"/>
          </a:p>
          <a:p>
            <a:endParaRPr lang="en-US" sz="1400" b="1" u="sng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626" y="1752950"/>
            <a:ext cx="3389345" cy="3330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9968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181685" y="152402"/>
            <a:ext cx="11803486" cy="451756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r>
              <a:rPr lang="en-US" sz="2400" b="1" dirty="0" smtClean="0"/>
              <a:t>Topic 3: 3.3.3 Digestion and absorption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81685" y="772312"/>
            <a:ext cx="11822028" cy="5933286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Can you describe the structure and function of the major parts of the digestive system?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9041" y="1624271"/>
            <a:ext cx="3228774" cy="466480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8385229" y="772312"/>
            <a:ext cx="3599942" cy="2351313"/>
          </a:xfrm>
          <a:prstGeom prst="roundRect">
            <a:avLst>
              <a:gd name="adj" fmla="val 812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What are physical and chemical digestion and where do they take place?</a:t>
            </a:r>
          </a:p>
        </p:txBody>
      </p:sp>
    </p:spTree>
    <p:extLst>
      <p:ext uri="{BB962C8B-B14F-4D97-AF65-F5344CB8AC3E}">
        <p14:creationId xmlns:p14="http://schemas.microsoft.com/office/powerpoint/2010/main" val="195064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622</TotalTime>
  <Words>1153</Words>
  <Application>Microsoft Office PowerPoint</Application>
  <PresentationFormat>Widescreen</PresentationFormat>
  <Paragraphs>241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Miss J M Booth</dc:creator>
  <cp:lastModifiedBy>Alex Chappelow</cp:lastModifiedBy>
  <cp:revision>117</cp:revision>
  <cp:lastPrinted>2018-06-25T14:49:11Z</cp:lastPrinted>
  <dcterms:created xsi:type="dcterms:W3CDTF">2016-03-19T16:01:33Z</dcterms:created>
  <dcterms:modified xsi:type="dcterms:W3CDTF">2018-06-25T16:17:34Z</dcterms:modified>
</cp:coreProperties>
</file>