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9" r:id="rId11"/>
    <p:sldId id="280" r:id="rId12"/>
    <p:sldId id="281" r:id="rId13"/>
    <p:sldId id="282" r:id="rId14"/>
    <p:sldId id="283" r:id="rId15"/>
    <p:sldId id="285" r:id="rId16"/>
    <p:sldId id="286" r:id="rId17"/>
    <p:sldId id="287" r:id="rId18"/>
    <p:sldId id="288" r:id="rId19"/>
    <p:sldId id="289" r:id="rId2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/>
    <p:restoredTop sz="94659"/>
  </p:normalViewPr>
  <p:slideViewPr>
    <p:cSldViewPr snapToGrid="0" snapToObjects="1">
      <p:cViewPr varScale="1">
        <p:scale>
          <a:sx n="81" d="100"/>
          <a:sy n="81" d="100"/>
        </p:scale>
        <p:origin x="9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93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3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4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4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8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0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9C0FD-2ACE-744B-A712-8526131E3F73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3AC97-BB9A-5F42-A2AD-EFF039322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685" y="718458"/>
            <a:ext cx="3802486" cy="351064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Section 3.1: Biological Molecules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3.1.1 Monomers and Polymers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3.1.2 Carbohydrates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3.1.3 Lipids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3.1.4.1 Proteins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3.1.4.2 Enzymes 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3.1.5.1 Nucleic acid structure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3.1.5.2 DNA Replication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3.1.6 ATP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3.1.7 Water</a:t>
            </a:r>
          </a:p>
          <a:p>
            <a:pPr lvl="0"/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3.1.8 Inorganic Ions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AS Level Paper 1 and 2. A2 Level Paper 1 and 3 - Topics 1-4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685" y="4343400"/>
            <a:ext cx="5353701" cy="23186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Section 3.2: Cells</a:t>
            </a:r>
          </a:p>
          <a:p>
            <a:pPr lvl="0"/>
            <a:r>
              <a:rPr lang="en-US" sz="2000" b="1" dirty="0" smtClean="0">
                <a:solidFill>
                  <a:schemeClr val="accent5"/>
                </a:solidFill>
              </a:rPr>
              <a:t>3.2.1.1 Eukaryotic cells</a:t>
            </a:r>
          </a:p>
          <a:p>
            <a:pPr lvl="0"/>
            <a:r>
              <a:rPr lang="en-US" sz="2000" b="1" dirty="0" smtClean="0">
                <a:solidFill>
                  <a:schemeClr val="accent5"/>
                </a:solidFill>
              </a:rPr>
              <a:t>3.2.1.2 Prokaryotic cells and viruses</a:t>
            </a:r>
          </a:p>
          <a:p>
            <a:pPr lvl="0"/>
            <a:r>
              <a:rPr lang="en-US" sz="2000" b="1" dirty="0" smtClean="0">
                <a:solidFill>
                  <a:schemeClr val="accent5"/>
                </a:solidFill>
              </a:rPr>
              <a:t>3.2.1.3 Studying cells</a:t>
            </a:r>
          </a:p>
          <a:p>
            <a:pPr lvl="0"/>
            <a:r>
              <a:rPr lang="en-US" sz="2000" b="1" dirty="0" smtClean="0">
                <a:solidFill>
                  <a:schemeClr val="accent5"/>
                </a:solidFill>
              </a:rPr>
              <a:t>3.2.2 All cells arise from other cells</a:t>
            </a:r>
          </a:p>
          <a:p>
            <a:pPr lvl="0"/>
            <a:r>
              <a:rPr lang="en-US" sz="2000" b="1" dirty="0" smtClean="0">
                <a:solidFill>
                  <a:schemeClr val="accent5"/>
                </a:solidFill>
              </a:rPr>
              <a:t>3.2.3 Transport across cell membranes</a:t>
            </a:r>
          </a:p>
          <a:p>
            <a:pPr lvl="0"/>
            <a:r>
              <a:rPr lang="en-US" sz="2000" b="1" dirty="0" smtClean="0">
                <a:solidFill>
                  <a:schemeClr val="accent5"/>
                </a:solidFill>
              </a:rPr>
              <a:t>3.2.4 Cell recognition and the immune 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82185" y="718458"/>
            <a:ext cx="7802986" cy="195942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Section 3.3 Organisms exchange substances with their environment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3.3.1 Surface area to volume ratio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3.3.2 Gas exchange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3.3.3 Digestion and absorption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3.3.4.1 Mass transport in animals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3.3.4.2 Mass transport in plants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3985" y="2792186"/>
            <a:ext cx="6221185" cy="386987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Section 3.4 Genetic information, variation and relationships between organisms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3.4.1 DNA, genes and chromosomes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3.4.2 DNA and protein synthesis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3.4.3 Genetic diversity - mutations and meiosis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3.4.4 Genetic diversity and adaptation – natural selection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3.4.5 Species and taxonomy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3.4.6 Biodiversity </a:t>
            </a:r>
          </a:p>
          <a:p>
            <a:r>
              <a:rPr lang="en-US" sz="2000" b="1" dirty="0" smtClean="0">
                <a:solidFill>
                  <a:schemeClr val="bg1">
                    <a:lumMod val="75000"/>
                  </a:schemeClr>
                </a:solidFill>
              </a:rPr>
              <a:t>3.4.7 Investigating biodiversity</a:t>
            </a:r>
          </a:p>
          <a:p>
            <a:pPr marL="342900" lvl="0" indent="-342900">
              <a:buFont typeface="Arial" charset="0"/>
              <a:buChar char="•"/>
            </a:pPr>
            <a:endParaRPr lang="en-US" sz="20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4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2: Cells - 3.2.3 Transport across cell membranes – Cell-surface membrane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685" y="787038"/>
            <a:ext cx="4818163" cy="446224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the difference between channel proteins and carrier proteins.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61280" y="787038"/>
            <a:ext cx="3251202" cy="194428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are phospholipids present in cell membranes?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685" y="5382690"/>
            <a:ext cx="4818163" cy="126404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smtClean="0"/>
              <a:t>Why is cholesterol </a:t>
            </a:r>
            <a:r>
              <a:rPr lang="en-GB" sz="1400" b="1" dirty="0"/>
              <a:t>present in cell </a:t>
            </a:r>
            <a:r>
              <a:rPr lang="en-GB" sz="1400" b="1" dirty="0" smtClean="0"/>
              <a:t>membranes?</a:t>
            </a:r>
            <a:r>
              <a:rPr lang="en-US" sz="1400" b="1" dirty="0" smtClean="0">
                <a:effectLst/>
              </a:rPr>
              <a:t> </a:t>
            </a:r>
            <a:endParaRPr lang="en-US" sz="1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573223" y="2879797"/>
            <a:ext cx="3411259" cy="154574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are glycolipids present in cell membranes?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61279" y="2879797"/>
            <a:ext cx="3251202" cy="154574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are glycoproteins present in cell membranes?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3224" y="787038"/>
            <a:ext cx="3411259" cy="194428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are proteins present in cell membranes?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1278" y="4574012"/>
            <a:ext cx="6823893" cy="207272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Describe different factors that affect the permeability of cell membranes and explain why they have this effect.</a:t>
            </a:r>
          </a:p>
        </p:txBody>
      </p:sp>
    </p:spTree>
    <p:extLst>
      <p:ext uri="{BB962C8B-B14F-4D97-AF65-F5344CB8AC3E}">
        <p14:creationId xmlns:p14="http://schemas.microsoft.com/office/powerpoint/2010/main" val="19971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4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2: Cells - 3.2.3 Transport across cell membranes – Diffusion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684" y="750116"/>
            <a:ext cx="4818163" cy="227412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diffusion? Draw a diagram to help you explain.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1684" y="3171918"/>
            <a:ext cx="4818163" cy="192296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does simple diffusion happen?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70244" y="750115"/>
            <a:ext cx="6814927" cy="434476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</a:t>
            </a:r>
            <a:r>
              <a:rPr lang="en-US" sz="1400" b="1" smtClean="0"/>
              <a:t>facilitated diffusion?</a:t>
            </a:r>
            <a:endParaRPr lang="en-US" sz="1400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81684" y="5242560"/>
            <a:ext cx="11803487" cy="150367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affects the rate of diffusion (think Fick’s Law)?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824" y="2187871"/>
            <a:ext cx="1963347" cy="251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6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2: Cells - 3.2.3 Transport across cell membranes – Osmosis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684" y="750116"/>
            <a:ext cx="6291305" cy="227412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</a:t>
            </a:r>
            <a:r>
              <a:rPr lang="en-US" sz="1400" b="1" smtClean="0"/>
              <a:t>is osmosis? </a:t>
            </a:r>
            <a:r>
              <a:rPr lang="en-US" sz="1400" b="1" dirty="0" smtClean="0"/>
              <a:t>Draw a diagram to help you explain.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2905" y="3170195"/>
            <a:ext cx="3080084" cy="344717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</a:t>
            </a:r>
            <a:r>
              <a:rPr lang="en-US" sz="1400" b="1" smtClean="0"/>
              <a:t>does osmosis happen</a:t>
            </a:r>
            <a:r>
              <a:rPr lang="en-US" sz="1400" b="1" dirty="0" smtClean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684" y="3170195"/>
            <a:ext cx="3042779" cy="344717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what is meant by the terms solute, water potential and solution: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1431" y="750116"/>
            <a:ext cx="5343740" cy="276310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</a:t>
            </a:r>
            <a:r>
              <a:rPr lang="en-US" sz="1400" b="1" smtClean="0"/>
              <a:t>osmosis affect animal cells?</a:t>
            </a:r>
            <a:endParaRPr lang="en-US" sz="1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641431" y="3659179"/>
            <a:ext cx="5343740" cy="29581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osmosis affect plant cells?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6264" y="1615562"/>
            <a:ext cx="1177326" cy="115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141" y="1583413"/>
            <a:ext cx="1199816" cy="1357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111" y="1401342"/>
            <a:ext cx="1124042" cy="16503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979" y="4276815"/>
            <a:ext cx="1284173" cy="1613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163" y="4276816"/>
            <a:ext cx="1172874" cy="1511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969" y="4171609"/>
            <a:ext cx="1332622" cy="171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7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000" b="1" dirty="0" smtClean="0"/>
              <a:t>Topic 2: Cells - 3.2.3 Transport across cell membranes – Active Transport &amp; Co-transport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684" y="2751798"/>
            <a:ext cx="4548784" cy="401990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Label the diagram to explain active transport: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31" y="3296500"/>
            <a:ext cx="3187997" cy="339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1685" y="735827"/>
            <a:ext cx="4132408" cy="188430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active transport? What does active transport require?</a:t>
            </a:r>
          </a:p>
          <a:p>
            <a:r>
              <a:rPr lang="en-US" sz="1400" b="1" dirty="0" smtClean="0"/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57735" y="736795"/>
            <a:ext cx="3818757" cy="188333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could cells be adapted for rapid transport across their internal or external membranes</a:t>
            </a:r>
            <a:r>
              <a:rPr lang="en-US" sz="1400" b="1" smtClean="0"/>
              <a:t>? </a:t>
            </a:r>
            <a:endParaRPr lang="en-US" sz="1400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894593" y="4078027"/>
            <a:ext cx="5070024" cy="266642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co-transport? Use the diagram to explain how the process happens in the intestine: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94592" y="2751798"/>
            <a:ext cx="7090579" cy="11945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roles of diffusion and active transport in absorption?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731" y="4480367"/>
            <a:ext cx="1872762" cy="226408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142831" y="4078026"/>
            <a:ext cx="1842340" cy="266642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oral rehydration therapy work?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44101" y="735826"/>
            <a:ext cx="3541070" cy="188430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Can you explain specific adaptations of </a:t>
            </a:r>
            <a:r>
              <a:rPr lang="en-US" sz="1400" b="1" dirty="0" err="1" smtClean="0"/>
              <a:t>specialised</a:t>
            </a:r>
            <a:r>
              <a:rPr lang="en-US" sz="1400" b="1" dirty="0" smtClean="0"/>
              <a:t> cells in relation to the rate of transport across their membranes? E.g. Epithelial cells</a:t>
            </a:r>
          </a:p>
        </p:txBody>
      </p:sp>
    </p:spTree>
    <p:extLst>
      <p:ext uri="{BB962C8B-B14F-4D97-AF65-F5344CB8AC3E}">
        <p14:creationId xmlns:p14="http://schemas.microsoft.com/office/powerpoint/2010/main" val="11628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Topic 2: Cells - 3.2.4 Cell recognition and the immune system – </a:t>
            </a:r>
            <a:r>
              <a:rPr lang="en-US" b="1" dirty="0" err="1" smtClean="0"/>
              <a:t>Defence</a:t>
            </a:r>
            <a:r>
              <a:rPr lang="en-US" b="1" dirty="0" smtClean="0"/>
              <a:t> mechanisms &amp; Phagocytosis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684" y="735827"/>
            <a:ext cx="5656407" cy="153844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main </a:t>
            </a:r>
            <a:r>
              <a:rPr lang="en-US" sz="1400" b="1" dirty="0" err="1" smtClean="0"/>
              <a:t>defence</a:t>
            </a:r>
            <a:r>
              <a:rPr lang="en-US" sz="1400" b="1" dirty="0" smtClean="0"/>
              <a:t> mechanisms of the body?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1685" y="2448836"/>
            <a:ext cx="2749084" cy="406919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</a:t>
            </a:r>
            <a:r>
              <a:rPr lang="en-US" sz="1400" b="1" smtClean="0"/>
              <a:t>are non-specific responses?</a:t>
            </a:r>
            <a:endParaRPr lang="en-US" sz="1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9401907" y="2448836"/>
            <a:ext cx="2583261" cy="406919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specific responses?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25662" y="735826"/>
            <a:ext cx="5959508" cy="151094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does the body distinguish between its own cells and foreign material? Give some examples of foreign material.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88677" y="2448836"/>
            <a:ext cx="6002215" cy="406919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Label the diagram to explain the process of phagocytosis: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821" y="2929254"/>
            <a:ext cx="3315925" cy="310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7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51"/>
          <a:stretch/>
        </p:blipFill>
        <p:spPr bwMode="auto">
          <a:xfrm>
            <a:off x="5337876" y="1273129"/>
            <a:ext cx="5575547" cy="3165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Topic 2: Cells - 3.2.4 Cell recognition and the immune system – T lymphocytes and cell-mediated immunity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685" y="735827"/>
            <a:ext cx="4554438" cy="21199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2 different types </a:t>
            </a:r>
            <a:r>
              <a:rPr lang="en-US" sz="1400" b="1" smtClean="0"/>
              <a:t>of lymphocytes?</a:t>
            </a:r>
            <a:endParaRPr lang="en-US" sz="1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864010" y="735827"/>
            <a:ext cx="7236945" cy="589943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cell-mediated immunity? Use the diagram to explain the five steps: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7331" y="2987476"/>
            <a:ext cx="4554438" cy="118593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the response of T lymphocytes to a foreign </a:t>
            </a:r>
            <a:r>
              <a:rPr lang="en-GB" sz="1400" b="1" dirty="0" smtClean="0"/>
              <a:t>antigen?</a:t>
            </a:r>
            <a:r>
              <a:rPr lang="en-US" sz="1400" b="1" dirty="0" smtClean="0">
                <a:effectLst/>
              </a:rPr>
              <a:t> </a:t>
            </a:r>
            <a:endParaRPr lang="en-US" sz="1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81685" y="4254386"/>
            <a:ext cx="4554438" cy="11851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the role of antigen-presenting cells in the cellular response?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331" y="5520479"/>
            <a:ext cx="4554438" cy="11851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cytotoxic T cells kill infected cells?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0913423" y="1615045"/>
            <a:ext cx="0" cy="2363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0909462" y="1615045"/>
            <a:ext cx="510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909464" y="2832261"/>
            <a:ext cx="510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909463" y="3978234"/>
            <a:ext cx="51063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7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557" y="3691680"/>
            <a:ext cx="1813997" cy="24384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989" y="1866155"/>
            <a:ext cx="6627816" cy="324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Topic 2: Cells - 3.2.4 Cell recognition and the immune system – B lymphocytes and humoral immunity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96988" y="735826"/>
            <a:ext cx="6788181" cy="589943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humoral immunity? Use the diagram to explain: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685" y="735826"/>
            <a:ext cx="4854939" cy="118593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the role of helper T cells (TH </a:t>
            </a:r>
            <a:r>
              <a:rPr lang="en-GB" sz="1400" b="1" dirty="0" smtClean="0"/>
              <a:t>cells)?</a:t>
            </a:r>
            <a:endParaRPr lang="en-US" sz="1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81685" y="2002736"/>
            <a:ext cx="4854939" cy="11851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the response of B lymphocytes to a foreign </a:t>
            </a:r>
            <a:r>
              <a:rPr lang="en-GB" sz="1400" b="1" dirty="0" smtClean="0"/>
              <a:t>antigen?</a:t>
            </a:r>
            <a:r>
              <a:rPr lang="en-US" sz="1400" b="1" dirty="0" smtClean="0">
                <a:effectLst/>
              </a:rPr>
              <a:t> </a:t>
            </a:r>
            <a:endParaRPr lang="en-US" sz="1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81685" y="3268829"/>
            <a:ext cx="3053250" cy="156108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plasma cells? What type of immune response do they produce?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685" y="4910881"/>
            <a:ext cx="3053250" cy="172438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memory cells? What type of immune response do they produce? </a:t>
            </a:r>
          </a:p>
          <a:p>
            <a:r>
              <a:rPr lang="en-US" sz="1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3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Topic 2: Cells - 3.2.4 Cell recognition and the immune system – Antibodies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952" y="735826"/>
            <a:ext cx="4554438" cy="118593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 smtClean="0"/>
              <a:t>What is an antibody?</a:t>
            </a:r>
            <a:endParaRPr lang="en-US" sz="1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44306" y="2002735"/>
            <a:ext cx="4554438" cy="301474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Draw and </a:t>
            </a:r>
            <a:r>
              <a:rPr lang="en-US" sz="1400" b="1" smtClean="0"/>
              <a:t>label the structure of an antibody:</a:t>
            </a:r>
            <a:endParaRPr lang="en-US" sz="1400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59952" y="5098447"/>
            <a:ext cx="4554438" cy="158370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formation of an antigen-antibody complex?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84351" y="735825"/>
            <a:ext cx="3221803" cy="254663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monoclonal antibodies? How are they produced?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76115" y="735824"/>
            <a:ext cx="3609056" cy="254663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can monoclonal antibodies be used to target specific cell types?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76116" y="3414128"/>
            <a:ext cx="3609056" cy="331451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can monoclonal antibodies be used </a:t>
            </a:r>
            <a:r>
              <a:rPr lang="en-US" sz="1400" b="1" smtClean="0"/>
              <a:t>in medical diagnosis?</a:t>
            </a:r>
            <a:endParaRPr lang="en-US" sz="1400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984351" y="3414128"/>
            <a:ext cx="3221803" cy="3341577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ethical issues associated with the use of monoclonal antibodies?</a:t>
            </a:r>
          </a:p>
        </p:txBody>
      </p:sp>
    </p:spTree>
    <p:extLst>
      <p:ext uri="{BB962C8B-B14F-4D97-AF65-F5344CB8AC3E}">
        <p14:creationId xmlns:p14="http://schemas.microsoft.com/office/powerpoint/2010/main" val="7651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Topic 2: Cells - 3.2.4 Cell recognition and the immune system – Vaccination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953" y="735826"/>
            <a:ext cx="3632110" cy="15077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 smtClean="0"/>
              <a:t>What is passive immunity?</a:t>
            </a:r>
            <a:endParaRPr lang="en-US" sz="1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057207" y="735827"/>
            <a:ext cx="3589405" cy="15077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active immunity?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11756" y="735827"/>
            <a:ext cx="4173415" cy="150778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differences between active and </a:t>
            </a:r>
            <a:r>
              <a:rPr lang="en-US" sz="1400" b="1" smtClean="0"/>
              <a:t>passive immunity?</a:t>
            </a:r>
            <a:endParaRPr lang="en-US" sz="1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057207" y="2461847"/>
            <a:ext cx="7883675" cy="18919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are the features of an effective vaccination </a:t>
            </a:r>
            <a:r>
              <a:rPr lang="en-US" sz="1400" b="1" dirty="0" err="1" smtClean="0"/>
              <a:t>programme</a:t>
            </a:r>
            <a:r>
              <a:rPr lang="en-US" sz="1400" b="1" dirty="0" smtClean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953" y="2461847"/>
            <a:ext cx="3632110" cy="18919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a vaccination?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953" y="4572000"/>
            <a:ext cx="3632110" cy="204883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</a:t>
            </a:r>
            <a:r>
              <a:rPr lang="en-US" sz="1400" b="1" smtClean="0"/>
              <a:t>herd immunity?</a:t>
            </a:r>
            <a:endParaRPr lang="en-US" sz="14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057207" y="4572000"/>
            <a:ext cx="3754549" cy="204883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Why does  a vaccination rarely eliminate a disease?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76900" y="4572000"/>
            <a:ext cx="3963982" cy="204883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ethical sues associated with the use of vaccines?</a:t>
            </a:r>
          </a:p>
        </p:txBody>
      </p:sp>
    </p:spTree>
    <p:extLst>
      <p:ext uri="{BB962C8B-B14F-4D97-AF65-F5344CB8AC3E}">
        <p14:creationId xmlns:p14="http://schemas.microsoft.com/office/powerpoint/2010/main" val="3669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b="1" dirty="0" smtClean="0"/>
              <a:t>Topic 2: Cells - 3.2.4 Cell recognition and the immune system – H.I.V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951" y="735826"/>
            <a:ext cx="5424135" cy="594632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the structure of the human immunodeficiency virus (HIV) and its replication in helper T cells?</a:t>
            </a:r>
            <a:r>
              <a:rPr lang="en-US" sz="1400" b="1" dirty="0" smtClean="0">
                <a:effectLst/>
              </a:rPr>
              <a:t> </a:t>
            </a:r>
            <a:endParaRPr lang="en-US" sz="1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862513" y="2162349"/>
            <a:ext cx="6122657" cy="451980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explain how antibodies are used in the ELISA test?</a:t>
            </a:r>
            <a:r>
              <a:rPr lang="en-US" sz="1400" b="1" dirty="0" smtClean="0">
                <a:effectLst/>
              </a:rPr>
              <a:t> </a:t>
            </a:r>
            <a:endParaRPr lang="en-US" sz="14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862513" y="735826"/>
            <a:ext cx="6122658" cy="129485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explain how HIV causes the symptoms of AIDS?</a:t>
            </a:r>
            <a:r>
              <a:rPr lang="en-US" sz="1400" b="1" dirty="0" smtClean="0">
                <a:effectLst/>
              </a:rPr>
              <a:t> </a:t>
            </a:r>
            <a:endParaRPr lang="en-US" sz="14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r="21618"/>
          <a:stretch/>
        </p:blipFill>
        <p:spPr>
          <a:xfrm>
            <a:off x="1660850" y="1508199"/>
            <a:ext cx="2407298" cy="220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8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416" y="5364133"/>
            <a:ext cx="1474007" cy="7810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2920" y="768927"/>
            <a:ext cx="5865824" cy="58396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the structure of eukaryotic cells, </a:t>
            </a:r>
            <a:r>
              <a:rPr lang="en-GB" sz="1400" b="1" dirty="0" smtClean="0"/>
              <a:t>including the:</a:t>
            </a:r>
          </a:p>
          <a:p>
            <a:pPr marL="285750" lvl="0" indent="-285750">
              <a:buFont typeface="Arial" charset="0"/>
              <a:buChar char="•"/>
            </a:pPr>
            <a:endParaRPr lang="en-US" sz="1400" b="1" dirty="0" smtClean="0"/>
          </a:p>
          <a:p>
            <a:pPr marL="285750" lvl="0" indent="-285750">
              <a:buFont typeface="Arial" charset="0"/>
              <a:buChar char="•"/>
            </a:pPr>
            <a:r>
              <a:rPr lang="en-US" sz="1400" b="1" dirty="0" smtClean="0"/>
              <a:t>L</a:t>
            </a:r>
            <a:r>
              <a:rPr lang="en-GB" sz="1400" b="1" dirty="0" err="1" smtClean="0"/>
              <a:t>ysosomes</a:t>
            </a: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US" sz="1400" b="1" dirty="0" smtClean="0"/>
          </a:p>
          <a:p>
            <a:pPr marL="285750" lvl="0" indent="-285750">
              <a:buFont typeface="Arial" charset="0"/>
              <a:buChar char="•"/>
            </a:pPr>
            <a:r>
              <a:rPr lang="en-US" sz="1400" b="1" dirty="0" smtClean="0"/>
              <a:t>R</a:t>
            </a:r>
            <a:r>
              <a:rPr lang="en-GB" sz="1400" b="1" dirty="0" err="1" smtClean="0"/>
              <a:t>ibosomes</a:t>
            </a: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US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US" sz="1400" b="1" dirty="0"/>
          </a:p>
          <a:p>
            <a:pPr marL="285750" lvl="0" indent="-285750">
              <a:buFont typeface="Arial" charset="0"/>
              <a:buChar char="•"/>
            </a:pPr>
            <a:endParaRPr lang="en-US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US" sz="1400" b="1" dirty="0" smtClean="0"/>
          </a:p>
          <a:p>
            <a:pPr marL="285750" lvl="0" indent="-285750">
              <a:buFont typeface="Arial" charset="0"/>
              <a:buChar char="•"/>
            </a:pPr>
            <a:r>
              <a:rPr lang="en-GB" sz="1400" b="1" dirty="0"/>
              <a:t>R</a:t>
            </a:r>
            <a:r>
              <a:rPr lang="en-GB" sz="1400" b="1" dirty="0" smtClean="0"/>
              <a:t>ough endoplasmic reticulum and smooth endoplasmic reticulum</a:t>
            </a:r>
            <a:endParaRPr lang="en-US" sz="1400" b="1" dirty="0"/>
          </a:p>
        </p:txBody>
      </p:sp>
      <p:pic>
        <p:nvPicPr>
          <p:cNvPr id="19" name="Picture 8" descr="ROUGH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1" t="4569"/>
          <a:stretch/>
        </p:blipFill>
        <p:spPr>
          <a:xfrm>
            <a:off x="10956865" y="5914788"/>
            <a:ext cx="866268" cy="64056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2: Cells - 3.2.1.1 Eukaryotic cells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685" y="768927"/>
            <a:ext cx="5865824" cy="58396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the structure of eukaryotic cells, </a:t>
            </a:r>
            <a:r>
              <a:rPr lang="en-GB" sz="1400" b="1" dirty="0" smtClean="0"/>
              <a:t>including the:</a:t>
            </a:r>
          </a:p>
          <a:p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r>
              <a:rPr lang="en-GB" sz="1400" b="1" dirty="0" smtClean="0"/>
              <a:t>Nucleus</a:t>
            </a:r>
          </a:p>
          <a:p>
            <a:pPr marL="285750" lvl="0" indent="-285750">
              <a:buFont typeface="Arial" charset="0"/>
              <a:buChar char="•"/>
            </a:pPr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US" sz="1400" b="1" dirty="0"/>
          </a:p>
          <a:p>
            <a:pPr marL="285750" lvl="0" indent="-285750">
              <a:buFont typeface="Arial" charset="0"/>
              <a:buChar char="•"/>
            </a:pPr>
            <a:r>
              <a:rPr lang="en-GB" sz="1400" b="1" dirty="0" smtClean="0"/>
              <a:t>Mitochondria</a:t>
            </a:r>
          </a:p>
          <a:p>
            <a:pPr marL="285750" lvl="0" indent="-285750">
              <a:buFont typeface="Arial" charset="0"/>
              <a:buChar char="•"/>
            </a:pPr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US" sz="1400" b="1" dirty="0" smtClean="0"/>
          </a:p>
          <a:p>
            <a:pPr marL="285750" lvl="0" indent="-285750">
              <a:buFont typeface="Arial" charset="0"/>
              <a:buChar char="•"/>
            </a:pPr>
            <a:r>
              <a:rPr lang="en-GB" sz="1400" b="1" dirty="0" smtClean="0"/>
              <a:t>Golgi apparatus and Golgi vesicles</a:t>
            </a:r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59" y="1363100"/>
            <a:ext cx="1664350" cy="1961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159" y="3489858"/>
            <a:ext cx="1472045" cy="1278217"/>
          </a:xfrm>
          <a:prstGeom prst="rect">
            <a:avLst/>
          </a:prstGeom>
        </p:spPr>
      </p:pic>
      <p:pic>
        <p:nvPicPr>
          <p:cNvPr id="21" name="Picture 7" descr="RIBOSOM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678" y="3489858"/>
            <a:ext cx="1711484" cy="917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lysosome endoexocytosi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93197" y="1281786"/>
            <a:ext cx="1529936" cy="1295159"/>
          </a:xfrm>
          <a:prstGeom prst="rect">
            <a:avLst/>
          </a:prstGeom>
        </p:spPr>
      </p:pic>
      <p:pic>
        <p:nvPicPr>
          <p:cNvPr id="20" name="Picture 8" descr="golgi micrograph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7089" y="5715000"/>
            <a:ext cx="1229301" cy="82465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40" y="5538896"/>
            <a:ext cx="903030" cy="100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0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2: Cells - 3.2.1.1 Eukaryotic cells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685" y="850207"/>
            <a:ext cx="8190155" cy="58396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describe the structure of eukaryotic cells, </a:t>
            </a:r>
            <a:r>
              <a:rPr lang="en-GB" sz="1400" b="1" dirty="0" smtClean="0"/>
              <a:t>including the:</a:t>
            </a:r>
          </a:p>
          <a:p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r>
              <a:rPr lang="en-US" sz="1400" b="1" dirty="0" smtClean="0"/>
              <a:t>Chloroplasts</a:t>
            </a:r>
          </a:p>
          <a:p>
            <a:pPr marL="285750" lvl="0" indent="-285750">
              <a:buFont typeface="Arial" charset="0"/>
              <a:buChar char="•"/>
            </a:pPr>
            <a:endParaRPr lang="en-US" sz="1400" b="1" dirty="0"/>
          </a:p>
          <a:p>
            <a:pPr marL="285750" lvl="0" indent="-285750">
              <a:buFont typeface="Arial" charset="0"/>
              <a:buChar char="•"/>
            </a:pPr>
            <a:endParaRPr lang="en-US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US" sz="1400" b="1" dirty="0"/>
          </a:p>
          <a:p>
            <a:pPr marL="285750" lvl="0" indent="-285750">
              <a:buFont typeface="Arial" charset="0"/>
              <a:buChar char="•"/>
            </a:pPr>
            <a:endParaRPr lang="en-US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US" sz="1400" b="1" dirty="0"/>
          </a:p>
          <a:p>
            <a:pPr marL="285750" lvl="0" indent="-285750">
              <a:buFont typeface="Arial" charset="0"/>
              <a:buChar char="•"/>
            </a:pPr>
            <a:endParaRPr lang="en-US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US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US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US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US" sz="1400" b="1" dirty="0"/>
          </a:p>
          <a:p>
            <a:pPr marL="285750" lvl="0" indent="-285750">
              <a:buFont typeface="Arial" charset="0"/>
              <a:buChar char="•"/>
            </a:pPr>
            <a:endParaRPr lang="en-US" sz="1400" b="1" dirty="0"/>
          </a:p>
          <a:p>
            <a:pPr marL="285750" lvl="0" indent="-285750">
              <a:buFont typeface="Arial" charset="0"/>
              <a:buChar char="•"/>
            </a:pPr>
            <a:r>
              <a:rPr lang="en-GB" sz="1400" b="1" dirty="0" smtClean="0"/>
              <a:t>Cell wall</a:t>
            </a:r>
          </a:p>
          <a:p>
            <a:pPr marL="285750" lvl="0" indent="-285750">
              <a:buFont typeface="Arial" charset="0"/>
              <a:buChar char="•"/>
            </a:pPr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 smtClean="0"/>
          </a:p>
          <a:p>
            <a:pPr marL="285750" lvl="0" indent="-285750">
              <a:buFont typeface="Arial" charset="0"/>
              <a:buChar char="•"/>
            </a:pPr>
            <a:endParaRPr lang="en-GB" sz="1400" b="1" dirty="0"/>
          </a:p>
          <a:p>
            <a:pPr marL="285750" lvl="0" indent="-285750">
              <a:buFont typeface="Arial" charset="0"/>
              <a:buChar char="•"/>
            </a:pPr>
            <a:endParaRPr lang="en-US" sz="1400" b="1" dirty="0"/>
          </a:p>
          <a:p>
            <a:pPr marL="285750" indent="-285750">
              <a:buFont typeface="Arial" charset="0"/>
              <a:buChar char="•"/>
            </a:pPr>
            <a:r>
              <a:rPr lang="en-GB" sz="1400" b="1" dirty="0" smtClean="0"/>
              <a:t>Cell vacuole</a:t>
            </a:r>
            <a:r>
              <a:rPr lang="en-US" sz="1400" b="1" dirty="0" smtClean="0">
                <a:effectLst/>
              </a:rPr>
              <a:t> </a:t>
            </a:r>
            <a:endParaRPr lang="en-GB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62" y="1016000"/>
            <a:ext cx="3007578" cy="2931160"/>
          </a:xfrm>
          <a:prstGeom prst="rect">
            <a:avLst/>
          </a:prstGeom>
        </p:spPr>
      </p:pic>
      <p:pic>
        <p:nvPicPr>
          <p:cNvPr id="5" name="Picture 5" descr="CELLW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83" y="4193209"/>
            <a:ext cx="1081577" cy="142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14079" y="850207"/>
            <a:ext cx="3471091" cy="583969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/>
              <a:t>Can you explain the adaptations of eukaryotic cells?</a:t>
            </a:r>
            <a:r>
              <a:rPr lang="en-US" sz="1400" b="1" dirty="0" smtClean="0">
                <a:effectLst/>
              </a:rPr>
              <a:t> Suggest organelles that you would expect to be numerous and well developed in the following cells:</a:t>
            </a:r>
          </a:p>
          <a:p>
            <a:endParaRPr lang="en-US" sz="1400" b="1" dirty="0" smtClean="0"/>
          </a:p>
          <a:p>
            <a:pPr marL="285750" indent="-285750">
              <a:buFontTx/>
              <a:buChar char="-"/>
            </a:pPr>
            <a:r>
              <a:rPr lang="en-US" sz="1400" b="1" dirty="0" smtClean="0"/>
              <a:t>Muscle cells </a:t>
            </a:r>
            <a:endParaRPr lang="en-US" sz="1400" b="1" dirty="0"/>
          </a:p>
          <a:p>
            <a:endParaRPr lang="en-US" sz="1400" b="1" dirty="0" smtClean="0"/>
          </a:p>
          <a:p>
            <a:pPr marL="285750" indent="-285750">
              <a:buFontTx/>
              <a:buChar char="-"/>
            </a:pPr>
            <a:r>
              <a:rPr lang="en-US" sz="1400" b="1" dirty="0" smtClean="0"/>
              <a:t>A sperm cell</a:t>
            </a:r>
          </a:p>
          <a:p>
            <a:pPr marL="285750" indent="-285750">
              <a:buFontTx/>
              <a:buChar char="-"/>
            </a:pPr>
            <a:endParaRPr lang="en-US" sz="1400" b="1" dirty="0" smtClean="0"/>
          </a:p>
          <a:p>
            <a:pPr marL="285750" indent="-285750">
              <a:buFontTx/>
              <a:buChar char="-"/>
            </a:pPr>
            <a:r>
              <a:rPr lang="en-US" sz="1400" b="1" dirty="0" smtClean="0"/>
              <a:t>Phagocytes</a:t>
            </a:r>
            <a:endParaRPr lang="en-US" sz="1400" b="1" dirty="0"/>
          </a:p>
          <a:p>
            <a:pPr marL="285750" indent="-285750">
              <a:buFontTx/>
              <a:buChar char="-"/>
            </a:pPr>
            <a:endParaRPr lang="en-US" sz="1400" b="1" dirty="0" smtClean="0"/>
          </a:p>
          <a:p>
            <a:pPr marL="285750" indent="-285750">
              <a:buFontTx/>
              <a:buChar char="-"/>
            </a:pPr>
            <a:r>
              <a:rPr lang="en-US" sz="1400" b="1" dirty="0" smtClean="0"/>
              <a:t>Liver cells</a:t>
            </a:r>
          </a:p>
          <a:p>
            <a:pPr marL="285750" indent="-285750">
              <a:buFontTx/>
              <a:buChar char="-"/>
            </a:pPr>
            <a:endParaRPr lang="en-US" sz="1400" b="1" dirty="0" smtClean="0"/>
          </a:p>
          <a:p>
            <a:pPr marL="285750" indent="-285750">
              <a:buFontTx/>
              <a:buChar char="-"/>
            </a:pPr>
            <a:endParaRPr lang="en-US" sz="1400" b="1" dirty="0"/>
          </a:p>
          <a:p>
            <a:r>
              <a:rPr lang="en-GB" sz="1400" b="1" dirty="0" smtClean="0"/>
              <a:t>Describe any other specialised cells and suggest the cell ultrastructure you would expect t</a:t>
            </a:r>
            <a:r>
              <a:rPr lang="en-GB" sz="1400" b="1" dirty="0"/>
              <a:t>h</a:t>
            </a:r>
            <a:r>
              <a:rPr lang="en-GB" sz="1400" b="1" dirty="0" smtClean="0"/>
              <a:t>em to have to carry out their function efficiently.</a:t>
            </a:r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3796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2: Cells - 3.2.1.1 Eukaryotic cells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685" y="748607"/>
            <a:ext cx="5934635" cy="280739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cell differentiation and what are </a:t>
            </a:r>
            <a:r>
              <a:rPr lang="en-US" sz="1400" b="1" smtClean="0"/>
              <a:t>its advantages?</a:t>
            </a:r>
            <a:endParaRPr lang="en-US" sz="1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81685" y="3700450"/>
            <a:ext cx="5934635" cy="286835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cells are arranged into tissues? Give some examples of tissues.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78880" y="748607"/>
            <a:ext cx="5706291" cy="280739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tissues are arranged into organs? Give some examples of organs.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7365" y="3700450"/>
            <a:ext cx="5727806" cy="286835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are organs arranged into organ systems? Give some examples of organ systems.</a:t>
            </a:r>
          </a:p>
        </p:txBody>
      </p:sp>
    </p:spTree>
    <p:extLst>
      <p:ext uri="{BB962C8B-B14F-4D97-AF65-F5344CB8AC3E}">
        <p14:creationId xmlns:p14="http://schemas.microsoft.com/office/powerpoint/2010/main" val="101288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lvl="0" algn="ctr"/>
            <a:r>
              <a:rPr lang="en-US" sz="2400" b="1" dirty="0" smtClean="0"/>
              <a:t>Topic 2: Cells - 3.2.1.2 Prokaryotic cells and viruses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365" y="2275842"/>
            <a:ext cx="5873675" cy="4409438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Label this prokaryotic cell and explain the role of each part: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2" y="2740660"/>
            <a:ext cx="1721310" cy="37617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685" y="746398"/>
            <a:ext cx="11803486" cy="1387203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how prokaryotic cells differ from eukaryotic cells?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1496" y="2275841"/>
            <a:ext cx="5873675" cy="128015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whether viruses are living or not and why?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11496" y="3698240"/>
            <a:ext cx="5873675" cy="298704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the structure of virus particles and explain the role of each part: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1" r="21605"/>
          <a:stretch/>
        </p:blipFill>
        <p:spPr>
          <a:xfrm>
            <a:off x="7785310" y="4202326"/>
            <a:ext cx="2526046" cy="23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2: Cells - 3.2.1.3 Studying cells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685" y="746397"/>
            <a:ext cx="5548555" cy="1933121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difference between magnification </a:t>
            </a:r>
            <a:r>
              <a:rPr lang="en-US" sz="1400" b="1" smtClean="0"/>
              <a:t>and resolution?</a:t>
            </a:r>
            <a:endParaRPr lang="en-US" sz="1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81684" y="2821757"/>
            <a:ext cx="5548555" cy="3803379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you calculate magnification and the size of the real object?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49"/>
          <a:stretch/>
        </p:blipFill>
        <p:spPr bwMode="auto">
          <a:xfrm>
            <a:off x="7182612" y="4429496"/>
            <a:ext cx="4019550" cy="224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23877" y="3146695"/>
            <a:ext cx="6073247" cy="3596205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how organelles are separated by ultracentrifugation (using the diagram below.  Be sure to explain what is found in each pellet.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11923" y="746397"/>
            <a:ext cx="6073247" cy="225806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Explain why a </a:t>
            </a:r>
            <a:r>
              <a:rPr lang="en-US" sz="1400" b="1" u="sng" dirty="0" smtClean="0"/>
              <a:t>cold isotonic buffer</a:t>
            </a:r>
            <a:r>
              <a:rPr lang="en-US" sz="1400" b="1" dirty="0" smtClean="0"/>
              <a:t> is used in isolating organelles.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912370"/>
              </p:ext>
            </p:extLst>
          </p:nvPr>
        </p:nvGraphicFramePr>
        <p:xfrm>
          <a:off x="375322" y="4887003"/>
          <a:ext cx="5161278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0426"/>
                <a:gridCol w="1307253"/>
                <a:gridCol w="2133599"/>
              </a:tblGrid>
              <a:tr h="2559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Symbol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Equivalent in </a:t>
                      </a:r>
                      <a:r>
                        <a:rPr lang="en-US" sz="1200" dirty="0" err="1" smtClean="0"/>
                        <a:t>metres</a:t>
                      </a:r>
                      <a:endParaRPr lang="en-US" sz="1200" dirty="0"/>
                    </a:p>
                  </a:txBody>
                  <a:tcPr/>
                </a:tc>
              </a:tr>
              <a:tr h="25598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kilometre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5598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metre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25598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millimetre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5598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micrometre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5598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nanometre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11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2: Cells - 3.2.1.3 Studying cells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685" y="746398"/>
            <a:ext cx="4410635" cy="30331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how a light microscope works and explain the limitations of it: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74560" y="746398"/>
            <a:ext cx="4710611" cy="368336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how </a:t>
            </a:r>
            <a:r>
              <a:rPr lang="en-US" sz="1400" b="1" smtClean="0"/>
              <a:t>a transmission electron </a:t>
            </a:r>
            <a:r>
              <a:rPr lang="en-US" sz="1400" b="1" dirty="0" smtClean="0"/>
              <a:t>microscope works and explain </a:t>
            </a:r>
            <a:r>
              <a:rPr lang="en-US" sz="1400" b="1" smtClean="0"/>
              <a:t>the limitations of it:</a:t>
            </a:r>
            <a:endParaRPr lang="en-US" sz="1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31247" y="4572000"/>
            <a:ext cx="7253924" cy="205232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how a scanning electron microscope works and explain the of limitations it: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246" y="908958"/>
            <a:ext cx="2404388" cy="33582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1684" y="3824878"/>
            <a:ext cx="4410636" cy="279944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how you would use an eyepiece </a:t>
            </a:r>
            <a:r>
              <a:rPr lang="en-US" sz="1400" b="1" dirty="0" err="1" smtClean="0"/>
              <a:t>graticule</a:t>
            </a:r>
            <a:r>
              <a:rPr lang="en-US" sz="1400" b="1" dirty="0" smtClean="0"/>
              <a:t> to measure cells: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80" y="4651061"/>
            <a:ext cx="1971040" cy="18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2: Cells - 3.2.2 All cells arise from other cells – Mitosis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685" y="746398"/>
            <a:ext cx="3760395" cy="14075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smtClean="0"/>
              <a:t>What happens in mitosis?</a:t>
            </a:r>
            <a:endParaRPr lang="en-US" sz="14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043487" y="746398"/>
            <a:ext cx="7941684" cy="586776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describe and draw the appearance of chromosomes during interphase, prophase, metaphase, anaphase and telophase of mitosis?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1684" y="2287997"/>
            <a:ext cx="3760395" cy="140752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Can you explain the role of spindle </a:t>
            </a:r>
            <a:r>
              <a:rPr lang="en-US" sz="1400" b="1" dirty="0" err="1" smtClean="0"/>
              <a:t>fibres</a:t>
            </a:r>
            <a:r>
              <a:rPr lang="en-US" sz="1400" b="1" dirty="0" smtClean="0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1684" y="3829596"/>
            <a:ext cx="3760395" cy="2784564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is mitosis important?</a:t>
            </a:r>
          </a:p>
        </p:txBody>
      </p:sp>
    </p:spTree>
    <p:extLst>
      <p:ext uri="{BB962C8B-B14F-4D97-AF65-F5344CB8AC3E}">
        <p14:creationId xmlns:p14="http://schemas.microsoft.com/office/powerpoint/2010/main" val="185263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81685" y="152402"/>
            <a:ext cx="11803486" cy="451756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400" b="1" dirty="0" smtClean="0"/>
              <a:t>Topic 2: Cells - 3.2.2 All cells arise from other cells – Cell cycle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685" y="787038"/>
            <a:ext cx="4817035" cy="581696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GB" sz="1400" b="1" dirty="0" smtClean="0"/>
              <a:t>Not all </a:t>
            </a:r>
            <a:r>
              <a:rPr lang="en-GB" sz="1400" b="1" dirty="0"/>
              <a:t>cells, within multicellular organisms, retain the ability to </a:t>
            </a:r>
            <a:r>
              <a:rPr lang="en-GB" sz="1400" b="1" dirty="0" smtClean="0"/>
              <a:t>divide. </a:t>
            </a:r>
          </a:p>
          <a:p>
            <a:endParaRPr lang="en-US" sz="1400" b="1" dirty="0" smtClean="0">
              <a:effectLst/>
            </a:endParaRPr>
          </a:p>
          <a:p>
            <a:r>
              <a:rPr lang="en-GB" sz="1400" b="1" dirty="0"/>
              <a:t>E</a:t>
            </a:r>
            <a:r>
              <a:rPr lang="en-GB" sz="1400" b="1" dirty="0" smtClean="0"/>
              <a:t>ukaryotic </a:t>
            </a:r>
            <a:r>
              <a:rPr lang="en-GB" sz="1400" b="1" dirty="0"/>
              <a:t>cells that do retain the ability to divide show a cell </a:t>
            </a:r>
            <a:r>
              <a:rPr lang="en-GB" sz="1400" b="1" dirty="0" smtClean="0"/>
              <a:t>cycle.</a:t>
            </a:r>
          </a:p>
          <a:p>
            <a:endParaRPr lang="en-GB" sz="1400" b="1" dirty="0"/>
          </a:p>
          <a:p>
            <a:r>
              <a:rPr lang="en-GB" sz="1400" b="1" dirty="0" smtClean="0"/>
              <a:t>Describe the three stages of the cell cycle:</a:t>
            </a:r>
            <a:endParaRPr lang="en-US" sz="14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40" y="4726284"/>
            <a:ext cx="1767840" cy="17151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2" y="4391217"/>
            <a:ext cx="2118360" cy="22127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1279" y="787038"/>
            <a:ext cx="3860801" cy="337856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What can uncontrolled cell division lead to? Explain why.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84639" y="787038"/>
            <a:ext cx="2800532" cy="3378562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Some cancer treatments are directed at controlling the rate of cell division. How might they disrupt the cell cycle? What is the problem with these types of drugs?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59520" y="4391217"/>
            <a:ext cx="3125651" cy="225552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</a:t>
            </a:r>
            <a:r>
              <a:rPr lang="en-US" sz="1400" b="1" smtClean="0"/>
              <a:t>viruses replicate?</a:t>
            </a:r>
            <a:endParaRPr lang="en-US" sz="1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161279" y="4391217"/>
            <a:ext cx="3556001" cy="2255520"/>
          </a:xfrm>
          <a:prstGeom prst="roundRect">
            <a:avLst>
              <a:gd name="adj" fmla="val 3493"/>
            </a:avLst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1400" b="1" dirty="0" smtClean="0"/>
              <a:t>How do prokaryotic cells divide?</a:t>
            </a:r>
          </a:p>
        </p:txBody>
      </p:sp>
    </p:spTree>
    <p:extLst>
      <p:ext uri="{BB962C8B-B14F-4D97-AF65-F5344CB8AC3E}">
        <p14:creationId xmlns:p14="http://schemas.microsoft.com/office/powerpoint/2010/main" val="8526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1454</Words>
  <Application>Microsoft Office PowerPoint</Application>
  <PresentationFormat>Widescreen</PresentationFormat>
  <Paragraphs>223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J M Booth</dc:creator>
  <cp:lastModifiedBy>Alex Chappelow</cp:lastModifiedBy>
  <cp:revision>92</cp:revision>
  <cp:lastPrinted>2018-06-25T14:49:17Z</cp:lastPrinted>
  <dcterms:created xsi:type="dcterms:W3CDTF">2016-03-19T16:01:33Z</dcterms:created>
  <dcterms:modified xsi:type="dcterms:W3CDTF">2018-06-25T16:17:32Z</dcterms:modified>
</cp:coreProperties>
</file>