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75" r:id="rId2"/>
    <p:sldId id="270" r:id="rId3"/>
    <p:sldId id="271" r:id="rId4"/>
    <p:sldId id="272" r:id="rId5"/>
    <p:sldId id="273" r:id="rId6"/>
    <p:sldId id="274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724"/>
    <p:restoredTop sz="94659"/>
  </p:normalViewPr>
  <p:slideViewPr>
    <p:cSldViewPr snapToGrid="0" snapToObjects="1">
      <p:cViewPr>
        <p:scale>
          <a:sx n="80" d="100"/>
          <a:sy n="80" d="100"/>
        </p:scale>
        <p:origin x="440" y="4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9C0FD-2ACE-744B-A712-8526131E3F73}" type="datetimeFigureOut">
              <a:rPr lang="en-US" smtClean="0"/>
              <a:t>6/3/16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3AC97-BB9A-5F42-A2AD-EFF039322B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6565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9C0FD-2ACE-744B-A712-8526131E3F73}" type="datetimeFigureOut">
              <a:rPr lang="en-US" smtClean="0"/>
              <a:t>6/3/16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3AC97-BB9A-5F42-A2AD-EFF039322B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1506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9C0FD-2ACE-744B-A712-8526131E3F73}" type="datetimeFigureOut">
              <a:rPr lang="en-US" smtClean="0"/>
              <a:t>6/3/16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3AC97-BB9A-5F42-A2AD-EFF039322B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89385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9C0FD-2ACE-744B-A712-8526131E3F73}" type="datetimeFigureOut">
              <a:rPr lang="en-US" smtClean="0"/>
              <a:t>6/3/16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3AC97-BB9A-5F42-A2AD-EFF039322B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18317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9C0FD-2ACE-744B-A712-8526131E3F73}" type="datetimeFigureOut">
              <a:rPr lang="en-US" smtClean="0"/>
              <a:t>6/3/16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3AC97-BB9A-5F42-A2AD-EFF039322B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16481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9C0FD-2ACE-744B-A712-8526131E3F73}" type="datetimeFigureOut">
              <a:rPr lang="en-US" smtClean="0"/>
              <a:t>6/3/16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3AC97-BB9A-5F42-A2AD-EFF039322B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33848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9C0FD-2ACE-744B-A712-8526131E3F73}" type="datetimeFigureOut">
              <a:rPr lang="en-US" smtClean="0"/>
              <a:t>6/3/16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3AC97-BB9A-5F42-A2AD-EFF039322B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6921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9C0FD-2ACE-744B-A712-8526131E3F73}" type="datetimeFigureOut">
              <a:rPr lang="en-US" smtClean="0"/>
              <a:t>6/3/16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3AC97-BB9A-5F42-A2AD-EFF039322B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90135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9C0FD-2ACE-744B-A712-8526131E3F73}" type="datetimeFigureOut">
              <a:rPr lang="en-US" smtClean="0"/>
              <a:t>6/3/16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3AC97-BB9A-5F42-A2AD-EFF039322B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1307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9C0FD-2ACE-744B-A712-8526131E3F73}" type="datetimeFigureOut">
              <a:rPr lang="en-US" smtClean="0"/>
              <a:t>6/3/16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3AC97-BB9A-5F42-A2AD-EFF039322B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69896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9C0FD-2ACE-744B-A712-8526131E3F73}" type="datetimeFigureOut">
              <a:rPr lang="en-US" smtClean="0"/>
              <a:t>6/3/16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D3AC97-BB9A-5F42-A2AD-EFF039322B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64808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19C0FD-2ACE-744B-A712-8526131E3F73}" type="datetimeFigureOut">
              <a:rPr lang="en-US" smtClean="0"/>
              <a:t>6/3/16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D3AC97-BB9A-5F42-A2AD-EFF039322B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95703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283121" y="687286"/>
            <a:ext cx="4057806" cy="1546760"/>
          </a:xfrm>
          <a:prstGeom prst="roundRect">
            <a:avLst>
              <a:gd name="adj" fmla="val 3493"/>
            </a:avLst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noAutofit/>
          </a:bodyPr>
          <a:lstStyle/>
          <a:p>
            <a:r>
              <a:rPr lang="en-US" sz="1600" dirty="0" smtClean="0">
                <a:solidFill>
                  <a:schemeClr val="tx1"/>
                </a:solidFill>
              </a:rPr>
              <a:t>Section 3.5: </a:t>
            </a:r>
            <a:r>
              <a:rPr lang="en-US" sz="1600" dirty="0">
                <a:solidFill>
                  <a:schemeClr val="tx1"/>
                </a:solidFill>
              </a:rPr>
              <a:t>Energy transfers in and between organisms </a:t>
            </a:r>
          </a:p>
          <a:p>
            <a:pPr lvl="0"/>
            <a:r>
              <a:rPr lang="en-US" sz="1600" dirty="0" smtClean="0">
                <a:solidFill>
                  <a:schemeClr val="accent5"/>
                </a:solidFill>
              </a:rPr>
              <a:t>3.5.1 Photosynthesis</a:t>
            </a:r>
          </a:p>
          <a:p>
            <a:pPr lvl="0"/>
            <a:r>
              <a:rPr lang="en-US" sz="1600" dirty="0" smtClean="0">
                <a:solidFill>
                  <a:schemeClr val="accent5"/>
                </a:solidFill>
              </a:rPr>
              <a:t>3.5.2 Respiration</a:t>
            </a:r>
          </a:p>
          <a:p>
            <a:pPr lvl="0"/>
            <a:r>
              <a:rPr lang="en-US" sz="1600" dirty="0" smtClean="0">
                <a:solidFill>
                  <a:schemeClr val="tx1"/>
                </a:solidFill>
              </a:rPr>
              <a:t>3.5.3 Energy and ecosystems</a:t>
            </a:r>
          </a:p>
          <a:p>
            <a:pPr lvl="0"/>
            <a:r>
              <a:rPr lang="en-US" sz="1600" dirty="0" smtClean="0">
                <a:solidFill>
                  <a:schemeClr val="tx1"/>
                </a:solidFill>
              </a:rPr>
              <a:t>3.5.4 Nutrient cycles</a:t>
            </a:r>
          </a:p>
          <a:p>
            <a:pPr lvl="0"/>
            <a:endParaRPr lang="en-US" sz="1600" dirty="0" smtClean="0">
              <a:solidFill>
                <a:schemeClr val="tx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81685" y="152402"/>
            <a:ext cx="11803486" cy="451756"/>
          </a:xfrm>
          <a:prstGeom prst="roundRect">
            <a:avLst>
              <a:gd name="adj" fmla="val 3493"/>
            </a:avLst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noAutofit/>
          </a:bodyPr>
          <a:lstStyle/>
          <a:p>
            <a:pPr lvl="0" algn="ctr"/>
            <a:r>
              <a:rPr lang="en-US" sz="2400" b="1" dirty="0" smtClean="0"/>
              <a:t>A2 Level Paper 2 and 3 - Topics 5-8 – Required </a:t>
            </a:r>
            <a:r>
              <a:rPr lang="en-US" sz="2400" b="1" dirty="0" err="1" smtClean="0"/>
              <a:t>Practicals</a:t>
            </a:r>
            <a:endParaRPr lang="en-US" sz="2400" b="1" dirty="0" smtClean="0"/>
          </a:p>
        </p:txBody>
      </p:sp>
      <p:sp>
        <p:nvSpPr>
          <p:cNvPr id="7" name="TextBox 6"/>
          <p:cNvSpPr txBox="1"/>
          <p:nvPr/>
        </p:nvSpPr>
        <p:spPr>
          <a:xfrm>
            <a:off x="6938451" y="687286"/>
            <a:ext cx="4057806" cy="1546760"/>
          </a:xfrm>
          <a:prstGeom prst="roundRect">
            <a:avLst>
              <a:gd name="adj" fmla="val 3493"/>
            </a:avLst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noAutofit/>
          </a:bodyPr>
          <a:lstStyle/>
          <a:p>
            <a:r>
              <a:rPr lang="en-US" sz="1600" dirty="0" smtClean="0">
                <a:solidFill>
                  <a:schemeClr val="tx1"/>
                </a:solidFill>
              </a:rPr>
              <a:t>Section 3.7: </a:t>
            </a:r>
            <a:r>
              <a:rPr lang="en-US" sz="1600" dirty="0">
                <a:solidFill>
                  <a:schemeClr val="tx1"/>
                </a:solidFill>
              </a:rPr>
              <a:t>Genetics, populations, evolution and ecosystems </a:t>
            </a:r>
          </a:p>
          <a:p>
            <a:pPr lvl="0"/>
            <a:r>
              <a:rPr lang="en-US" sz="1600" dirty="0" smtClean="0">
                <a:solidFill>
                  <a:schemeClr val="tx1"/>
                </a:solidFill>
              </a:rPr>
              <a:t>3.7.1 Inheritance</a:t>
            </a:r>
          </a:p>
          <a:p>
            <a:pPr lvl="0"/>
            <a:r>
              <a:rPr lang="en-US" sz="1600" dirty="0" smtClean="0">
                <a:solidFill>
                  <a:schemeClr val="tx1"/>
                </a:solidFill>
              </a:rPr>
              <a:t>3.7.2 Populations</a:t>
            </a:r>
          </a:p>
          <a:p>
            <a:pPr lvl="0"/>
            <a:r>
              <a:rPr lang="en-US" sz="1600" dirty="0" smtClean="0">
                <a:solidFill>
                  <a:schemeClr val="tx1"/>
                </a:solidFill>
              </a:rPr>
              <a:t>3.7.3 Evolution may lead to speciation</a:t>
            </a:r>
          </a:p>
          <a:p>
            <a:pPr lvl="0"/>
            <a:r>
              <a:rPr lang="en-US" sz="1600" dirty="0" smtClean="0">
                <a:solidFill>
                  <a:schemeClr val="accent5"/>
                </a:solidFill>
              </a:rPr>
              <a:t>3.7.4 Populations in ecosystems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31066" y="2327566"/>
            <a:ext cx="5325497" cy="4353791"/>
          </a:xfrm>
          <a:prstGeom prst="roundRect">
            <a:avLst>
              <a:gd name="adj" fmla="val 3493"/>
            </a:avLst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noAutofit/>
          </a:bodyPr>
          <a:lstStyle/>
          <a:p>
            <a:r>
              <a:rPr lang="en-US" sz="1600" dirty="0" smtClean="0">
                <a:solidFill>
                  <a:schemeClr val="tx1"/>
                </a:solidFill>
              </a:rPr>
              <a:t>Section 3.6 </a:t>
            </a:r>
            <a:r>
              <a:rPr lang="en-US" sz="1600" dirty="0">
                <a:solidFill>
                  <a:schemeClr val="tx1"/>
                </a:solidFill>
              </a:rPr>
              <a:t>Organisms respond to changes in their internal and external environments </a:t>
            </a:r>
          </a:p>
          <a:p>
            <a:r>
              <a:rPr lang="en-US" sz="1600" dirty="0" smtClean="0">
                <a:solidFill>
                  <a:schemeClr val="tx1"/>
                </a:solidFill>
              </a:rPr>
              <a:t>3.6.1 </a:t>
            </a:r>
            <a:r>
              <a:rPr lang="en-US" sz="1600" dirty="0">
                <a:solidFill>
                  <a:schemeClr val="tx1"/>
                </a:solidFill>
              </a:rPr>
              <a:t>Stimuli, both internal and external, are detected and lead to a response </a:t>
            </a:r>
          </a:p>
          <a:p>
            <a:r>
              <a:rPr lang="en-US" sz="1600" dirty="0" smtClean="0">
                <a:solidFill>
                  <a:schemeClr val="accent5"/>
                </a:solidFill>
              </a:rPr>
              <a:t>3.6.1.1 Survival and response</a:t>
            </a:r>
          </a:p>
          <a:p>
            <a:r>
              <a:rPr lang="en-US" sz="1600" dirty="0" smtClean="0">
                <a:solidFill>
                  <a:schemeClr val="tx1"/>
                </a:solidFill>
              </a:rPr>
              <a:t>3.6.1.2 Receptors</a:t>
            </a:r>
          </a:p>
          <a:p>
            <a:r>
              <a:rPr lang="en-US" sz="1600" dirty="0" smtClean="0">
                <a:solidFill>
                  <a:schemeClr val="tx1"/>
                </a:solidFill>
              </a:rPr>
              <a:t>3.6.1.3 Control of heart rate</a:t>
            </a:r>
          </a:p>
          <a:p>
            <a:r>
              <a:rPr lang="en-US" sz="1600" dirty="0" smtClean="0">
                <a:solidFill>
                  <a:schemeClr val="tx1"/>
                </a:solidFill>
              </a:rPr>
              <a:t>3.6.2 Nervous co-ordination</a:t>
            </a:r>
          </a:p>
          <a:p>
            <a:r>
              <a:rPr lang="en-US" sz="1600" dirty="0" smtClean="0">
                <a:solidFill>
                  <a:schemeClr val="tx1"/>
                </a:solidFill>
              </a:rPr>
              <a:t>3.6.2.1 Nerve impulses</a:t>
            </a:r>
          </a:p>
          <a:p>
            <a:r>
              <a:rPr lang="en-US" sz="1600" dirty="0" smtClean="0">
                <a:solidFill>
                  <a:schemeClr val="tx1"/>
                </a:solidFill>
              </a:rPr>
              <a:t>3.6.2.2 Synaptic transmission </a:t>
            </a:r>
          </a:p>
          <a:p>
            <a:r>
              <a:rPr lang="en-US" sz="1600" dirty="0" smtClean="0">
                <a:solidFill>
                  <a:schemeClr val="tx1"/>
                </a:solidFill>
              </a:rPr>
              <a:t>3.6.3 Skeletal muscles </a:t>
            </a:r>
            <a:r>
              <a:rPr lang="en-US" sz="1600" dirty="0">
                <a:solidFill>
                  <a:schemeClr val="tx1"/>
                </a:solidFill>
              </a:rPr>
              <a:t>are stimulated to contract by nerves and act as effectors </a:t>
            </a:r>
          </a:p>
          <a:p>
            <a:r>
              <a:rPr lang="en-US" sz="1600" dirty="0" smtClean="0">
                <a:solidFill>
                  <a:schemeClr val="tx1"/>
                </a:solidFill>
              </a:rPr>
              <a:t>3.6.4 Homeostasis </a:t>
            </a:r>
            <a:r>
              <a:rPr lang="en-US" sz="1600" dirty="0">
                <a:solidFill>
                  <a:schemeClr val="tx1"/>
                </a:solidFill>
              </a:rPr>
              <a:t>is the maintenance of a stable internal environment </a:t>
            </a:r>
          </a:p>
          <a:p>
            <a:r>
              <a:rPr lang="en-US" sz="1600" dirty="0" smtClean="0">
                <a:solidFill>
                  <a:schemeClr val="tx1"/>
                </a:solidFill>
              </a:rPr>
              <a:t>3.6.4.1 Principles of homeostasis </a:t>
            </a:r>
          </a:p>
          <a:p>
            <a:r>
              <a:rPr lang="en-US" sz="1600" dirty="0" smtClean="0">
                <a:solidFill>
                  <a:schemeClr val="accent5"/>
                </a:solidFill>
              </a:rPr>
              <a:t>3.6.4.2 Control of blood glucose</a:t>
            </a:r>
            <a:r>
              <a:rPr lang="en-US" sz="1600" dirty="0">
                <a:solidFill>
                  <a:schemeClr val="accent5"/>
                </a:solidFill>
              </a:rPr>
              <a:t> </a:t>
            </a:r>
            <a:r>
              <a:rPr lang="en-US" sz="1600" dirty="0" smtClean="0">
                <a:solidFill>
                  <a:schemeClr val="accent5"/>
                </a:solidFill>
              </a:rPr>
              <a:t>concentration </a:t>
            </a:r>
          </a:p>
          <a:p>
            <a:r>
              <a:rPr lang="en-US" sz="1600" dirty="0" smtClean="0">
                <a:solidFill>
                  <a:schemeClr val="tx1"/>
                </a:solidFill>
              </a:rPr>
              <a:t>3.6.4.3 Control of blood water potential</a:t>
            </a:r>
          </a:p>
          <a:p>
            <a:endParaRPr lang="en-US" sz="1600" dirty="0" smtClean="0">
              <a:solidFill>
                <a:schemeClr val="tx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255327" y="2327566"/>
            <a:ext cx="5424054" cy="4343399"/>
          </a:xfrm>
          <a:prstGeom prst="roundRect">
            <a:avLst>
              <a:gd name="adj" fmla="val 3493"/>
            </a:avLst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noAutofit/>
          </a:bodyPr>
          <a:lstStyle/>
          <a:p>
            <a:r>
              <a:rPr lang="en-US" sz="1600" dirty="0" smtClean="0"/>
              <a:t>Section 3.8 The control of gene expression</a:t>
            </a:r>
          </a:p>
          <a:p>
            <a:r>
              <a:rPr lang="en-US" sz="1600" dirty="0" smtClean="0"/>
              <a:t>3.8.1 </a:t>
            </a:r>
            <a:r>
              <a:rPr lang="en-US" sz="1600" dirty="0"/>
              <a:t>Alteration of the sequence of bases in DNA can alter the structure of proteins </a:t>
            </a:r>
          </a:p>
          <a:p>
            <a:r>
              <a:rPr lang="en-US" sz="1600" dirty="0" smtClean="0"/>
              <a:t>3.8.2 Gene expression is controlled by a number of features</a:t>
            </a:r>
          </a:p>
          <a:p>
            <a:r>
              <a:rPr lang="en-US" sz="1600" dirty="0" smtClean="0"/>
              <a:t>3.8.2.1 </a:t>
            </a:r>
            <a:r>
              <a:rPr lang="en-US" sz="1600" dirty="0"/>
              <a:t>Most of a cell’s DNA is not translated </a:t>
            </a:r>
          </a:p>
          <a:p>
            <a:r>
              <a:rPr lang="en-US" sz="1600" dirty="0" smtClean="0"/>
              <a:t>3.8.2.2 Regulation </a:t>
            </a:r>
            <a:r>
              <a:rPr lang="en-US" sz="1600" dirty="0"/>
              <a:t>of transcription and translation </a:t>
            </a:r>
            <a:endParaRPr lang="en-US" sz="1600" dirty="0" smtClean="0"/>
          </a:p>
          <a:p>
            <a:r>
              <a:rPr lang="en-US" sz="1600" dirty="0" smtClean="0"/>
              <a:t>3.8.2.3 Gene expression and cancer</a:t>
            </a:r>
          </a:p>
          <a:p>
            <a:r>
              <a:rPr lang="en-US" sz="1600" dirty="0" smtClean="0"/>
              <a:t>3.8.3 Using genome projects</a:t>
            </a:r>
          </a:p>
          <a:p>
            <a:r>
              <a:rPr lang="en-US" sz="1600" dirty="0" smtClean="0"/>
              <a:t>3.8.4 </a:t>
            </a:r>
            <a:r>
              <a:rPr lang="en-US" sz="1600" dirty="0"/>
              <a:t>Gene technologies allow the study and alteration of gene function allowing a better understanding of organism function and the design of new industrial and medical processes </a:t>
            </a:r>
          </a:p>
          <a:p>
            <a:r>
              <a:rPr lang="en-US" sz="1600" dirty="0" smtClean="0"/>
              <a:t>3.8.4.1 Recombinant DNA technology</a:t>
            </a:r>
          </a:p>
          <a:p>
            <a:r>
              <a:rPr lang="en-US" sz="1600" dirty="0" smtClean="0"/>
              <a:t>3.8.4.2 </a:t>
            </a:r>
            <a:r>
              <a:rPr lang="en-US" sz="1600" dirty="0"/>
              <a:t>Differences in DNA between individuals of the same species can be exploited </a:t>
            </a:r>
            <a:r>
              <a:rPr lang="en-US" sz="1600"/>
              <a:t>for </a:t>
            </a:r>
            <a:r>
              <a:rPr lang="en-US" sz="1600" smtClean="0"/>
              <a:t>identification and </a:t>
            </a:r>
            <a:r>
              <a:rPr lang="en-US" sz="1600" dirty="0"/>
              <a:t>diagnosis of heritable conditions </a:t>
            </a:r>
          </a:p>
          <a:p>
            <a:r>
              <a:rPr lang="en-US" sz="1600" dirty="0" smtClean="0"/>
              <a:t>3.8.4.3 Genetic fingerprinting</a:t>
            </a:r>
          </a:p>
          <a:p>
            <a:endParaRPr lang="en-US" sz="1600" dirty="0" smtClean="0"/>
          </a:p>
        </p:txBody>
      </p:sp>
    </p:spTree>
    <p:extLst>
      <p:ext uri="{BB962C8B-B14F-4D97-AF65-F5344CB8AC3E}">
        <p14:creationId xmlns:p14="http://schemas.microsoft.com/office/powerpoint/2010/main" val="10489810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TextBox 36"/>
          <p:cNvSpPr txBox="1"/>
          <p:nvPr/>
        </p:nvSpPr>
        <p:spPr>
          <a:xfrm>
            <a:off x="181685" y="152402"/>
            <a:ext cx="11803486" cy="451756"/>
          </a:xfrm>
          <a:prstGeom prst="roundRect">
            <a:avLst>
              <a:gd name="adj" fmla="val 3493"/>
            </a:avLst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noAutofit/>
          </a:bodyPr>
          <a:lstStyle/>
          <a:p>
            <a:pPr lvl="0" algn="ctr"/>
            <a:r>
              <a:rPr lang="en-US" sz="2400" b="1" dirty="0"/>
              <a:t>Required </a:t>
            </a:r>
            <a:r>
              <a:rPr lang="en-US" sz="2400" b="1" dirty="0" err="1" smtClean="0"/>
              <a:t>Practicals</a:t>
            </a:r>
            <a:endParaRPr lang="en-US" sz="24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181685" y="768927"/>
            <a:ext cx="5865824" cy="5839691"/>
          </a:xfrm>
          <a:prstGeom prst="roundRect">
            <a:avLst>
              <a:gd name="adj" fmla="val 3493"/>
            </a:avLst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noAutofit/>
          </a:bodyPr>
          <a:lstStyle/>
          <a:p>
            <a:r>
              <a:rPr lang="en-GB" sz="1400" b="1" dirty="0"/>
              <a:t>Can you describe </a:t>
            </a:r>
            <a:r>
              <a:rPr lang="en-GB" sz="1400" b="1" dirty="0" smtClean="0"/>
              <a:t>how you would </a:t>
            </a:r>
            <a:r>
              <a:rPr lang="en-GB" sz="1400" b="1" dirty="0" smtClean="0"/>
              <a:t>u</a:t>
            </a:r>
            <a:r>
              <a:rPr lang="en-GB" sz="1400" b="1" dirty="0" smtClean="0"/>
              <a:t>se </a:t>
            </a:r>
            <a:r>
              <a:rPr lang="en-GB" sz="1400" b="1" dirty="0"/>
              <a:t>chromatography to investigate the pigments isolated from leaves of different plants, </a:t>
            </a:r>
            <a:r>
              <a:rPr lang="en-GB" sz="1400" b="1" dirty="0" err="1"/>
              <a:t>eg</a:t>
            </a:r>
            <a:r>
              <a:rPr lang="en-GB" sz="1400" b="1" dirty="0"/>
              <a:t>, leaves from shade-tolerant and shade-intolerant plants or leaves of different </a:t>
            </a:r>
            <a:r>
              <a:rPr lang="en-GB" sz="1400" b="1" dirty="0" smtClean="0"/>
              <a:t>colours</a:t>
            </a:r>
            <a:r>
              <a:rPr lang="en-GB" sz="1400" b="1" dirty="0"/>
              <a:t>:</a:t>
            </a:r>
          </a:p>
          <a:p>
            <a:pPr marL="285750" lvl="0" indent="-285750">
              <a:buFont typeface="Arial" charset="0"/>
              <a:buChar char="•"/>
            </a:pPr>
            <a:endParaRPr lang="en-GB" sz="1400" b="1" dirty="0" smtClean="0"/>
          </a:p>
        </p:txBody>
      </p:sp>
      <p:sp>
        <p:nvSpPr>
          <p:cNvPr id="13" name="TextBox 12"/>
          <p:cNvSpPr txBox="1"/>
          <p:nvPr/>
        </p:nvSpPr>
        <p:spPr>
          <a:xfrm>
            <a:off x="6119347" y="768927"/>
            <a:ext cx="5865824" cy="5839691"/>
          </a:xfrm>
          <a:prstGeom prst="roundRect">
            <a:avLst>
              <a:gd name="adj" fmla="val 3493"/>
            </a:avLst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noAutofit/>
          </a:bodyPr>
          <a:lstStyle/>
          <a:p>
            <a:r>
              <a:rPr lang="en-GB" sz="1400" b="1" dirty="0"/>
              <a:t>Can </a:t>
            </a:r>
            <a:r>
              <a:rPr lang="en-GB" sz="1400" b="1" dirty="0" smtClean="0"/>
              <a:t>you explain how you would i</a:t>
            </a:r>
            <a:r>
              <a:rPr lang="en-GB" sz="1400" b="1" dirty="0" smtClean="0"/>
              <a:t>nvestigate the </a:t>
            </a:r>
            <a:r>
              <a:rPr lang="en-GB" sz="1400" b="1" dirty="0"/>
              <a:t>effect of a named factor on the rate of dehydrogenase activity in extracts of </a:t>
            </a:r>
            <a:r>
              <a:rPr lang="en-GB" sz="1400" b="1" dirty="0" smtClean="0"/>
              <a:t>chloroplasts</a:t>
            </a:r>
            <a:r>
              <a:rPr lang="en-GB" sz="1400" b="1" dirty="0"/>
              <a:t>:</a:t>
            </a:r>
          </a:p>
          <a:p>
            <a:pPr marL="285750" lvl="0" indent="-285750">
              <a:buFont typeface="Arial" charset="0"/>
              <a:buChar char="•"/>
            </a:pPr>
            <a:endParaRPr lang="en-GB" sz="1400" b="1" dirty="0" smtClean="0"/>
          </a:p>
        </p:txBody>
      </p:sp>
    </p:spTree>
    <p:extLst>
      <p:ext uri="{BB962C8B-B14F-4D97-AF65-F5344CB8AC3E}">
        <p14:creationId xmlns:p14="http://schemas.microsoft.com/office/powerpoint/2010/main" val="778706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TextBox 36"/>
          <p:cNvSpPr txBox="1"/>
          <p:nvPr/>
        </p:nvSpPr>
        <p:spPr>
          <a:xfrm>
            <a:off x="181685" y="152402"/>
            <a:ext cx="11803486" cy="451756"/>
          </a:xfrm>
          <a:prstGeom prst="roundRect">
            <a:avLst>
              <a:gd name="adj" fmla="val 3493"/>
            </a:avLst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noAutofit/>
          </a:bodyPr>
          <a:lstStyle/>
          <a:p>
            <a:pPr lvl="0" algn="ctr"/>
            <a:r>
              <a:rPr lang="en-US" sz="2400" b="1" dirty="0"/>
              <a:t>Required </a:t>
            </a:r>
            <a:r>
              <a:rPr lang="en-US" sz="2400" b="1" dirty="0" err="1" smtClean="0"/>
              <a:t>Practicals</a:t>
            </a:r>
            <a:endParaRPr lang="en-US" sz="24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181685" y="768927"/>
            <a:ext cx="5865824" cy="5839691"/>
          </a:xfrm>
          <a:prstGeom prst="roundRect">
            <a:avLst>
              <a:gd name="adj" fmla="val 3493"/>
            </a:avLst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noAutofit/>
          </a:bodyPr>
          <a:lstStyle/>
          <a:p>
            <a:r>
              <a:rPr lang="en-GB" sz="1400" b="1" dirty="0">
                <a:solidFill>
                  <a:schemeClr val="tx1"/>
                </a:solidFill>
              </a:rPr>
              <a:t>Can you describe </a:t>
            </a:r>
            <a:r>
              <a:rPr lang="en-GB" sz="1400" b="1" dirty="0" smtClean="0">
                <a:solidFill>
                  <a:schemeClr val="tx1"/>
                </a:solidFill>
              </a:rPr>
              <a:t>how you would </a:t>
            </a:r>
            <a:r>
              <a:rPr lang="en-GB" sz="1400" b="1" dirty="0" smtClean="0">
                <a:solidFill>
                  <a:schemeClr val="tx1"/>
                </a:solidFill>
              </a:rPr>
              <a:t>investigate the </a:t>
            </a:r>
            <a:r>
              <a:rPr lang="en-GB" sz="1400" b="1" dirty="0">
                <a:solidFill>
                  <a:schemeClr val="tx1"/>
                </a:solidFill>
              </a:rPr>
              <a:t>effect of a named variable on the rate of respiration of cultures of single-celled </a:t>
            </a:r>
            <a:r>
              <a:rPr lang="en-GB" sz="1400" b="1" dirty="0" smtClean="0">
                <a:solidFill>
                  <a:schemeClr val="tx1"/>
                </a:solidFill>
              </a:rPr>
              <a:t>organisms</a:t>
            </a:r>
            <a:r>
              <a:rPr lang="en-GB" sz="1400" b="1" dirty="0">
                <a:solidFill>
                  <a:schemeClr val="tx1"/>
                </a:solidFill>
              </a:rPr>
              <a:t>:</a:t>
            </a:r>
          </a:p>
          <a:p>
            <a:pPr marL="285750" lvl="0" indent="-285750">
              <a:buFont typeface="Arial" charset="0"/>
              <a:buChar char="•"/>
            </a:pPr>
            <a:endParaRPr lang="en-GB" sz="1400" b="1" dirty="0" smtClean="0">
              <a:solidFill>
                <a:schemeClr val="tx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119347" y="768927"/>
            <a:ext cx="5865824" cy="5839691"/>
          </a:xfrm>
          <a:prstGeom prst="roundRect">
            <a:avLst>
              <a:gd name="adj" fmla="val 3493"/>
            </a:avLst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noAutofit/>
          </a:bodyPr>
          <a:lstStyle/>
          <a:p>
            <a:r>
              <a:rPr lang="en-GB" sz="1400" b="1" dirty="0"/>
              <a:t>Can you describe </a:t>
            </a:r>
            <a:r>
              <a:rPr lang="en-GB" sz="1400" b="1" dirty="0" smtClean="0"/>
              <a:t>how you would </a:t>
            </a:r>
            <a:r>
              <a:rPr lang="en-GB" sz="1400" b="1" dirty="0" smtClean="0"/>
              <a:t>investigate the </a:t>
            </a:r>
            <a:r>
              <a:rPr lang="en-GB" sz="1400" b="1" dirty="0"/>
              <a:t>effect of an environmental variable on the movement of an animal using either a choice chamber or a </a:t>
            </a:r>
            <a:r>
              <a:rPr lang="en-GB" sz="1400" b="1" dirty="0" smtClean="0"/>
              <a:t>maze</a:t>
            </a:r>
            <a:r>
              <a:rPr lang="en-GB" sz="1400" b="1" dirty="0"/>
              <a:t>:</a:t>
            </a:r>
          </a:p>
          <a:p>
            <a:pPr marL="285750" lvl="0" indent="-285750">
              <a:buFont typeface="Arial" charset="0"/>
              <a:buChar char="•"/>
            </a:pPr>
            <a:endParaRPr lang="en-GB" sz="1400" b="1" dirty="0" smtClean="0"/>
          </a:p>
        </p:txBody>
      </p:sp>
    </p:spTree>
    <p:extLst>
      <p:ext uri="{BB962C8B-B14F-4D97-AF65-F5344CB8AC3E}">
        <p14:creationId xmlns:p14="http://schemas.microsoft.com/office/powerpoint/2010/main" val="1407946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TextBox 36"/>
          <p:cNvSpPr txBox="1"/>
          <p:nvPr/>
        </p:nvSpPr>
        <p:spPr>
          <a:xfrm>
            <a:off x="181685" y="152402"/>
            <a:ext cx="11803486" cy="451756"/>
          </a:xfrm>
          <a:prstGeom prst="roundRect">
            <a:avLst>
              <a:gd name="adj" fmla="val 3493"/>
            </a:avLst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noAutofit/>
          </a:bodyPr>
          <a:lstStyle/>
          <a:p>
            <a:pPr lvl="0" algn="ctr"/>
            <a:r>
              <a:rPr lang="en-US" sz="2400" b="1" dirty="0"/>
              <a:t>Required </a:t>
            </a:r>
            <a:r>
              <a:rPr lang="en-US" sz="2400" b="1" dirty="0" err="1" smtClean="0"/>
              <a:t>Practicals</a:t>
            </a:r>
            <a:endParaRPr lang="en-US" sz="24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181685" y="768927"/>
            <a:ext cx="5865824" cy="5839691"/>
          </a:xfrm>
          <a:prstGeom prst="roundRect">
            <a:avLst>
              <a:gd name="adj" fmla="val 3493"/>
            </a:avLst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noAutofit/>
          </a:bodyPr>
          <a:lstStyle/>
          <a:p>
            <a:r>
              <a:rPr lang="en-GB" sz="1400" b="1" dirty="0"/>
              <a:t>Can you describe how you would </a:t>
            </a:r>
            <a:r>
              <a:rPr lang="en-GB" sz="1400" b="1" dirty="0" smtClean="0"/>
              <a:t>produce </a:t>
            </a:r>
            <a:r>
              <a:rPr lang="en-GB" sz="1400" b="1" dirty="0"/>
              <a:t>a dilution series of a glucose solution and </a:t>
            </a:r>
            <a:r>
              <a:rPr lang="en-GB" sz="1400" b="1" dirty="0" smtClean="0"/>
              <a:t>use </a:t>
            </a:r>
            <a:r>
              <a:rPr lang="en-GB" sz="1400" b="1" dirty="0"/>
              <a:t>colorimetric techniques to produce a calibration curve with which to identify the concentration of glucose in an unknown ‘urine’ </a:t>
            </a:r>
            <a:r>
              <a:rPr lang="en-GB" sz="1400" b="1" dirty="0" smtClean="0"/>
              <a:t>sample:</a:t>
            </a:r>
            <a:endParaRPr lang="en-GB" sz="1400" b="1" dirty="0">
              <a:effectLst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119347" y="768927"/>
            <a:ext cx="5865824" cy="5839691"/>
          </a:xfrm>
          <a:prstGeom prst="roundRect">
            <a:avLst>
              <a:gd name="adj" fmla="val 3493"/>
            </a:avLst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noAutofit/>
          </a:bodyPr>
          <a:lstStyle/>
          <a:p>
            <a:r>
              <a:rPr lang="en-US" sz="1400" b="1" dirty="0" smtClean="0"/>
              <a:t>Can you describe how you would investigate the </a:t>
            </a:r>
            <a:r>
              <a:rPr lang="en-US" sz="1400" b="1" dirty="0"/>
              <a:t>effect of a named environmental factor on the distribution of a given </a:t>
            </a:r>
            <a:r>
              <a:rPr lang="en-US" sz="1400" b="1" dirty="0" smtClean="0"/>
              <a:t>species: </a:t>
            </a:r>
            <a:endParaRPr lang="en-US" sz="1400" b="1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196814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TextBox 36"/>
          <p:cNvSpPr txBox="1"/>
          <p:nvPr/>
        </p:nvSpPr>
        <p:spPr>
          <a:xfrm>
            <a:off x="181685" y="152402"/>
            <a:ext cx="11803486" cy="451756"/>
          </a:xfrm>
          <a:prstGeom prst="roundRect">
            <a:avLst>
              <a:gd name="adj" fmla="val 3493"/>
            </a:avLst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noAutofit/>
          </a:bodyPr>
          <a:lstStyle/>
          <a:p>
            <a:pPr lvl="0" algn="ctr"/>
            <a:r>
              <a:rPr lang="en-US" sz="2000" b="1" dirty="0"/>
              <a:t>Required </a:t>
            </a:r>
            <a:r>
              <a:rPr lang="en-US" sz="2000" b="1" dirty="0" smtClean="0"/>
              <a:t>Practical Techniques – Can you give a brief overview of how you would do </a:t>
            </a:r>
            <a:r>
              <a:rPr lang="en-US" sz="2000" b="1" smtClean="0"/>
              <a:t>the following:</a:t>
            </a:r>
            <a:endParaRPr lang="en-US" sz="20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181685" y="771306"/>
            <a:ext cx="11803486" cy="931535"/>
          </a:xfrm>
          <a:prstGeom prst="roundRect">
            <a:avLst>
              <a:gd name="adj" fmla="val 3493"/>
            </a:avLst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noAutofit/>
          </a:bodyPr>
          <a:lstStyle/>
          <a:p>
            <a:pPr lvl="0"/>
            <a:r>
              <a:rPr lang="en-US" sz="1400" dirty="0" smtClean="0"/>
              <a:t>a) use </a:t>
            </a:r>
            <a:r>
              <a:rPr lang="en-US" sz="1400" dirty="0"/>
              <a:t>appropriate apparatus to record a range of quantitative measurements (to include mass, time, volume, temperature, length and pH)</a:t>
            </a:r>
            <a:endParaRPr lang="en-GB" sz="1400" b="1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181685" y="1747531"/>
            <a:ext cx="11803486" cy="931535"/>
          </a:xfrm>
          <a:prstGeom prst="roundRect">
            <a:avLst>
              <a:gd name="adj" fmla="val 3493"/>
            </a:avLst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noAutofit/>
          </a:bodyPr>
          <a:lstStyle/>
          <a:p>
            <a:pPr lvl="0"/>
            <a:r>
              <a:rPr lang="en-US" sz="1400" dirty="0" smtClean="0"/>
              <a:t>b) use </a:t>
            </a:r>
            <a:r>
              <a:rPr lang="en-US" sz="1400" dirty="0"/>
              <a:t>appropriate instrumentation to record quantitative measurements, such as a colorimeter or </a:t>
            </a:r>
            <a:r>
              <a:rPr lang="en-US" sz="1400" dirty="0" err="1"/>
              <a:t>potometer</a:t>
            </a:r>
            <a:endParaRPr lang="en-GB" sz="1400" b="1" dirty="0" smtClean="0"/>
          </a:p>
        </p:txBody>
      </p:sp>
      <p:sp>
        <p:nvSpPr>
          <p:cNvPr id="6" name="TextBox 5"/>
          <p:cNvSpPr txBox="1"/>
          <p:nvPr/>
        </p:nvSpPr>
        <p:spPr>
          <a:xfrm>
            <a:off x="181685" y="2723757"/>
            <a:ext cx="11803486" cy="931535"/>
          </a:xfrm>
          <a:prstGeom prst="roundRect">
            <a:avLst>
              <a:gd name="adj" fmla="val 3493"/>
            </a:avLst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noAutofit/>
          </a:bodyPr>
          <a:lstStyle/>
          <a:p>
            <a:pPr lvl="0"/>
            <a:r>
              <a:rPr lang="en-US" sz="1400" dirty="0" smtClean="0"/>
              <a:t>c) use </a:t>
            </a:r>
            <a:r>
              <a:rPr lang="en-US" sz="1400" dirty="0"/>
              <a:t>laboratory glassware apparatus for a variety of experimental techniques to include serial dilutions</a:t>
            </a:r>
            <a:endParaRPr lang="en-GB" sz="1400" b="1" dirty="0" smtClean="0"/>
          </a:p>
        </p:txBody>
      </p:sp>
      <p:sp>
        <p:nvSpPr>
          <p:cNvPr id="8" name="TextBox 7"/>
          <p:cNvSpPr txBox="1"/>
          <p:nvPr/>
        </p:nvSpPr>
        <p:spPr>
          <a:xfrm>
            <a:off x="181685" y="3699983"/>
            <a:ext cx="11803486" cy="931535"/>
          </a:xfrm>
          <a:prstGeom prst="roundRect">
            <a:avLst>
              <a:gd name="adj" fmla="val 3493"/>
            </a:avLst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noAutofit/>
          </a:bodyPr>
          <a:lstStyle/>
          <a:p>
            <a:pPr lvl="0"/>
            <a:r>
              <a:rPr lang="en-US" sz="1400" dirty="0" smtClean="0"/>
              <a:t>d) </a:t>
            </a:r>
            <a:r>
              <a:rPr lang="en-US" sz="1400" dirty="0"/>
              <a:t>use of light microscope at high power and low power, including use of a </a:t>
            </a:r>
            <a:r>
              <a:rPr lang="en-US" sz="1400" dirty="0" err="1"/>
              <a:t>graticule</a:t>
            </a:r>
            <a:endParaRPr lang="en-GB" sz="1400" b="1" dirty="0" smtClean="0"/>
          </a:p>
        </p:txBody>
      </p:sp>
      <p:sp>
        <p:nvSpPr>
          <p:cNvPr id="9" name="TextBox 8"/>
          <p:cNvSpPr txBox="1"/>
          <p:nvPr/>
        </p:nvSpPr>
        <p:spPr>
          <a:xfrm>
            <a:off x="181685" y="4676209"/>
            <a:ext cx="11803486" cy="931535"/>
          </a:xfrm>
          <a:prstGeom prst="roundRect">
            <a:avLst>
              <a:gd name="adj" fmla="val 3493"/>
            </a:avLst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noAutofit/>
          </a:bodyPr>
          <a:lstStyle/>
          <a:p>
            <a:pPr lvl="0"/>
            <a:r>
              <a:rPr lang="en-US" sz="1400" dirty="0" smtClean="0"/>
              <a:t>e) </a:t>
            </a:r>
            <a:r>
              <a:rPr lang="en-US" sz="1400" dirty="0"/>
              <a:t>produce scientific drawing from observation with annotations</a:t>
            </a:r>
            <a:endParaRPr lang="en-GB" sz="1400" b="1" dirty="0" smtClean="0"/>
          </a:p>
        </p:txBody>
      </p:sp>
      <p:sp>
        <p:nvSpPr>
          <p:cNvPr id="10" name="TextBox 9"/>
          <p:cNvSpPr txBox="1"/>
          <p:nvPr/>
        </p:nvSpPr>
        <p:spPr>
          <a:xfrm>
            <a:off x="181685" y="5652435"/>
            <a:ext cx="11803486" cy="931535"/>
          </a:xfrm>
          <a:prstGeom prst="roundRect">
            <a:avLst>
              <a:gd name="adj" fmla="val 3493"/>
            </a:avLst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noAutofit/>
          </a:bodyPr>
          <a:lstStyle/>
          <a:p>
            <a:pPr lvl="0"/>
            <a:r>
              <a:rPr lang="en-US" sz="1400" dirty="0" smtClean="0"/>
              <a:t>f) use </a:t>
            </a:r>
            <a:r>
              <a:rPr lang="en-US" sz="1400" dirty="0"/>
              <a:t>qualitative reagents to identify biological molecules</a:t>
            </a:r>
            <a:endParaRPr lang="en-GB" sz="1400" b="1" dirty="0" smtClean="0"/>
          </a:p>
        </p:txBody>
      </p:sp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25008" y="5816581"/>
            <a:ext cx="1116576" cy="6032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15353" y="3800116"/>
            <a:ext cx="826231" cy="794020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25008" y="1866987"/>
            <a:ext cx="1106570" cy="670700"/>
          </a:xfrm>
          <a:prstGeom prst="rect">
            <a:avLst/>
          </a:prstGeom>
        </p:spPr>
      </p:pic>
      <p:sp>
        <p:nvSpPr>
          <p:cNvPr id="15" name="Rectangle 14"/>
          <p:cNvSpPr/>
          <p:nvPr/>
        </p:nvSpPr>
        <p:spPr>
          <a:xfrm>
            <a:off x="11632802" y="1835676"/>
            <a:ext cx="257987" cy="43836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15577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181685" y="771306"/>
            <a:ext cx="11803486" cy="931535"/>
          </a:xfrm>
          <a:prstGeom prst="roundRect">
            <a:avLst>
              <a:gd name="adj" fmla="val 3493"/>
            </a:avLst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noAutofit/>
          </a:bodyPr>
          <a:lstStyle/>
          <a:p>
            <a:pPr lvl="0"/>
            <a:r>
              <a:rPr lang="en-US" sz="1400" dirty="0" smtClean="0"/>
              <a:t>g) separate </a:t>
            </a:r>
            <a:r>
              <a:rPr lang="en-US" sz="1400" dirty="0"/>
              <a:t>biological compounds using thin layer/paper chromatography or electrophoresis</a:t>
            </a:r>
            <a:endParaRPr lang="en-GB" sz="1400" b="1" dirty="0" smtClean="0"/>
          </a:p>
        </p:txBody>
      </p:sp>
      <p:sp>
        <p:nvSpPr>
          <p:cNvPr id="5" name="TextBox 4"/>
          <p:cNvSpPr txBox="1"/>
          <p:nvPr/>
        </p:nvSpPr>
        <p:spPr>
          <a:xfrm>
            <a:off x="181685" y="1747531"/>
            <a:ext cx="11803486" cy="931535"/>
          </a:xfrm>
          <a:prstGeom prst="roundRect">
            <a:avLst>
              <a:gd name="adj" fmla="val 3493"/>
            </a:avLst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noAutofit/>
          </a:bodyPr>
          <a:lstStyle/>
          <a:p>
            <a:r>
              <a:rPr lang="en-US" sz="1400" dirty="0" smtClean="0"/>
              <a:t>h) safely </a:t>
            </a:r>
            <a:r>
              <a:rPr lang="en-US" sz="1400" dirty="0"/>
              <a:t>and ethically use organisms to </a:t>
            </a:r>
            <a:r>
              <a:rPr lang="en-US" sz="1400" dirty="0" smtClean="0"/>
              <a:t>measure: plant </a:t>
            </a:r>
            <a:r>
              <a:rPr lang="en-US" sz="1400" dirty="0"/>
              <a:t>or animal </a:t>
            </a:r>
            <a:r>
              <a:rPr lang="en-US" sz="1400" dirty="0" smtClean="0"/>
              <a:t>responses and/or physiological </a:t>
            </a:r>
            <a:r>
              <a:rPr lang="en-US" sz="1400" dirty="0"/>
              <a:t>functions	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81685" y="2723757"/>
            <a:ext cx="11803486" cy="931535"/>
          </a:xfrm>
          <a:prstGeom prst="roundRect">
            <a:avLst>
              <a:gd name="adj" fmla="val 3493"/>
            </a:avLst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noAutofit/>
          </a:bodyPr>
          <a:lstStyle/>
          <a:p>
            <a:pPr lvl="0"/>
            <a:r>
              <a:rPr lang="en-US" sz="1400" dirty="0" err="1" smtClean="0"/>
              <a:t>i</a:t>
            </a:r>
            <a:r>
              <a:rPr lang="en-US" sz="1400" dirty="0" smtClean="0"/>
              <a:t>) </a:t>
            </a:r>
            <a:r>
              <a:rPr lang="en-US" sz="1400" dirty="0"/>
              <a:t>use microbiological aseptic techniques, including the use of agar plates and broth</a:t>
            </a:r>
            <a:endParaRPr lang="en-GB" sz="1400" b="1" dirty="0" smtClean="0"/>
          </a:p>
        </p:txBody>
      </p:sp>
      <p:sp>
        <p:nvSpPr>
          <p:cNvPr id="8" name="TextBox 7"/>
          <p:cNvSpPr txBox="1"/>
          <p:nvPr/>
        </p:nvSpPr>
        <p:spPr>
          <a:xfrm>
            <a:off x="181685" y="3699983"/>
            <a:ext cx="11803486" cy="931535"/>
          </a:xfrm>
          <a:prstGeom prst="roundRect">
            <a:avLst>
              <a:gd name="adj" fmla="val 3493"/>
            </a:avLst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noAutofit/>
          </a:bodyPr>
          <a:lstStyle/>
          <a:p>
            <a:pPr lvl="0"/>
            <a:r>
              <a:rPr lang="en-US" sz="1400" dirty="0" smtClean="0"/>
              <a:t>j) </a:t>
            </a:r>
            <a:r>
              <a:rPr lang="en-US" sz="1400" dirty="0"/>
              <a:t>safely use instruments for dissection of an animal organ, or plant organ</a:t>
            </a:r>
            <a:endParaRPr lang="en-GB" sz="1400" b="1" dirty="0" smtClean="0"/>
          </a:p>
        </p:txBody>
      </p:sp>
      <p:sp>
        <p:nvSpPr>
          <p:cNvPr id="9" name="TextBox 8"/>
          <p:cNvSpPr txBox="1"/>
          <p:nvPr/>
        </p:nvSpPr>
        <p:spPr>
          <a:xfrm>
            <a:off x="181685" y="4676209"/>
            <a:ext cx="11803486" cy="931535"/>
          </a:xfrm>
          <a:prstGeom prst="roundRect">
            <a:avLst>
              <a:gd name="adj" fmla="val 3493"/>
            </a:avLst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noAutofit/>
          </a:bodyPr>
          <a:lstStyle/>
          <a:p>
            <a:pPr lvl="0"/>
            <a:r>
              <a:rPr lang="en-US" sz="1400" dirty="0" smtClean="0"/>
              <a:t>k) </a:t>
            </a:r>
            <a:r>
              <a:rPr lang="en-US" sz="1400" dirty="0"/>
              <a:t>use sampling techniques in fieldwork</a:t>
            </a:r>
            <a:endParaRPr lang="en-GB" sz="1400" b="1" dirty="0" smtClean="0"/>
          </a:p>
        </p:txBody>
      </p:sp>
      <p:sp>
        <p:nvSpPr>
          <p:cNvPr id="10" name="TextBox 9"/>
          <p:cNvSpPr txBox="1"/>
          <p:nvPr/>
        </p:nvSpPr>
        <p:spPr>
          <a:xfrm>
            <a:off x="181685" y="5652435"/>
            <a:ext cx="11803486" cy="931535"/>
          </a:xfrm>
          <a:prstGeom prst="roundRect">
            <a:avLst>
              <a:gd name="adj" fmla="val 3493"/>
            </a:avLst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noAutofit/>
          </a:bodyPr>
          <a:lstStyle/>
          <a:p>
            <a:pPr lvl="0"/>
            <a:r>
              <a:rPr lang="en-US" sz="1400" dirty="0" smtClean="0"/>
              <a:t>l) </a:t>
            </a:r>
            <a:r>
              <a:rPr lang="en-US" sz="1400" dirty="0"/>
              <a:t>use ICT such as computer modelling, or data logger to collect data, or use software to process data</a:t>
            </a:r>
            <a:endParaRPr lang="en-GB" sz="1400" b="1" dirty="0" smtClean="0"/>
          </a:p>
        </p:txBody>
      </p:sp>
      <p:sp>
        <p:nvSpPr>
          <p:cNvPr id="11" name="TextBox 10"/>
          <p:cNvSpPr txBox="1"/>
          <p:nvPr/>
        </p:nvSpPr>
        <p:spPr>
          <a:xfrm>
            <a:off x="181685" y="152402"/>
            <a:ext cx="11803486" cy="451756"/>
          </a:xfrm>
          <a:prstGeom prst="roundRect">
            <a:avLst>
              <a:gd name="adj" fmla="val 3493"/>
            </a:avLst>
          </a:prstGeom>
          <a:noFill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noAutofit/>
          </a:bodyPr>
          <a:lstStyle/>
          <a:p>
            <a:pPr lvl="0" algn="ctr"/>
            <a:r>
              <a:rPr lang="en-US" sz="2000" b="1" dirty="0"/>
              <a:t>Required </a:t>
            </a:r>
            <a:r>
              <a:rPr lang="en-US" sz="2000" b="1" dirty="0" smtClean="0"/>
              <a:t>Practical Techniques – Can you give a brief overview of how you would do </a:t>
            </a:r>
            <a:r>
              <a:rPr lang="en-US" sz="2000" b="1" smtClean="0"/>
              <a:t>the following:</a:t>
            </a:r>
            <a:endParaRPr lang="en-US" sz="2000" b="1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65800" y="865325"/>
            <a:ext cx="1691034" cy="7434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6776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911</TotalTime>
  <Words>646</Words>
  <Application>Microsoft Macintosh PowerPoint</Application>
  <PresentationFormat>Widescreen</PresentationFormat>
  <Paragraphs>58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Calibri</vt:lpstr>
      <vt:lpstr>Calibri Light</vt:lpstr>
      <vt:lpstr>Arial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Miss J M Booth</dc:creator>
  <cp:lastModifiedBy>Miss J M Booth</cp:lastModifiedBy>
  <cp:revision>93</cp:revision>
  <dcterms:created xsi:type="dcterms:W3CDTF">2016-03-19T16:01:33Z</dcterms:created>
  <dcterms:modified xsi:type="dcterms:W3CDTF">2016-06-03T18:22:23Z</dcterms:modified>
</cp:coreProperties>
</file>